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256" r:id="rId2"/>
    <p:sldId id="356" r:id="rId3"/>
    <p:sldId id="258" r:id="rId4"/>
    <p:sldId id="259" r:id="rId5"/>
    <p:sldId id="260" r:id="rId6"/>
    <p:sldId id="261" r:id="rId7"/>
    <p:sldId id="262" r:id="rId8"/>
    <p:sldId id="263" r:id="rId9"/>
    <p:sldId id="264" r:id="rId10"/>
    <p:sldId id="265" r:id="rId11"/>
    <p:sldId id="268"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03" r:id="rId25"/>
    <p:sldId id="304" r:id="rId26"/>
    <p:sldId id="357" r:id="rId27"/>
    <p:sldId id="306" r:id="rId28"/>
    <p:sldId id="307" r:id="rId29"/>
    <p:sldId id="308" r:id="rId30"/>
    <p:sldId id="309" r:id="rId31"/>
    <p:sldId id="310" r:id="rId32"/>
    <p:sldId id="311" r:id="rId33"/>
    <p:sldId id="312" r:id="rId34"/>
    <p:sldId id="315" r:id="rId35"/>
    <p:sldId id="316" r:id="rId36"/>
    <p:sldId id="317" r:id="rId37"/>
    <p:sldId id="318" r:id="rId38"/>
    <p:sldId id="319" r:id="rId39"/>
    <p:sldId id="320" r:id="rId40"/>
    <p:sldId id="321" r:id="rId41"/>
    <p:sldId id="322" r:id="rId42"/>
    <p:sldId id="323" r:id="rId43"/>
    <p:sldId id="324" r:id="rId44"/>
    <p:sldId id="282" r:id="rId45"/>
    <p:sldId id="283" r:id="rId46"/>
    <p:sldId id="284" r:id="rId47"/>
    <p:sldId id="285" r:id="rId48"/>
    <p:sldId id="286" r:id="rId49"/>
    <p:sldId id="287" r:id="rId50"/>
    <p:sldId id="288" r:id="rId51"/>
    <p:sldId id="289" r:id="rId52"/>
    <p:sldId id="290" r:id="rId53"/>
    <p:sldId id="293" r:id="rId54"/>
    <p:sldId id="294" r:id="rId55"/>
    <p:sldId id="295" r:id="rId56"/>
    <p:sldId id="296" r:id="rId57"/>
    <p:sldId id="297" r:id="rId58"/>
    <p:sldId id="298" r:id="rId59"/>
    <p:sldId id="299" r:id="rId60"/>
    <p:sldId id="300" r:id="rId61"/>
    <p:sldId id="327" r:id="rId62"/>
    <p:sldId id="328" r:id="rId63"/>
    <p:sldId id="329" r:id="rId64"/>
    <p:sldId id="330" r:id="rId65"/>
    <p:sldId id="331" r:id="rId66"/>
    <p:sldId id="332" r:id="rId67"/>
    <p:sldId id="333" r:id="rId68"/>
    <p:sldId id="334" r:id="rId69"/>
    <p:sldId id="335" r:id="rId70"/>
    <p:sldId id="336" r:id="rId71"/>
    <p:sldId id="339" r:id="rId72"/>
  </p:sldIdLst>
  <p:sldSz cx="18288000" cy="10287000"/>
  <p:notesSz cx="6858000" cy="9144000"/>
  <p:embeddedFontLst>
    <p:embeddedFont>
      <p:font typeface="Barlow Condensed Heavy" panose="020B0604020202020204" charset="0"/>
      <p:regular r:id="rId74"/>
    </p:embeddedFont>
    <p:embeddedFont>
      <p:font typeface="Open Sans Bold" panose="020B0604020202020204" charset="0"/>
      <p:regular r:id="rId75"/>
    </p:embeddedFont>
    <p:embeddedFont>
      <p:font typeface="Aileron Bold" panose="020B0604020202020204" charset="0"/>
      <p:regular r:id="rId76"/>
    </p:embeddedFont>
    <p:embeddedFont>
      <p:font typeface="Aileron" panose="020B0604020202020204" charset="0"/>
      <p:regular r:id="rId77"/>
    </p:embeddedFont>
    <p:embeddedFont>
      <p:font typeface="Aileron Bold Italics" panose="020B0604020202020204" charset="0"/>
      <p:regular r:id="rId78"/>
    </p:embeddedFont>
    <p:embeddedFont>
      <p:font typeface="Aileron Ultra-Bold" panose="020B0604020202020204" charset="0"/>
      <p:regular r:id="rId79"/>
    </p:embeddedFont>
    <p:embeddedFont>
      <p:font typeface="Akzidenz-Grotesk Bold" panose="020B0604020202020204" charset="0"/>
      <p:regular r:id="rId80"/>
    </p:embeddedFont>
    <p:embeddedFont>
      <p:font typeface="Calibri" panose="020F0502020204030204" pitchFamily="34" charset="0"/>
      <p:regular r:id="rId81"/>
      <p:bold r:id="rId82"/>
      <p:italic r:id="rId83"/>
      <p:boldItalic r:id="rId84"/>
    </p:embeddedFont>
    <p:embeddedFont>
      <p:font typeface="Open Sans" panose="020B0604020202020204" charset="0"/>
      <p:regular r:id="rId85"/>
    </p:embeddedFont>
    <p:embeddedFont>
      <p:font typeface="Akzidenz-Grotesk Heavy" panose="020B0604020202020204" charset="0"/>
      <p:regular r:id="rId86"/>
    </p:embeddedFont>
    <p:embeddedFont>
      <p:font typeface="Aileron Heavy" panose="020B0604020202020204" charset="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705" autoAdjust="0"/>
  </p:normalViewPr>
  <p:slideViewPr>
    <p:cSldViewPr>
      <p:cViewPr>
        <p:scale>
          <a:sx n="50" d="100"/>
          <a:sy n="50" d="100"/>
        </p:scale>
        <p:origin x="-946"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4400" dirty="0"/>
              <a:t>Mais comment ça fonctionne ?</a:t>
            </a:r>
            <a:endParaRPr lang="fr-MA" sz="4400"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007062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27622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506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9807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0373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2096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MA" sz="4400"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2028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Une fois la </a:t>
            </a:r>
            <a:r>
              <a:rPr lang="fr-FR" dirty="0" err="1"/>
              <a:t>shard</a:t>
            </a:r>
            <a:r>
              <a:rPr lang="fr-FR" dirty="0"/>
              <a:t> key définie, MongoDB (ou le système de base de données) applique un </a:t>
            </a:r>
            <a:r>
              <a:rPr lang="fr-FR" b="1" dirty="0"/>
              <a:t>algorithme de partitionnement</a:t>
            </a:r>
            <a:r>
              <a:rPr lang="fr-FR" dirty="0"/>
              <a:t> pour déterminer le bon </a:t>
            </a:r>
            <a:r>
              <a:rPr lang="fr-FR" dirty="0" err="1"/>
              <a:t>shard</a:t>
            </a:r>
            <a:r>
              <a:rPr lang="fr-FR" dirty="0"/>
              <a:t>.</a:t>
            </a:r>
            <a:endParaRPr lang="fr-M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85090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86373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114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b="1" dirty="0"/>
              <a:t>Points clés à retenir</a:t>
            </a:r>
          </a:p>
          <a:p>
            <a:r>
              <a:rPr lang="fr-FR" b="1" dirty="0"/>
              <a:t>Aucune duplication</a:t>
            </a:r>
            <a:r>
              <a:rPr lang="fr-FR" dirty="0"/>
              <a:t> : chaque document n’existe que dans </a:t>
            </a:r>
            <a:r>
              <a:rPr lang="fr-FR" b="1" dirty="0"/>
              <a:t>un seul </a:t>
            </a:r>
            <a:r>
              <a:rPr lang="fr-FR" b="1" dirty="0" err="1"/>
              <a:t>shard</a:t>
            </a:r>
            <a:r>
              <a:rPr lang="fr-FR" dirty="0"/>
              <a:t>.</a:t>
            </a:r>
          </a:p>
          <a:p>
            <a:r>
              <a:rPr lang="fr-FR" dirty="0"/>
              <a:t>Les données sont </a:t>
            </a:r>
            <a:r>
              <a:rPr lang="fr-FR" b="1" dirty="0"/>
              <a:t>réparties intelligemment</a:t>
            </a:r>
            <a:r>
              <a:rPr lang="fr-FR" dirty="0"/>
              <a:t> pour </a:t>
            </a:r>
            <a:r>
              <a:rPr lang="fr-FR" b="1" dirty="0"/>
              <a:t>optimiser la scalabilité et les performances</a:t>
            </a:r>
            <a:r>
              <a:rPr lang="fr-FR" dirty="0"/>
              <a:t>.</a:t>
            </a:r>
          </a:p>
          <a:p>
            <a:r>
              <a:rPr lang="fr-FR" dirty="0"/>
              <a:t>Le système de routage (ex. mongos dans MongoDB) sait exactement </a:t>
            </a:r>
            <a:r>
              <a:rPr lang="fr-FR" b="1" dirty="0"/>
              <a:t>vers quel </a:t>
            </a:r>
            <a:r>
              <a:rPr lang="fr-FR" b="1" dirty="0" err="1"/>
              <a:t>shard</a:t>
            </a:r>
            <a:r>
              <a:rPr lang="fr-FR" b="1" dirty="0"/>
              <a:t> diriger chaque requête</a:t>
            </a:r>
            <a:r>
              <a:rPr lang="fr-FR" dirty="0"/>
              <a:t>.</a:t>
            </a:r>
          </a:p>
          <a:p>
            <a:endParaRPr lang="fr-M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2420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"Une mauvaise Shard Key peut réduire les performances de 50% ou plus."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3557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8981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Prenons l'exemple d'un jeu de données contenant des informations utilisateurs avec un champ continent. Si vous choisissez de sharder sur continent, la clé de sharding aura une cardinalité de 7. Une cardinalité de 7 signifie qu'il ne peut y avoir plus de 7 chunks dans le cluster shardé, chacun stockant une valeur unique de la clé de sharding. Cela limite également le nombre de shards effectifs dans le cluster à 7 – ajouter plus de 7 shards n'apporterait aucun avantage.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07039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399A24-9422-4652-BB55-381128600F50}" type="datetime1">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C1E687-7263-44CF-85D0-DBF638D09D92}" type="datetime1">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C4A994-7067-4518-82E2-9051340101C0}" type="datetime1">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5D7BB-9B0C-4B8F-8C1A-C30BF2A2CAAE}" type="datetime1">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5044A-A3C3-4933-A975-2C5EE0CCD077}" type="datetime1">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65DE79-293A-43C1-830E-236E0966BB1C}" type="datetime1">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A56BB1-2077-4FA6-B72D-79CFEEAECC07}" type="datetime1">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C2BE98-2B02-4B20-915D-B03BCC08B855}" type="datetime1">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1A7D9-FA68-4636-8592-3DAFC84E6EA0}" type="datetime1">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3200">
                <a:solidFill>
                  <a:schemeClr val="accent5">
                    <a:lumMod val="50000"/>
                  </a:schemeClr>
                </a:solidFill>
              </a:defRPr>
            </a:lvl1p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185A55-D219-4BC3-B157-FD5A636C0E71}" type="datetime1">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F4035-657E-4238-ADCB-62D39B7ECB3A}" type="datetime1">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90592-B358-402C-9331-8403EE944B53}" type="datetime1">
              <a:rPr lang="en-US" smtClean="0"/>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2400" b="1">
                <a:solidFill>
                  <a:schemeClr val="tx1">
                    <a:tint val="75000"/>
                  </a:schemeClr>
                </a:solidFill>
                <a:latin typeface="Aileron" panose="020B0604020202020204" charset="0"/>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0.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4.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5.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5.png"/><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5.png"/><Relationship Id="rId4" Type="http://schemas.openxmlformats.org/officeDocument/2006/relationships/image" Target="../media/image25.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6.svg"/><Relationship Id="rId7" Type="http://schemas.openxmlformats.org/officeDocument/2006/relationships/image" Target="../media/image10.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0.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58.sv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2.svg"/><Relationship Id="rId7" Type="http://schemas.openxmlformats.org/officeDocument/2006/relationships/image" Target="../media/image6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0.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2.svg"/><Relationship Id="rId7" Type="http://schemas.openxmlformats.org/officeDocument/2006/relationships/image" Target="../media/image6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0.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48.png"/><Relationship Id="rId4" Type="http://schemas.openxmlformats.org/officeDocument/2006/relationships/image" Target="../media/image72.sv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3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52.png"/><Relationship Id="rId10" Type="http://schemas.openxmlformats.org/officeDocument/2006/relationships/image" Target="../media/image25.svg"/><Relationship Id="rId4" Type="http://schemas.openxmlformats.org/officeDocument/2006/relationships/image" Target="../media/image60.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53.png"/><Relationship Id="rId4" Type="http://schemas.openxmlformats.org/officeDocument/2006/relationships/image" Target="../media/image62.svg"/></Relationships>
</file>

<file path=ppt/slides/_rels/slide37.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8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0.sv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43.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62.svg"/></Relationships>
</file>

<file path=ppt/slides/_rels/slide3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4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53.png"/><Relationship Id="rId10" Type="http://schemas.openxmlformats.org/officeDocument/2006/relationships/image" Target="../media/image87.svg"/><Relationship Id="rId4" Type="http://schemas.openxmlformats.org/officeDocument/2006/relationships/image" Target="../media/image62.sv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92.sv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62.svg"/><Relationship Id="rId9"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43.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53.png"/><Relationship Id="rId4" Type="http://schemas.openxmlformats.org/officeDocument/2006/relationships/image" Target="../media/image62.sv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43.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98.svg"/><Relationship Id="rId5" Type="http://schemas.openxmlformats.org/officeDocument/2006/relationships/image" Target="../media/image53.png"/><Relationship Id="rId10" Type="http://schemas.openxmlformats.org/officeDocument/2006/relationships/image" Target="../media/image66.png"/><Relationship Id="rId4" Type="http://schemas.openxmlformats.org/officeDocument/2006/relationships/image" Target="../media/image62.sv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103.svg"/><Relationship Id="rId3" Type="http://schemas.openxmlformats.org/officeDocument/2006/relationships/image" Target="../media/image43.png"/><Relationship Id="rId7" Type="http://schemas.openxmlformats.org/officeDocument/2006/relationships/image" Target="../media/image59.png"/><Relationship Id="rId12"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101.svg"/><Relationship Id="rId5" Type="http://schemas.openxmlformats.org/officeDocument/2006/relationships/image" Target="../media/image53.png"/><Relationship Id="rId15" Type="http://schemas.openxmlformats.org/officeDocument/2006/relationships/image" Target="../media/image105.sv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10.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0.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3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9.sv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1.svg"/><Relationship Id="rId7" Type="http://schemas.openxmlformats.org/officeDocument/2006/relationships/image" Target="../media/image113.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30.sv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115.sv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sv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10.svg"/></Relationships>
</file>

<file path=ppt/slides/_rels/slide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8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10.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1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5.sv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30.svg"/><Relationship Id="rId3" Type="http://schemas.openxmlformats.org/officeDocument/2006/relationships/image" Target="../media/image25.sv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128.svg"/><Relationship Id="rId5" Type="http://schemas.openxmlformats.org/officeDocument/2006/relationships/image" Target="../media/image10.svg"/><Relationship Id="rId10" Type="http://schemas.openxmlformats.org/officeDocument/2006/relationships/image" Target="../media/image88.png"/><Relationship Id="rId4" Type="http://schemas.openxmlformats.org/officeDocument/2006/relationships/image" Target="../media/image5.png"/><Relationship Id="rId9"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4.svg"/><Relationship Id="rId4" Type="http://schemas.openxmlformats.org/officeDocument/2006/relationships/image" Target="../media/image24.png"/><Relationship Id="rId9" Type="http://schemas.openxmlformats.org/officeDocument/2006/relationships/image" Target="../media/image36.svg"/></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6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0.svg"/><Relationship Id="rId7"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0.jpeg"/></Relationships>
</file>

<file path=ppt/slides/_rels/slide65.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1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5.sv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10.sv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2.svg"/><Relationship Id="rId7" Type="http://schemas.openxmlformats.org/officeDocument/2006/relationships/image" Target="../media/image1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5.sv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4.png"/><Relationship Id="rId5" Type="http://schemas.openxmlformats.org/officeDocument/2006/relationships/image" Target="../media/image6.svg"/><Relationship Id="rId10" Type="http://schemas.openxmlformats.org/officeDocument/2006/relationships/image" Target="../media/image93.png"/><Relationship Id="rId4" Type="http://schemas.openxmlformats.org/officeDocument/2006/relationships/image" Target="../media/image3.png"/><Relationship Id="rId9" Type="http://schemas.openxmlformats.org/officeDocument/2006/relationships/image" Target="../media/image10.svg"/></Relationships>
</file>

<file path=ppt/slides/_rels/slide6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0.svg"/><Relationship Id="rId7"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0.jpeg"/><Relationship Id="rId9"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svg"/><Relationship Id="rId7" Type="http://schemas.openxmlformats.org/officeDocument/2006/relationships/image" Target="../media/image6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15.sv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mongodb.com/docs/manual/reference/glossary/#std-term-sharded-cluster" TargetMode="External"/><Relationship Id="rId5" Type="http://schemas.openxmlformats.org/officeDocument/2006/relationships/hyperlink" Target="https://www.mongodb.com/docs/manual/reference/glossary/#std-term-shard" TargetMode="External"/><Relationship Id="rId4" Type="http://schemas.openxmlformats.org/officeDocument/2006/relationships/hyperlink" Target="https://www.mongodb.com/docs/manual/core/sharded-cluster-config-servers/#config-serv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136521" y="3307946"/>
            <a:ext cx="2594369" cy="4588246"/>
            <a:chOff x="0" y="0"/>
            <a:chExt cx="683291" cy="1208427"/>
          </a:xfrm>
        </p:grpSpPr>
        <p:sp>
          <p:nvSpPr>
            <p:cNvPr id="6" name="Freeform 6"/>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7" name="TextBox 7"/>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7086600"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1828800" y="3009900"/>
            <a:ext cx="9734623" cy="3231654"/>
          </a:xfrm>
          <a:prstGeom prst="rect">
            <a:avLst/>
          </a:prstGeom>
        </p:spPr>
        <p:txBody>
          <a:bodyPr lIns="0" tIns="0" rIns="0" bIns="0" rtlCol="0" anchor="t">
            <a:spAutoFit/>
          </a:bodyPr>
          <a:lstStyle/>
          <a:p>
            <a:pPr algn="l">
              <a:lnSpc>
                <a:spcPts val="12564"/>
              </a:lnSpc>
            </a:pPr>
            <a:r>
              <a:rPr lang="en-US" sz="12198" b="1" dirty="0" err="1">
                <a:solidFill>
                  <a:srgbClr val="0E2F5F"/>
                </a:solidFill>
                <a:latin typeface="Barlow Condensed Heavy"/>
                <a:ea typeface="Barlow Condensed Heavy"/>
                <a:cs typeface="Barlow Condensed Heavy"/>
                <a:sym typeface="Barlow Condensed Heavy"/>
              </a:rPr>
              <a:t>Sharding</a:t>
            </a:r>
            <a:r>
              <a:rPr lang="en-US" sz="12198" b="1" dirty="0">
                <a:solidFill>
                  <a:srgbClr val="0E2F5F"/>
                </a:solidFill>
                <a:latin typeface="Barlow Condensed Heavy"/>
                <a:ea typeface="Barlow Condensed Heavy"/>
                <a:cs typeface="Barlow Condensed Heavy"/>
                <a:sym typeface="Barlow Condensed Heavy"/>
              </a:rPr>
              <a:t> des </a:t>
            </a:r>
            <a:r>
              <a:rPr lang="fr-FR" sz="12198" b="1" dirty="0">
                <a:solidFill>
                  <a:srgbClr val="0E2F5F"/>
                </a:solidFill>
                <a:latin typeface="Barlow Condensed Heavy"/>
                <a:ea typeface="Barlow Condensed Heavy"/>
                <a:cs typeface="Barlow Condensed Heavy"/>
                <a:sym typeface="Barlow Condensed Heavy"/>
              </a:rPr>
              <a:t>données</a:t>
            </a:r>
          </a:p>
        </p:txBody>
      </p:sp>
      <p:sp>
        <p:nvSpPr>
          <p:cNvPr id="16" name="Freeform 16"/>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TextBox 17"/>
          <p:cNvSpPr txBox="1"/>
          <p:nvPr/>
        </p:nvSpPr>
        <p:spPr>
          <a:xfrm>
            <a:off x="1828800" y="6485342"/>
            <a:ext cx="7315200" cy="1306704"/>
          </a:xfrm>
          <a:prstGeom prst="rect">
            <a:avLst/>
          </a:prstGeom>
        </p:spPr>
        <p:txBody>
          <a:bodyPr lIns="0" tIns="0" rIns="0" bIns="0" rtlCol="0" anchor="t">
            <a:spAutoFit/>
          </a:bodyPr>
          <a:lstStyle/>
          <a:p>
            <a:pPr algn="l">
              <a:lnSpc>
                <a:spcPts val="5240"/>
              </a:lnSpc>
            </a:pPr>
            <a:r>
              <a:rPr lang="fr-FR" sz="4000" b="1">
                <a:solidFill>
                  <a:schemeClr val="accent5">
                    <a:lumMod val="50000"/>
                  </a:schemeClr>
                </a:solidFill>
                <a:latin typeface="Akzidenz-Grotesk Heavy"/>
                <a:ea typeface="Akzidenz-Grotesk Heavy"/>
                <a:cs typeface="Akzidenz-Grotesk Heavy"/>
                <a:sym typeface="Akzidenz-Grotesk Heavy"/>
              </a:rPr>
              <a:t>Partitionnement des données sous MongoDB</a:t>
            </a:r>
          </a:p>
        </p:txBody>
      </p:sp>
      <p:sp>
        <p:nvSpPr>
          <p:cNvPr id="18" name="TextBox 18"/>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9" name="Freeform 19"/>
          <p:cNvSpPr/>
          <p:nvPr/>
        </p:nvSpPr>
        <p:spPr>
          <a:xfrm>
            <a:off x="16611600" y="9730401"/>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pic>
        <p:nvPicPr>
          <p:cNvPr id="20" name="Image 19">
            <a:extLst>
              <a:ext uri="{FF2B5EF4-FFF2-40B4-BE49-F238E27FC236}">
                <a16:creationId xmlns:a16="http://schemas.microsoft.com/office/drawing/2014/main" xmlns="" id="{EFFC34E1-61FC-4A85-BDA2-CEAC52A491B8}"/>
              </a:ext>
            </a:extLst>
          </p:cNvPr>
          <p:cNvPicPr>
            <a:picLocks noChangeAspect="1"/>
          </p:cNvPicPr>
          <p:nvPr/>
        </p:nvPicPr>
        <p:blipFill>
          <a:blip r:embed="rId12"/>
          <a:stretch>
            <a:fillRect/>
          </a:stretch>
        </p:blipFill>
        <p:spPr>
          <a:xfrm>
            <a:off x="13065975" y="327332"/>
            <a:ext cx="4585011" cy="1656193"/>
          </a:xfrm>
          <a:prstGeom prst="rect">
            <a:avLst/>
          </a:prstGeom>
        </p:spPr>
      </p:pic>
      <p:pic>
        <p:nvPicPr>
          <p:cNvPr id="21" name="Image 20">
            <a:extLst>
              <a:ext uri="{FF2B5EF4-FFF2-40B4-BE49-F238E27FC236}">
                <a16:creationId xmlns:a16="http://schemas.microsoft.com/office/drawing/2014/main" xmlns="" id="{B6A19B50-1F34-42FF-8BFE-B37E37B4EB97}"/>
              </a:ext>
            </a:extLst>
          </p:cNvPr>
          <p:cNvPicPr>
            <a:picLocks noChangeAspect="1"/>
          </p:cNvPicPr>
          <p:nvPr/>
        </p:nvPicPr>
        <p:blipFill>
          <a:blip r:embed="rId13"/>
          <a:stretch>
            <a:fillRect/>
          </a:stretch>
        </p:blipFill>
        <p:spPr>
          <a:xfrm>
            <a:off x="810610" y="419100"/>
            <a:ext cx="4550979" cy="1729398"/>
          </a:xfrm>
          <a:prstGeom prst="rect">
            <a:avLst/>
          </a:prstGeom>
        </p:spPr>
      </p:pic>
      <p:sp>
        <p:nvSpPr>
          <p:cNvPr id="22" name="ZoneTexte 21">
            <a:extLst>
              <a:ext uri="{FF2B5EF4-FFF2-40B4-BE49-F238E27FC236}">
                <a16:creationId xmlns:a16="http://schemas.microsoft.com/office/drawing/2014/main" xmlns="" id="{9B0EE8FD-7790-42C1-BE13-D9DF2B2BF30B}"/>
              </a:ext>
            </a:extLst>
          </p:cNvPr>
          <p:cNvSpPr txBox="1"/>
          <p:nvPr/>
        </p:nvSpPr>
        <p:spPr>
          <a:xfrm>
            <a:off x="8264457" y="9695432"/>
            <a:ext cx="1759085" cy="461665"/>
          </a:xfrm>
          <a:prstGeom prst="rect">
            <a:avLst/>
          </a:prstGeom>
          <a:noFill/>
        </p:spPr>
        <p:txBody>
          <a:bodyPr wrap="square" rtlCol="0">
            <a:spAutoFit/>
          </a:bodyPr>
          <a:lstStyle/>
          <a:p>
            <a:pPr algn="ctr">
              <a:buClr>
                <a:srgbClr val="000000"/>
              </a:buClr>
              <a:buFont typeface="Arial"/>
              <a:buNone/>
            </a:pPr>
            <a:r>
              <a:rPr lang="fr-FR" sz="2400" b="1" kern="0" dirty="0">
                <a:solidFill>
                  <a:srgbClr val="FFFFFF">
                    <a:lumMod val="50000"/>
                  </a:srgbClr>
                </a:solidFill>
                <a:latin typeface="Arial"/>
                <a:cs typeface="Arial"/>
                <a:sym typeface="Arial"/>
              </a:rPr>
              <a:t>2024-2025</a:t>
            </a:r>
            <a:endParaRPr lang="fr-MA" sz="2400" b="1" kern="0" dirty="0">
              <a:solidFill>
                <a:srgbClr val="FFFFFF">
                  <a:lumMod val="50000"/>
                </a:srgbClr>
              </a:solidFill>
              <a:latin typeface="Arial"/>
              <a:cs typeface="Arial"/>
              <a:sym typeface="Arial"/>
            </a:endParaRPr>
          </a:p>
        </p:txBody>
      </p:sp>
      <p:sp>
        <p:nvSpPr>
          <p:cNvPr id="23" name="ZoneTexte 22">
            <a:extLst>
              <a:ext uri="{FF2B5EF4-FFF2-40B4-BE49-F238E27FC236}">
                <a16:creationId xmlns:a16="http://schemas.microsoft.com/office/drawing/2014/main" xmlns="" id="{128F6725-98CD-44A1-A229-231484C2725F}"/>
              </a:ext>
            </a:extLst>
          </p:cNvPr>
          <p:cNvSpPr txBox="1"/>
          <p:nvPr/>
        </p:nvSpPr>
        <p:spPr>
          <a:xfrm>
            <a:off x="9636967" y="5669725"/>
            <a:ext cx="8189088" cy="3416320"/>
          </a:xfrm>
          <a:prstGeom prst="rect">
            <a:avLst/>
          </a:prstGeom>
          <a:noFill/>
        </p:spPr>
        <p:txBody>
          <a:bodyPr wrap="square" rtlCol="0">
            <a:spAutoFit/>
          </a:bodyPr>
          <a:lstStyle/>
          <a:p>
            <a:r>
              <a:rPr lang="fr-FR" sz="2400" b="1" dirty="0">
                <a:solidFill>
                  <a:schemeClr val="accent5">
                    <a:lumMod val="75000"/>
                  </a:schemeClr>
                </a:solidFill>
                <a:latin typeface="Aileron" panose="020B0604020202020204" charset="0"/>
              </a:rPr>
              <a:t>Encadré par Pr HANOUN Moustafa &amp; Pr AZAMI Jihad</a:t>
            </a:r>
          </a:p>
          <a:p>
            <a:r>
              <a:rPr lang="fr-FR" sz="2400" b="1" dirty="0">
                <a:solidFill>
                  <a:schemeClr val="accent5">
                    <a:lumMod val="75000"/>
                  </a:schemeClr>
                </a:solidFill>
                <a:latin typeface="Aileron" panose="020B0604020202020204" charset="0"/>
              </a:rPr>
              <a:t>Réalisé par: Groupe 6 </a:t>
            </a:r>
          </a:p>
          <a:p>
            <a:pPr lvl="2"/>
            <a:r>
              <a:rPr lang="fr-FR" sz="2400" b="1" dirty="0">
                <a:solidFill>
                  <a:schemeClr val="accent5">
                    <a:lumMod val="75000"/>
                  </a:schemeClr>
                </a:solidFill>
                <a:latin typeface="Aileron" panose="020B0604020202020204" charset="0"/>
              </a:rPr>
              <a:t>NADIR Asmaa</a:t>
            </a:r>
          </a:p>
          <a:p>
            <a:pPr lvl="2"/>
            <a:r>
              <a:rPr lang="fr-FR" sz="2400" b="1" dirty="0">
                <a:solidFill>
                  <a:schemeClr val="accent5">
                    <a:lumMod val="75000"/>
                  </a:schemeClr>
                </a:solidFill>
                <a:latin typeface="Aileron" panose="020B0604020202020204" charset="0"/>
              </a:rPr>
              <a:t>HANAOUI Wissal</a:t>
            </a:r>
          </a:p>
          <a:p>
            <a:pPr lvl="2"/>
            <a:r>
              <a:rPr lang="fr-FR" sz="2400" b="1" dirty="0">
                <a:solidFill>
                  <a:schemeClr val="accent5">
                    <a:lumMod val="75000"/>
                  </a:schemeClr>
                </a:solidFill>
                <a:latin typeface="Aileron" panose="020B0604020202020204" charset="0"/>
              </a:rPr>
              <a:t>BOUBOUL Imane</a:t>
            </a:r>
          </a:p>
          <a:p>
            <a:pPr lvl="2"/>
            <a:r>
              <a:rPr lang="fr-FR" sz="2400" b="1" dirty="0">
                <a:solidFill>
                  <a:schemeClr val="accent5">
                    <a:lumMod val="75000"/>
                  </a:schemeClr>
                </a:solidFill>
                <a:latin typeface="Aileron" panose="020B0604020202020204" charset="0"/>
              </a:rPr>
              <a:t>TIJANI </a:t>
            </a:r>
            <a:r>
              <a:rPr lang="fr-FR" sz="2400" b="1" dirty="0" err="1">
                <a:solidFill>
                  <a:schemeClr val="accent5">
                    <a:lumMod val="75000"/>
                  </a:schemeClr>
                </a:solidFill>
                <a:latin typeface="Aileron" panose="020B0604020202020204" charset="0"/>
              </a:rPr>
              <a:t>Hiba</a:t>
            </a:r>
            <a:endParaRPr lang="fr-FR" sz="2400" b="1" dirty="0">
              <a:solidFill>
                <a:schemeClr val="accent5">
                  <a:lumMod val="75000"/>
                </a:schemeClr>
              </a:solidFill>
              <a:latin typeface="Aileron" panose="020B0604020202020204" charset="0"/>
            </a:endParaRPr>
          </a:p>
          <a:p>
            <a:pPr lvl="2"/>
            <a:r>
              <a:rPr lang="fr-FR" sz="2400" b="1" dirty="0">
                <a:solidFill>
                  <a:schemeClr val="accent5">
                    <a:lumMod val="75000"/>
                  </a:schemeClr>
                </a:solidFill>
                <a:latin typeface="Aileron" panose="020B0604020202020204" charset="0"/>
              </a:rPr>
              <a:t>LOUZI Noura</a:t>
            </a:r>
          </a:p>
          <a:p>
            <a:pPr lvl="2"/>
            <a:r>
              <a:rPr lang="fr-FR" sz="2400" b="1" dirty="0">
                <a:solidFill>
                  <a:schemeClr val="accent5">
                    <a:lumMod val="75000"/>
                  </a:schemeClr>
                </a:solidFill>
                <a:latin typeface="Aileron" panose="020B0604020202020204" charset="0"/>
              </a:rPr>
              <a:t>IDBALI Imane</a:t>
            </a:r>
          </a:p>
          <a:p>
            <a:pPr lvl="2"/>
            <a:r>
              <a:rPr lang="fr-FR" sz="2400" b="1" dirty="0">
                <a:solidFill>
                  <a:schemeClr val="accent5">
                    <a:lumMod val="75000"/>
                  </a:schemeClr>
                </a:solidFill>
                <a:latin typeface="Aileron" panose="020B0604020202020204" charset="0"/>
              </a:rPr>
              <a:t>El BIKARI Zineb </a:t>
            </a:r>
            <a:endParaRPr lang="fr-MA" sz="2400" b="1" dirty="0">
              <a:solidFill>
                <a:schemeClr val="accent5">
                  <a:lumMod val="75000"/>
                </a:schemeClr>
              </a:solidFill>
              <a:latin typeface="Aileron" panose="020B0604020202020204" charset="0"/>
            </a:endParaRPr>
          </a:p>
        </p:txBody>
      </p:sp>
      <p:sp>
        <p:nvSpPr>
          <p:cNvPr id="24" name="Freeform 13">
            <a:extLst>
              <a:ext uri="{FF2B5EF4-FFF2-40B4-BE49-F238E27FC236}">
                <a16:creationId xmlns:a16="http://schemas.microsoft.com/office/drawing/2014/main" xmlns="" id="{D9C6FA29-91E0-426F-8EBA-0002FE04F117}"/>
              </a:ext>
            </a:extLst>
          </p:cNvPr>
          <p:cNvSpPr/>
          <p:nvPr/>
        </p:nvSpPr>
        <p:spPr>
          <a:xfrm>
            <a:off x="16328216" y="8248617"/>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3557184" y="-142875"/>
            <a:ext cx="10967641" cy="1803908"/>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Bold"/>
                <a:ea typeface="Akzidenz-Grotesk Bold"/>
                <a:cs typeface="Akzidenz-Grotesk Bold"/>
                <a:sym typeface="Akzidenz-Grotesk Bold"/>
              </a:rPr>
              <a:t>Inconvenient du sharding/partitionnement</a:t>
            </a:r>
          </a:p>
        </p:txBody>
      </p:sp>
      <p:grpSp>
        <p:nvGrpSpPr>
          <p:cNvPr id="8" name="Group 8"/>
          <p:cNvGrpSpPr/>
          <p:nvPr/>
        </p:nvGrpSpPr>
        <p:grpSpPr>
          <a:xfrm>
            <a:off x="7881537" y="2373567"/>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C5D9F3"/>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7881537" y="61722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00BF63"/>
            </a:solidFill>
            <a:ln w="38100" cap="sq">
              <a:solidFill>
                <a:srgbClr val="000000"/>
              </a:solidFill>
              <a:prstDash val="solid"/>
              <a:miter/>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4173200" y="6094527"/>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C5D9F3"/>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4173200" y="2373567"/>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00BF63"/>
            </a:solidFill>
            <a:ln w="38100" cap="sq">
              <a:solidFill>
                <a:srgbClr val="000000"/>
              </a:solidFill>
              <a:prstDash val="solid"/>
              <a:miter/>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340294" y="6174042"/>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C5D9F3"/>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1295546" y="2373567"/>
            <a:ext cx="3086100" cy="3086100"/>
            <a:chOff x="0" y="0"/>
            <a:chExt cx="812800" cy="812800"/>
          </a:xfrm>
        </p:grpSpPr>
        <p:sp>
          <p:nvSpPr>
            <p:cNvPr id="24" name="Freeform 24"/>
            <p:cNvSpPr/>
            <p:nvPr/>
          </p:nvSpPr>
          <p:spPr>
            <a:xfrm>
              <a:off x="0" y="0"/>
              <a:ext cx="812800" cy="812800"/>
            </a:xfrm>
            <a:custGeom>
              <a:avLst/>
              <a:gdLst/>
              <a:ahLst/>
              <a:cxnLst/>
              <a:rect l="l" t="t" r="r" b="b"/>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solidFill>
              <a:srgbClr val="00BF63"/>
            </a:solidFill>
            <a:ln w="38100" cap="sq">
              <a:solidFill>
                <a:srgbClr val="000000"/>
              </a:solidFill>
              <a:prstDash val="solid"/>
              <a:miter/>
            </a:ln>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1537045" y="7599477"/>
            <a:ext cx="2737346" cy="372743"/>
          </a:xfrm>
          <a:prstGeom prst="rect">
            <a:avLst/>
          </a:prstGeom>
        </p:spPr>
        <p:txBody>
          <a:bodyPr lIns="0" tIns="0" rIns="0" bIns="0" rtlCol="0" anchor="t">
            <a:spAutoFit/>
          </a:bodyPr>
          <a:lstStyle/>
          <a:p>
            <a:pPr algn="ctr">
              <a:lnSpc>
                <a:spcPts val="3080"/>
              </a:lnSpc>
              <a:spcBef>
                <a:spcPct val="0"/>
              </a:spcBef>
            </a:pPr>
            <a:r>
              <a:rPr lang="en-US" sz="2200" b="1">
                <a:solidFill>
                  <a:srgbClr val="030505"/>
                </a:solidFill>
                <a:latin typeface="Aileron Bold"/>
                <a:ea typeface="Aileron Bold"/>
                <a:cs typeface="Aileron Bold"/>
                <a:sym typeface="Aileron Bold"/>
              </a:rPr>
              <a:t>Restauration difficile</a:t>
            </a:r>
          </a:p>
        </p:txBody>
      </p:sp>
      <p:sp>
        <p:nvSpPr>
          <p:cNvPr id="27" name="TextBox 27"/>
          <p:cNvSpPr txBox="1"/>
          <p:nvPr/>
        </p:nvSpPr>
        <p:spPr>
          <a:xfrm>
            <a:off x="1295546" y="3727705"/>
            <a:ext cx="3130848" cy="763268"/>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Bold"/>
                <a:ea typeface="Aileron Bold"/>
                <a:cs typeface="Aileron Bold"/>
                <a:sym typeface="Aileron Bold"/>
              </a:rPr>
              <a:t>Complexité de mise en œuvre</a:t>
            </a:r>
          </a:p>
        </p:txBody>
      </p:sp>
      <p:sp>
        <p:nvSpPr>
          <p:cNvPr id="28" name="TextBox 28"/>
          <p:cNvSpPr txBox="1"/>
          <p:nvPr/>
        </p:nvSpPr>
        <p:spPr>
          <a:xfrm>
            <a:off x="14173200" y="3727705"/>
            <a:ext cx="3130848" cy="372743"/>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Bold"/>
                <a:ea typeface="Aileron Bold"/>
                <a:cs typeface="Aileron Bold"/>
                <a:sym typeface="Aileron Bold"/>
              </a:rPr>
              <a:t>Support limité</a:t>
            </a:r>
          </a:p>
        </p:txBody>
      </p:sp>
      <p:sp>
        <p:nvSpPr>
          <p:cNvPr id="29" name="TextBox 29"/>
          <p:cNvSpPr txBox="1"/>
          <p:nvPr/>
        </p:nvSpPr>
        <p:spPr>
          <a:xfrm>
            <a:off x="7836789" y="7677150"/>
            <a:ext cx="3130848" cy="763268"/>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Bold"/>
                <a:ea typeface="Aileron Bold"/>
                <a:cs typeface="Aileron Bold"/>
                <a:sym typeface="Aileron Bold"/>
              </a:rPr>
              <a:t>Déséquilibre des shards </a:t>
            </a:r>
          </a:p>
        </p:txBody>
      </p:sp>
      <p:sp>
        <p:nvSpPr>
          <p:cNvPr id="30" name="TextBox 30"/>
          <p:cNvSpPr txBox="1"/>
          <p:nvPr/>
        </p:nvSpPr>
        <p:spPr>
          <a:xfrm>
            <a:off x="7881537" y="3652468"/>
            <a:ext cx="3130848" cy="372743"/>
          </a:xfrm>
          <a:prstGeom prst="rect">
            <a:avLst/>
          </a:prstGeom>
        </p:spPr>
        <p:txBody>
          <a:bodyPr lIns="0" tIns="0" rIns="0" bIns="0" rtlCol="0" anchor="t">
            <a:spAutoFit/>
          </a:bodyPr>
          <a:lstStyle/>
          <a:p>
            <a:pPr algn="ctr">
              <a:lnSpc>
                <a:spcPts val="3080"/>
              </a:lnSpc>
              <a:spcBef>
                <a:spcPct val="0"/>
              </a:spcBef>
            </a:pPr>
            <a:r>
              <a:rPr lang="en-US" sz="2200" b="1">
                <a:solidFill>
                  <a:srgbClr val="030505"/>
                </a:solidFill>
                <a:latin typeface="Aileron Bold"/>
                <a:ea typeface="Aileron Bold"/>
                <a:cs typeface="Aileron Bold"/>
                <a:sym typeface="Aileron Bold"/>
              </a:rPr>
              <a:t>Gestion fragmentée</a:t>
            </a:r>
          </a:p>
        </p:txBody>
      </p:sp>
      <p:sp>
        <p:nvSpPr>
          <p:cNvPr id="31" name="TextBox 31"/>
          <p:cNvSpPr txBox="1"/>
          <p:nvPr/>
        </p:nvSpPr>
        <p:spPr>
          <a:xfrm>
            <a:off x="14177562" y="7677150"/>
            <a:ext cx="3130848" cy="763268"/>
          </a:xfrm>
          <a:prstGeom prst="rect">
            <a:avLst/>
          </a:prstGeom>
        </p:spPr>
        <p:txBody>
          <a:bodyPr lIns="0" tIns="0" rIns="0" bIns="0" rtlCol="0" anchor="t">
            <a:spAutoFit/>
          </a:bodyPr>
          <a:lstStyle/>
          <a:p>
            <a:pPr algn="ctr">
              <a:lnSpc>
                <a:spcPts val="3080"/>
              </a:lnSpc>
              <a:spcBef>
                <a:spcPct val="0"/>
              </a:spcBef>
            </a:pPr>
            <a:r>
              <a:rPr lang="en-US" sz="2200" b="1">
                <a:solidFill>
                  <a:srgbClr val="030505"/>
                </a:solidFill>
                <a:latin typeface="Aileron Bold"/>
                <a:ea typeface="Aileron Bold"/>
                <a:cs typeface="Aileron Bold"/>
                <a:sym typeface="Aileron Bold"/>
              </a:rPr>
              <a:t>Peu de documentation standardisée</a:t>
            </a:r>
          </a:p>
        </p:txBody>
      </p:sp>
      <p:sp>
        <p:nvSpPr>
          <p:cNvPr id="32" name="AutoShape 32"/>
          <p:cNvSpPr/>
          <p:nvPr/>
        </p:nvSpPr>
        <p:spPr>
          <a:xfrm>
            <a:off x="4562811" y="4230489"/>
            <a:ext cx="3273978" cy="3847345"/>
          </a:xfrm>
          <a:prstGeom prst="line">
            <a:avLst/>
          </a:prstGeom>
          <a:ln w="38100" cap="flat">
            <a:solidFill>
              <a:srgbClr val="000000"/>
            </a:solidFill>
            <a:prstDash val="solid"/>
            <a:headEnd type="none" w="sm" len="sm"/>
            <a:tailEnd type="none" w="sm" len="sm"/>
          </a:ln>
        </p:spPr>
      </p:sp>
      <p:sp>
        <p:nvSpPr>
          <p:cNvPr id="33" name="AutoShape 33"/>
          <p:cNvSpPr/>
          <p:nvPr/>
        </p:nvSpPr>
        <p:spPr>
          <a:xfrm flipV="1">
            <a:off x="11012385" y="3933127"/>
            <a:ext cx="3160815" cy="4039094"/>
          </a:xfrm>
          <a:prstGeom prst="line">
            <a:avLst/>
          </a:prstGeom>
          <a:ln w="38100" cap="flat">
            <a:solidFill>
              <a:srgbClr val="000000"/>
            </a:solidFill>
            <a:prstDash val="solid"/>
            <a:headEnd type="none" w="sm" len="sm"/>
            <a:tailEnd type="none" w="sm" len="sm"/>
          </a:ln>
        </p:spPr>
      </p:sp>
      <p:sp>
        <p:nvSpPr>
          <p:cNvPr id="36" name="Espace réservé du numéro de diapositive 35">
            <a:extLst>
              <a:ext uri="{FF2B5EF4-FFF2-40B4-BE49-F238E27FC236}">
                <a16:creationId xmlns:a16="http://schemas.microsoft.com/office/drawing/2014/main" xmlns="" id="{AB7A2FD2-DE6C-4DDC-ABFD-205BC2BAE997}"/>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1592487"/>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9497784" y="9511357"/>
            <a:ext cx="806841" cy="564789"/>
          </a:xfrm>
          <a:custGeom>
            <a:avLst/>
            <a:gdLst/>
            <a:ahLst/>
            <a:cxnLst/>
            <a:rect l="l" t="t" r="r" b="b"/>
            <a:pathLst>
              <a:path w="806841" h="564789">
                <a:moveTo>
                  <a:pt x="0" y="0"/>
                </a:moveTo>
                <a:lnTo>
                  <a:pt x="806841" y="0"/>
                </a:lnTo>
                <a:lnTo>
                  <a:pt x="806841"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15272084" y="1956530"/>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12983732" y="5330337"/>
            <a:ext cx="5157019" cy="5157019"/>
          </a:xfrm>
          <a:custGeom>
            <a:avLst/>
            <a:gdLst/>
            <a:ahLst/>
            <a:cxnLst/>
            <a:rect l="l" t="t" r="r" b="b"/>
            <a:pathLst>
              <a:path w="5157019" h="5157019">
                <a:moveTo>
                  <a:pt x="0" y="0"/>
                </a:moveTo>
                <a:lnTo>
                  <a:pt x="5157019" y="0"/>
                </a:lnTo>
                <a:lnTo>
                  <a:pt x="5157019" y="5157018"/>
                </a:lnTo>
                <a:lnTo>
                  <a:pt x="0" y="5157018"/>
                </a:lnTo>
                <a:lnTo>
                  <a:pt x="0" y="0"/>
                </a:lnTo>
                <a:close/>
              </a:path>
            </a:pathLst>
          </a:custGeom>
          <a:blipFill>
            <a:blip r:embed="rId12"/>
            <a:stretch>
              <a:fillRect/>
            </a:stretch>
          </a:blipFill>
        </p:spPr>
      </p:sp>
      <p:sp>
        <p:nvSpPr>
          <p:cNvPr id="13" name="TextBox 13"/>
          <p:cNvSpPr txBox="1"/>
          <p:nvPr/>
        </p:nvSpPr>
        <p:spPr>
          <a:xfrm>
            <a:off x="2274171" y="3445648"/>
            <a:ext cx="14506545" cy="4300332"/>
          </a:xfrm>
          <a:prstGeom prst="rect">
            <a:avLst/>
          </a:prstGeom>
        </p:spPr>
        <p:txBody>
          <a:bodyPr lIns="0" tIns="0" rIns="0" bIns="0" rtlCol="0" anchor="t">
            <a:spAutoFit/>
          </a:bodyPr>
          <a:lstStyle/>
          <a:p>
            <a:pPr>
              <a:lnSpc>
                <a:spcPts val="11123"/>
              </a:lnSpc>
            </a:pPr>
            <a:r>
              <a:rPr lang="en-US" sz="10799" b="1" dirty="0">
                <a:solidFill>
                  <a:srgbClr val="0E2F5F"/>
                </a:solidFill>
                <a:latin typeface="Barlow Condensed Heavy"/>
                <a:ea typeface="Barlow Condensed Heavy"/>
                <a:cs typeface="Barlow Condensed Heavy"/>
                <a:sym typeface="Barlow Condensed Heavy"/>
              </a:rPr>
              <a:t>PRINCIPES ET FONCTIONNEMENT DU </a:t>
            </a:r>
            <a:r>
              <a:rPr lang="en-US" sz="10799" b="1" dirty="0">
                <a:solidFill>
                  <a:srgbClr val="00BF63"/>
                </a:solidFill>
                <a:latin typeface="Barlow Condensed Heavy"/>
                <a:ea typeface="Barlow Condensed Heavy"/>
                <a:cs typeface="Barlow Condensed Heavy"/>
                <a:sym typeface="Barlow Condensed Heavy"/>
              </a:rPr>
              <a:t>SHARDING </a:t>
            </a:r>
          </a:p>
        </p:txBody>
      </p:sp>
      <p:sp>
        <p:nvSpPr>
          <p:cNvPr id="14" name="Ellipse 13">
            <a:extLst>
              <a:ext uri="{FF2B5EF4-FFF2-40B4-BE49-F238E27FC236}">
                <a16:creationId xmlns:a16="http://schemas.microsoft.com/office/drawing/2014/main" xmlns="" id="{CFE22BE7-3D55-4A45-B9A4-AC644E773E35}"/>
              </a:ext>
            </a:extLst>
          </p:cNvPr>
          <p:cNvSpPr/>
          <p:nvPr/>
        </p:nvSpPr>
        <p:spPr>
          <a:xfrm>
            <a:off x="2274171" y="1790700"/>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02</a:t>
            </a:r>
            <a:endParaRPr lang="fr-MA" sz="12198" b="1" dirty="0">
              <a:solidFill>
                <a:srgbClr val="0E2F5F"/>
              </a:solidFill>
              <a:latin typeface="Barlow Condensed Heavy"/>
            </a:endParaRPr>
          </a:p>
        </p:txBody>
      </p:sp>
      <p:sp>
        <p:nvSpPr>
          <p:cNvPr id="17" name="Espace réservé du numéro de diapositive 16">
            <a:extLst>
              <a:ext uri="{FF2B5EF4-FFF2-40B4-BE49-F238E27FC236}">
                <a16:creationId xmlns:a16="http://schemas.microsoft.com/office/drawing/2014/main" xmlns="" id="{9F45DBBF-05A4-480D-AC1C-CE27754EE643}"/>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3193" y="2147605"/>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00BF63"/>
            </a:solidFill>
            <a:ln cap="rnd">
              <a:noFill/>
              <a:prstDash val="solid"/>
              <a:round/>
            </a:ln>
          </p:spPr>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2958803"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635065" y="1257159"/>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2635065" y="2767191"/>
            <a:ext cx="6968519" cy="1177454"/>
            <a:chOff x="0" y="0"/>
            <a:chExt cx="1625483" cy="274654"/>
          </a:xfrm>
        </p:grpSpPr>
        <p:sp>
          <p:nvSpPr>
            <p:cNvPr id="8" name="Freeform 8"/>
            <p:cNvSpPr/>
            <p:nvPr/>
          </p:nvSpPr>
          <p:spPr>
            <a:xfrm>
              <a:off x="0" y="0"/>
              <a:ext cx="1625483" cy="274654"/>
            </a:xfrm>
            <a:custGeom>
              <a:avLst/>
              <a:gdLst/>
              <a:ahLst/>
              <a:cxnLst/>
              <a:rect l="l" t="t" r="r" b="b"/>
              <a:pathLst>
                <a:path w="1625483" h="274654">
                  <a:moveTo>
                    <a:pt x="56660" y="0"/>
                  </a:moveTo>
                  <a:lnTo>
                    <a:pt x="1568822" y="0"/>
                  </a:lnTo>
                  <a:cubicBezTo>
                    <a:pt x="1600115" y="0"/>
                    <a:pt x="1625483" y="25368"/>
                    <a:pt x="1625483" y="56660"/>
                  </a:cubicBezTo>
                  <a:lnTo>
                    <a:pt x="1625483" y="217994"/>
                  </a:lnTo>
                  <a:cubicBezTo>
                    <a:pt x="1625483" y="249286"/>
                    <a:pt x="1600115" y="274654"/>
                    <a:pt x="1568822" y="274654"/>
                  </a:cubicBezTo>
                  <a:lnTo>
                    <a:pt x="56660" y="274654"/>
                  </a:lnTo>
                  <a:cubicBezTo>
                    <a:pt x="25368" y="274654"/>
                    <a:pt x="0" y="249286"/>
                    <a:pt x="0" y="217994"/>
                  </a:cubicBezTo>
                  <a:lnTo>
                    <a:pt x="0" y="56660"/>
                  </a:lnTo>
                  <a:cubicBezTo>
                    <a:pt x="0" y="25368"/>
                    <a:pt x="25368" y="0"/>
                    <a:pt x="56660" y="0"/>
                  </a:cubicBezTo>
                  <a:close/>
                </a:path>
              </a:pathLst>
            </a:custGeom>
            <a:solidFill>
              <a:srgbClr val="C9EDCE"/>
            </a:solidFill>
          </p:spPr>
        </p:sp>
        <p:sp>
          <p:nvSpPr>
            <p:cNvPr id="9" name="TextBox 9"/>
            <p:cNvSpPr txBox="1"/>
            <p:nvPr/>
          </p:nvSpPr>
          <p:spPr>
            <a:xfrm>
              <a:off x="0" y="-57150"/>
              <a:ext cx="1625483" cy="331804"/>
            </a:xfrm>
            <a:prstGeom prst="rect">
              <a:avLst/>
            </a:prstGeom>
          </p:spPr>
          <p:txBody>
            <a:bodyPr lIns="50800" tIns="50800" rIns="50800" bIns="50800" rtlCol="0" anchor="ctr"/>
            <a:lstStyle/>
            <a:p>
              <a:pPr algn="ctr"/>
              <a:r>
                <a:rPr lang="fr-FR" sz="2500" b="1" dirty="0">
                  <a:solidFill>
                    <a:srgbClr val="0E2F5F"/>
                  </a:solidFill>
                  <a:latin typeface="Aileron Bold"/>
                </a:rPr>
                <a:t>Le sharding est une technique de partitionnement horizontal des données.</a:t>
              </a:r>
              <a:endParaRPr lang="fr-MA" dirty="0"/>
            </a:p>
          </p:txBody>
        </p:sp>
      </p:grpSp>
      <p:grpSp>
        <p:nvGrpSpPr>
          <p:cNvPr id="10" name="Group 10"/>
          <p:cNvGrpSpPr/>
          <p:nvPr/>
        </p:nvGrpSpPr>
        <p:grpSpPr>
          <a:xfrm>
            <a:off x="2635065" y="8481505"/>
            <a:ext cx="6968519" cy="1119919"/>
            <a:chOff x="0" y="0"/>
            <a:chExt cx="1625622" cy="261256"/>
          </a:xfrm>
        </p:grpSpPr>
        <p:sp>
          <p:nvSpPr>
            <p:cNvPr id="11" name="Freeform 11"/>
            <p:cNvSpPr/>
            <p:nvPr/>
          </p:nvSpPr>
          <p:spPr>
            <a:xfrm>
              <a:off x="0" y="0"/>
              <a:ext cx="1625622" cy="261256"/>
            </a:xfrm>
            <a:custGeom>
              <a:avLst/>
              <a:gdLst/>
              <a:ahLst/>
              <a:cxnLst/>
              <a:rect l="l" t="t" r="r" b="b"/>
              <a:pathLst>
                <a:path w="1625622" h="261256">
                  <a:moveTo>
                    <a:pt x="56660" y="0"/>
                  </a:moveTo>
                  <a:lnTo>
                    <a:pt x="1568962" y="0"/>
                  </a:lnTo>
                  <a:cubicBezTo>
                    <a:pt x="1600254" y="0"/>
                    <a:pt x="1625622" y="25368"/>
                    <a:pt x="1625622" y="56660"/>
                  </a:cubicBezTo>
                  <a:lnTo>
                    <a:pt x="1625622" y="204595"/>
                  </a:lnTo>
                  <a:cubicBezTo>
                    <a:pt x="1625622" y="235888"/>
                    <a:pt x="1600254" y="261256"/>
                    <a:pt x="1568962" y="261256"/>
                  </a:cubicBezTo>
                  <a:lnTo>
                    <a:pt x="56660" y="261256"/>
                  </a:lnTo>
                  <a:cubicBezTo>
                    <a:pt x="25368" y="261256"/>
                    <a:pt x="0" y="235888"/>
                    <a:pt x="0" y="204595"/>
                  </a:cubicBezTo>
                  <a:lnTo>
                    <a:pt x="0" y="56660"/>
                  </a:lnTo>
                  <a:cubicBezTo>
                    <a:pt x="0" y="25368"/>
                    <a:pt x="25368" y="0"/>
                    <a:pt x="56660" y="0"/>
                  </a:cubicBezTo>
                  <a:close/>
                </a:path>
              </a:pathLst>
            </a:custGeom>
            <a:solidFill>
              <a:srgbClr val="C9EDCE"/>
            </a:solidFill>
          </p:spPr>
        </p:sp>
        <p:sp>
          <p:nvSpPr>
            <p:cNvPr id="12" name="TextBox 12"/>
            <p:cNvSpPr txBox="1"/>
            <p:nvPr/>
          </p:nvSpPr>
          <p:spPr>
            <a:xfrm>
              <a:off x="0" y="-57150"/>
              <a:ext cx="1625622" cy="318406"/>
            </a:xfrm>
            <a:prstGeom prst="rect">
              <a:avLst/>
            </a:prstGeom>
          </p:spPr>
          <p:txBody>
            <a:bodyPr lIns="50800" tIns="50800" rIns="50800" bIns="50800" rtlCol="0" anchor="ctr"/>
            <a:lstStyle/>
            <a:p>
              <a:pPr algn="ctr"/>
              <a:r>
                <a:rPr lang="fr-FR" sz="2500" b="1" dirty="0">
                  <a:solidFill>
                    <a:srgbClr val="0E2F5F"/>
                  </a:solidFill>
                  <a:latin typeface="Aileron Bold"/>
                </a:rPr>
                <a:t>Essentiel pour gérer de grands volumes de données dans des systèmes distribués.</a:t>
              </a:r>
              <a:endParaRPr lang="fr-MA" sz="2500" b="1" dirty="0">
                <a:solidFill>
                  <a:srgbClr val="0E2F5F"/>
                </a:solidFill>
                <a:latin typeface="Aileron Bold"/>
              </a:endParaRPr>
            </a:p>
          </p:txBody>
        </p:sp>
      </p:grpSp>
      <p:grpSp>
        <p:nvGrpSpPr>
          <p:cNvPr id="13" name="Group 13"/>
          <p:cNvGrpSpPr/>
          <p:nvPr/>
        </p:nvGrpSpPr>
        <p:grpSpPr>
          <a:xfrm>
            <a:off x="10871923" y="5501856"/>
            <a:ext cx="6730277" cy="1177454"/>
            <a:chOff x="0" y="0"/>
            <a:chExt cx="1569910" cy="274654"/>
          </a:xfrm>
        </p:grpSpPr>
        <p:sp>
          <p:nvSpPr>
            <p:cNvPr id="14" name="Freeform 14"/>
            <p:cNvSpPr/>
            <p:nvPr/>
          </p:nvSpPr>
          <p:spPr>
            <a:xfrm>
              <a:off x="0" y="0"/>
              <a:ext cx="1569910" cy="274654"/>
            </a:xfrm>
            <a:custGeom>
              <a:avLst/>
              <a:gdLst/>
              <a:ahLst/>
              <a:cxnLst/>
              <a:rect l="l" t="t" r="r" b="b"/>
              <a:pathLst>
                <a:path w="1569910" h="274654">
                  <a:moveTo>
                    <a:pt x="58666" y="0"/>
                  </a:moveTo>
                  <a:lnTo>
                    <a:pt x="1511244" y="0"/>
                  </a:lnTo>
                  <a:cubicBezTo>
                    <a:pt x="1526803" y="0"/>
                    <a:pt x="1541725" y="6181"/>
                    <a:pt x="1552727" y="17183"/>
                  </a:cubicBezTo>
                  <a:cubicBezTo>
                    <a:pt x="1563729" y="28185"/>
                    <a:pt x="1569910" y="43107"/>
                    <a:pt x="1569910" y="58666"/>
                  </a:cubicBezTo>
                  <a:lnTo>
                    <a:pt x="1569910" y="215988"/>
                  </a:lnTo>
                  <a:cubicBezTo>
                    <a:pt x="1569910" y="231547"/>
                    <a:pt x="1563729" y="246469"/>
                    <a:pt x="1552727" y="257471"/>
                  </a:cubicBezTo>
                  <a:cubicBezTo>
                    <a:pt x="1541725" y="268473"/>
                    <a:pt x="1526803" y="274654"/>
                    <a:pt x="1511244" y="274654"/>
                  </a:cubicBezTo>
                  <a:lnTo>
                    <a:pt x="58666" y="274654"/>
                  </a:lnTo>
                  <a:cubicBezTo>
                    <a:pt x="43107" y="274654"/>
                    <a:pt x="28185" y="268473"/>
                    <a:pt x="17183" y="257471"/>
                  </a:cubicBezTo>
                  <a:cubicBezTo>
                    <a:pt x="6181" y="246469"/>
                    <a:pt x="0" y="231547"/>
                    <a:pt x="0" y="215988"/>
                  </a:cubicBezTo>
                  <a:lnTo>
                    <a:pt x="0" y="58666"/>
                  </a:lnTo>
                  <a:cubicBezTo>
                    <a:pt x="0" y="43107"/>
                    <a:pt x="6181" y="28185"/>
                    <a:pt x="17183" y="17183"/>
                  </a:cubicBezTo>
                  <a:cubicBezTo>
                    <a:pt x="28185" y="6181"/>
                    <a:pt x="43107" y="0"/>
                    <a:pt x="58666" y="0"/>
                  </a:cubicBezTo>
                  <a:close/>
                </a:path>
              </a:pathLst>
            </a:custGeom>
            <a:solidFill>
              <a:srgbClr val="C9EDCE"/>
            </a:solidFill>
          </p:spPr>
        </p:sp>
        <p:sp>
          <p:nvSpPr>
            <p:cNvPr id="15" name="TextBox 15"/>
            <p:cNvSpPr txBox="1"/>
            <p:nvPr/>
          </p:nvSpPr>
          <p:spPr>
            <a:xfrm>
              <a:off x="0" y="-57150"/>
              <a:ext cx="1569910" cy="331804"/>
            </a:xfrm>
            <a:prstGeom prst="rect">
              <a:avLst/>
            </a:prstGeom>
          </p:spPr>
          <p:txBody>
            <a:bodyPr lIns="50800" tIns="50800" rIns="50800" bIns="50800" rtlCol="0" anchor="ctr"/>
            <a:lstStyle/>
            <a:p>
              <a:pPr algn="ctr"/>
              <a:r>
                <a:rPr lang="fr-FR" sz="2500" b="1" dirty="0">
                  <a:solidFill>
                    <a:srgbClr val="0E2F5F"/>
                  </a:solidFill>
                  <a:latin typeface="Aileron Bold"/>
                </a:rPr>
                <a:t>Utilisé pour améliorer la scalabilité et la performance des bases de données.</a:t>
              </a:r>
              <a:endParaRPr lang="fr-MA" sz="2500" b="1" dirty="0">
                <a:solidFill>
                  <a:srgbClr val="0E2F5F"/>
                </a:solidFill>
                <a:latin typeface="Aileron Bold"/>
              </a:endParaRPr>
            </a:p>
          </p:txBody>
        </p:sp>
      </p:grpSp>
      <p:sp>
        <p:nvSpPr>
          <p:cNvPr id="20" name="TextBox 20"/>
          <p:cNvSpPr txBox="1"/>
          <p:nvPr/>
        </p:nvSpPr>
        <p:spPr>
          <a:xfrm>
            <a:off x="9624365" y="464826"/>
            <a:ext cx="8180507" cy="792333"/>
          </a:xfrm>
          <a:prstGeom prst="rect">
            <a:avLst/>
          </a:prstGeom>
        </p:spPr>
        <p:txBody>
          <a:bodyPr wrap="square" lIns="0" tIns="0" rIns="0" bIns="0" rtlCol="0" anchor="t">
            <a:spAutoFit/>
          </a:bodyPr>
          <a:lstStyle/>
          <a:p>
            <a:pPr marL="0" lvl="0" indent="0" algn="ctr">
              <a:lnSpc>
                <a:spcPts val="6428"/>
              </a:lnSpc>
              <a:spcBef>
                <a:spcPct val="0"/>
              </a:spcBef>
            </a:pPr>
            <a:r>
              <a:rPr lang="en-US" sz="5061" b="1" dirty="0" err="1">
                <a:solidFill>
                  <a:srgbClr val="00BF63"/>
                </a:solidFill>
                <a:latin typeface="Akzidenz-Grotesk Heavy"/>
                <a:ea typeface="Akzidenz-Grotesk Heavy"/>
                <a:cs typeface="Akzidenz-Grotesk Heavy"/>
                <a:sym typeface="Akzidenz-Grotesk Heavy"/>
              </a:rPr>
              <a:t>Répartition</a:t>
            </a:r>
            <a:r>
              <a:rPr lang="en-US" sz="5061" b="1" dirty="0">
                <a:solidFill>
                  <a:srgbClr val="00BF63"/>
                </a:solidFill>
                <a:latin typeface="Akzidenz-Grotesk Heavy"/>
                <a:ea typeface="Akzidenz-Grotesk Heavy"/>
                <a:cs typeface="Akzidenz-Grotesk Heavy"/>
                <a:sym typeface="Akzidenz-Grotesk Heavy"/>
              </a:rPr>
              <a:t> de </a:t>
            </a:r>
            <a:r>
              <a:rPr lang="en-US" sz="5061" b="1" dirty="0" err="1">
                <a:solidFill>
                  <a:srgbClr val="00BF63"/>
                </a:solidFill>
                <a:latin typeface="Akzidenz-Grotesk Heavy"/>
                <a:ea typeface="Akzidenz-Grotesk Heavy"/>
                <a:cs typeface="Akzidenz-Grotesk Heavy"/>
                <a:sym typeface="Akzidenz-Grotesk Heavy"/>
              </a:rPr>
              <a:t>données</a:t>
            </a:r>
            <a:endParaRPr lang="en-US" sz="5061" b="1" u="none" strike="noStrike" dirty="0">
              <a:solidFill>
                <a:srgbClr val="00BF63"/>
              </a:solidFill>
              <a:latin typeface="Akzidenz-Grotesk Heavy"/>
              <a:ea typeface="Akzidenz-Grotesk Heavy"/>
              <a:cs typeface="Akzidenz-Grotesk Heavy"/>
              <a:sym typeface="Akzidenz-Grotesk Heavy"/>
            </a:endParaRPr>
          </a:p>
        </p:txBody>
      </p:sp>
      <p:pic>
        <p:nvPicPr>
          <p:cNvPr id="25" name="Image 24">
            <a:extLst>
              <a:ext uri="{FF2B5EF4-FFF2-40B4-BE49-F238E27FC236}">
                <a16:creationId xmlns:a16="http://schemas.microsoft.com/office/drawing/2014/main" xmlns="" id="{2E7C2BC8-056C-4570-95F5-13917907834D}"/>
              </a:ext>
            </a:extLst>
          </p:cNvPr>
          <p:cNvPicPr>
            <a:picLocks noChangeAspect="1"/>
          </p:cNvPicPr>
          <p:nvPr/>
        </p:nvPicPr>
        <p:blipFill>
          <a:blip r:embed="rId5"/>
          <a:stretch>
            <a:fillRect/>
          </a:stretch>
        </p:blipFill>
        <p:spPr>
          <a:xfrm>
            <a:off x="10160693" y="2628900"/>
            <a:ext cx="1422459" cy="1422459"/>
          </a:xfrm>
          <a:prstGeom prst="rect">
            <a:avLst/>
          </a:prstGeom>
        </p:spPr>
      </p:pic>
      <p:pic>
        <p:nvPicPr>
          <p:cNvPr id="26" name="Image 25">
            <a:extLst>
              <a:ext uri="{FF2B5EF4-FFF2-40B4-BE49-F238E27FC236}">
                <a16:creationId xmlns:a16="http://schemas.microsoft.com/office/drawing/2014/main" xmlns="" id="{46D52F90-56BA-4D6C-8371-64D2C45F468E}"/>
              </a:ext>
            </a:extLst>
          </p:cNvPr>
          <p:cNvPicPr>
            <a:picLocks noChangeAspect="1"/>
          </p:cNvPicPr>
          <p:nvPr/>
        </p:nvPicPr>
        <p:blipFill>
          <a:blip r:embed="rId6"/>
          <a:stretch>
            <a:fillRect/>
          </a:stretch>
        </p:blipFill>
        <p:spPr>
          <a:xfrm>
            <a:off x="8892354" y="5355961"/>
            <a:ext cx="1422459" cy="1422459"/>
          </a:xfrm>
          <a:prstGeom prst="rect">
            <a:avLst/>
          </a:prstGeom>
        </p:spPr>
      </p:pic>
      <p:pic>
        <p:nvPicPr>
          <p:cNvPr id="27" name="Image 26">
            <a:extLst>
              <a:ext uri="{FF2B5EF4-FFF2-40B4-BE49-F238E27FC236}">
                <a16:creationId xmlns:a16="http://schemas.microsoft.com/office/drawing/2014/main" xmlns="" id="{35DAE00E-6C3A-4074-8789-D2D36896B792}"/>
              </a:ext>
            </a:extLst>
          </p:cNvPr>
          <p:cNvPicPr>
            <a:picLocks noChangeAspect="1"/>
          </p:cNvPicPr>
          <p:nvPr/>
        </p:nvPicPr>
        <p:blipFill>
          <a:blip r:embed="rId7"/>
          <a:stretch>
            <a:fillRect/>
          </a:stretch>
        </p:blipFill>
        <p:spPr>
          <a:xfrm>
            <a:off x="10252150" y="8420100"/>
            <a:ext cx="1119919" cy="1119919"/>
          </a:xfrm>
          <a:prstGeom prst="rect">
            <a:avLst/>
          </a:prstGeom>
        </p:spPr>
      </p:pic>
      <p:pic>
        <p:nvPicPr>
          <p:cNvPr id="28" name="Image 27">
            <a:extLst>
              <a:ext uri="{FF2B5EF4-FFF2-40B4-BE49-F238E27FC236}">
                <a16:creationId xmlns:a16="http://schemas.microsoft.com/office/drawing/2014/main" xmlns="" id="{18785582-3FA8-44ED-A133-4D01927FE213}"/>
              </a:ext>
            </a:extLst>
          </p:cNvPr>
          <p:cNvPicPr>
            <a:picLocks noChangeAspect="1"/>
          </p:cNvPicPr>
          <p:nvPr/>
        </p:nvPicPr>
        <p:blipFill>
          <a:blip r:embed="rId8"/>
          <a:stretch>
            <a:fillRect/>
          </a:stretch>
        </p:blipFill>
        <p:spPr>
          <a:xfrm>
            <a:off x="3200400" y="2846836"/>
            <a:ext cx="457200" cy="457200"/>
          </a:xfrm>
          <a:prstGeom prst="rect">
            <a:avLst/>
          </a:prstGeom>
        </p:spPr>
      </p:pic>
      <p:pic>
        <p:nvPicPr>
          <p:cNvPr id="29" name="Image 28">
            <a:extLst>
              <a:ext uri="{FF2B5EF4-FFF2-40B4-BE49-F238E27FC236}">
                <a16:creationId xmlns:a16="http://schemas.microsoft.com/office/drawing/2014/main" xmlns="" id="{6B07EFAC-9983-4B83-A368-E74FBE833D03}"/>
              </a:ext>
            </a:extLst>
          </p:cNvPr>
          <p:cNvPicPr>
            <a:picLocks noChangeAspect="1"/>
          </p:cNvPicPr>
          <p:nvPr/>
        </p:nvPicPr>
        <p:blipFill>
          <a:blip r:embed="rId8"/>
          <a:stretch>
            <a:fillRect/>
          </a:stretch>
        </p:blipFill>
        <p:spPr>
          <a:xfrm>
            <a:off x="2514600" y="8496300"/>
            <a:ext cx="457200" cy="457200"/>
          </a:xfrm>
          <a:prstGeom prst="rect">
            <a:avLst/>
          </a:prstGeom>
        </p:spPr>
      </p:pic>
      <p:pic>
        <p:nvPicPr>
          <p:cNvPr id="30" name="Image 29">
            <a:extLst>
              <a:ext uri="{FF2B5EF4-FFF2-40B4-BE49-F238E27FC236}">
                <a16:creationId xmlns:a16="http://schemas.microsoft.com/office/drawing/2014/main" xmlns="" id="{A031AD38-5265-4FD9-B08C-FB53501D62DC}"/>
              </a:ext>
            </a:extLst>
          </p:cNvPr>
          <p:cNvPicPr>
            <a:picLocks noChangeAspect="1"/>
          </p:cNvPicPr>
          <p:nvPr/>
        </p:nvPicPr>
        <p:blipFill>
          <a:blip r:embed="rId8"/>
          <a:stretch>
            <a:fillRect/>
          </a:stretch>
        </p:blipFill>
        <p:spPr>
          <a:xfrm>
            <a:off x="10921270" y="5524500"/>
            <a:ext cx="457200" cy="457200"/>
          </a:xfrm>
          <a:prstGeom prst="rect">
            <a:avLst/>
          </a:prstGeom>
        </p:spPr>
      </p:pic>
      <p:sp>
        <p:nvSpPr>
          <p:cNvPr id="18" name="Espace réservé du numéro de diapositive 17">
            <a:extLst>
              <a:ext uri="{FF2B5EF4-FFF2-40B4-BE49-F238E27FC236}">
                <a16:creationId xmlns:a16="http://schemas.microsoft.com/office/drawing/2014/main" xmlns="" id="{71FF1866-E2D1-4358-8A64-AF41CC005F22}"/>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7433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5867400" y="513398"/>
            <a:ext cx="9476284" cy="790153"/>
          </a:xfrm>
          <a:prstGeom prst="rect">
            <a:avLst/>
          </a:prstGeom>
        </p:spPr>
        <p:txBody>
          <a:bodyPr wrap="square" lIns="0" tIns="0" rIns="0" bIns="0" rtlCol="0" anchor="t">
            <a:spAutoFit/>
          </a:bodyPr>
          <a:lstStyle/>
          <a:p>
            <a:pPr lvl="0" algn="r">
              <a:lnSpc>
                <a:spcPts val="6350"/>
              </a:lnSpc>
              <a:spcBef>
                <a:spcPct val="0"/>
              </a:spcBef>
            </a:pPr>
            <a:r>
              <a:rPr lang="en-US" sz="5000" b="1" dirty="0" err="1">
                <a:solidFill>
                  <a:srgbClr val="0E2F5F"/>
                </a:solidFill>
                <a:latin typeface="Akzidenz-Grotesk Heavy"/>
                <a:ea typeface="Akzidenz-Grotesk Heavy"/>
                <a:cs typeface="Akzidenz-Grotesk Heavy"/>
                <a:sym typeface="Akzidenz-Grotesk Heavy"/>
              </a:rPr>
              <a:t>C’est</a:t>
            </a:r>
            <a:r>
              <a:rPr lang="en-US" sz="5000" b="1" dirty="0">
                <a:solidFill>
                  <a:srgbClr val="0E2F5F"/>
                </a:solidFill>
                <a:latin typeface="Akzidenz-Grotesk Heavy"/>
                <a:ea typeface="Akzidenz-Grotesk Heavy"/>
                <a:cs typeface="Akzidenz-Grotesk Heavy"/>
                <a:sym typeface="Akzidenz-Grotesk Heavy"/>
              </a:rPr>
              <a:t> quoi </a:t>
            </a:r>
            <a:r>
              <a:rPr lang="en-US" sz="5000" b="1" dirty="0" err="1">
                <a:solidFill>
                  <a:srgbClr val="0E2F5F"/>
                </a:solidFill>
                <a:latin typeface="Akzidenz-Grotesk Heavy"/>
                <a:ea typeface="Akzidenz-Grotesk Heavy"/>
                <a:cs typeface="Akzidenz-Grotesk Heavy"/>
                <a:sym typeface="Akzidenz-Grotesk Heavy"/>
              </a:rPr>
              <a:t>une</a:t>
            </a:r>
            <a:r>
              <a:rPr lang="en-US" sz="5000" b="1" dirty="0">
                <a:solidFill>
                  <a:srgbClr val="0E2F5F"/>
                </a:solidFill>
                <a:latin typeface="Akzidenz-Grotesk Heavy"/>
                <a:ea typeface="Akzidenz-Grotesk Heavy"/>
                <a:cs typeface="Akzidenz-Grotesk Heavy"/>
                <a:sym typeface="Akzidenz-Grotesk Heavy"/>
              </a:rPr>
              <a:t> Key shard ? </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1" name="Group 5">
            <a:extLst>
              <a:ext uri="{FF2B5EF4-FFF2-40B4-BE49-F238E27FC236}">
                <a16:creationId xmlns:a16="http://schemas.microsoft.com/office/drawing/2014/main" xmlns="" id="{F02A28FE-E4BA-4B7F-A4FD-2244756570C3}"/>
              </a:ext>
            </a:extLst>
          </p:cNvPr>
          <p:cNvGrpSpPr/>
          <p:nvPr/>
        </p:nvGrpSpPr>
        <p:grpSpPr>
          <a:xfrm>
            <a:off x="2057400" y="1943100"/>
            <a:ext cx="12115800" cy="3691868"/>
            <a:chOff x="0" y="-47625"/>
            <a:chExt cx="1613404" cy="373863"/>
          </a:xfrm>
        </p:grpSpPr>
        <p:sp>
          <p:nvSpPr>
            <p:cNvPr id="32" name="Freeform 6">
              <a:extLst>
                <a:ext uri="{FF2B5EF4-FFF2-40B4-BE49-F238E27FC236}">
                  <a16:creationId xmlns:a16="http://schemas.microsoft.com/office/drawing/2014/main" xmlns="" id="{5D242ECA-AB2D-495C-9379-4EB7CB4A5E93}"/>
                </a:ext>
              </a:extLst>
            </p:cNvPr>
            <p:cNvSpPr/>
            <p:nvPr/>
          </p:nvSpPr>
          <p:spPr>
            <a:xfrm>
              <a:off x="0" y="-47625"/>
              <a:ext cx="1613404" cy="373863"/>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txBody>
            <a:bodyPr/>
            <a:lstStyle/>
            <a:p>
              <a:pPr algn="ctr"/>
              <a:endParaRPr lang="fr-FR" sz="2500" b="1" dirty="0">
                <a:solidFill>
                  <a:srgbClr val="0E2F5F"/>
                </a:solidFill>
                <a:latin typeface="Aileron Bold"/>
              </a:endParaRPr>
            </a:p>
            <a:p>
              <a:pPr algn="ctr"/>
              <a:r>
                <a:rPr lang="fr-FR" sz="2500" b="1" dirty="0">
                  <a:solidFill>
                    <a:srgbClr val="0E2F5F"/>
                  </a:solidFill>
                  <a:latin typeface="Aileron Bold"/>
                </a:rPr>
                <a:t>La </a:t>
              </a:r>
              <a:r>
                <a:rPr lang="fr-FR" sz="2500" b="1" dirty="0" err="1">
                  <a:solidFill>
                    <a:srgbClr val="0E2F5F"/>
                  </a:solidFill>
                  <a:latin typeface="Aileron Bold"/>
                </a:rPr>
                <a:t>shard</a:t>
              </a:r>
              <a:r>
                <a:rPr lang="fr-FR" sz="2500" b="1" dirty="0">
                  <a:solidFill>
                    <a:srgbClr val="0E2F5F"/>
                  </a:solidFill>
                  <a:latin typeface="Aileron Bold"/>
                </a:rPr>
                <a:t> key est un champ (ou un ensemble de champs) dans les documents d'une collection, utilisé comme critère principal de partitionnement dans un système de base de données </a:t>
              </a:r>
              <a:r>
                <a:rPr lang="fr-FR" sz="2500" b="1" dirty="0" err="1">
                  <a:solidFill>
                    <a:srgbClr val="0E2F5F"/>
                  </a:solidFill>
                  <a:latin typeface="Aileron Bold"/>
                </a:rPr>
                <a:t>shardé</a:t>
              </a:r>
              <a:r>
                <a:rPr lang="fr-FR" sz="2500" b="1" dirty="0">
                  <a:solidFill>
                    <a:srgbClr val="0E2F5F"/>
                  </a:solidFill>
                  <a:latin typeface="Aileron Bold"/>
                </a:rPr>
                <a:t> (comme MongoDB).</a:t>
              </a:r>
              <a:br>
                <a:rPr lang="fr-FR" sz="2500" b="1" dirty="0">
                  <a:solidFill>
                    <a:srgbClr val="0E2F5F"/>
                  </a:solidFill>
                  <a:latin typeface="Aileron Bold"/>
                </a:rPr>
              </a:br>
              <a:r>
                <a:rPr lang="fr-FR" sz="2500" b="1" dirty="0">
                  <a:solidFill>
                    <a:srgbClr val="0E2F5F"/>
                  </a:solidFill>
                  <a:latin typeface="Aileron Bold"/>
                </a:rPr>
                <a:t>Elle détermine comment les données sont réparties entre les différents shards (partitions) d’un cluster.</a:t>
              </a:r>
            </a:p>
            <a:p>
              <a:pPr algn="ctr"/>
              <a:r>
                <a:rPr lang="fr-FR" sz="2500" b="1" dirty="0">
                  <a:solidFill>
                    <a:srgbClr val="0E2F5F"/>
                  </a:solidFill>
                  <a:latin typeface="Aileron Bold"/>
                </a:rPr>
                <a:t>Elle sert à calculer une valeur de routage qui permettra au système de savoir où insérer, mettre à jour ou chercher un document.</a:t>
              </a:r>
            </a:p>
          </p:txBody>
        </p:sp>
        <p:sp>
          <p:nvSpPr>
            <p:cNvPr id="33" name="TextBox 7">
              <a:extLst>
                <a:ext uri="{FF2B5EF4-FFF2-40B4-BE49-F238E27FC236}">
                  <a16:creationId xmlns:a16="http://schemas.microsoft.com/office/drawing/2014/main" xmlns="" id="{F682BD04-1830-4FF1-BD71-A0A4076E6415}"/>
                </a:ext>
              </a:extLst>
            </p:cNvPr>
            <p:cNvSpPr txBox="1"/>
            <p:nvPr/>
          </p:nvSpPr>
          <p:spPr>
            <a:xfrm>
              <a:off x="0" y="-47625"/>
              <a:ext cx="1613404" cy="373863"/>
            </a:xfrm>
            <a:prstGeom prst="rect">
              <a:avLst/>
            </a:prstGeom>
          </p:spPr>
          <p:txBody>
            <a:bodyPr lIns="50800" tIns="50800" rIns="50800" bIns="50800" rtlCol="0" anchor="ctr"/>
            <a:lstStyle/>
            <a:p>
              <a:pPr algn="ctr">
                <a:lnSpc>
                  <a:spcPts val="2800"/>
                </a:lnSpc>
              </a:pPr>
              <a:endParaRPr/>
            </a:p>
          </p:txBody>
        </p:sp>
      </p:grpSp>
      <p:grpSp>
        <p:nvGrpSpPr>
          <p:cNvPr id="14" name="Group 7">
            <a:extLst>
              <a:ext uri="{FF2B5EF4-FFF2-40B4-BE49-F238E27FC236}">
                <a16:creationId xmlns:a16="http://schemas.microsoft.com/office/drawing/2014/main" xmlns="" id="{CCF565CC-E3B9-428D-B327-2B834EB99D39}"/>
              </a:ext>
            </a:extLst>
          </p:cNvPr>
          <p:cNvGrpSpPr/>
          <p:nvPr/>
        </p:nvGrpSpPr>
        <p:grpSpPr>
          <a:xfrm>
            <a:off x="2557090" y="5876206"/>
            <a:ext cx="11116420" cy="3299544"/>
            <a:chOff x="0" y="0"/>
            <a:chExt cx="1625483" cy="274654"/>
          </a:xfrm>
        </p:grpSpPr>
        <p:sp>
          <p:nvSpPr>
            <p:cNvPr id="15" name="Freeform 8">
              <a:extLst>
                <a:ext uri="{FF2B5EF4-FFF2-40B4-BE49-F238E27FC236}">
                  <a16:creationId xmlns:a16="http://schemas.microsoft.com/office/drawing/2014/main" xmlns="" id="{9FA61BFC-F389-4D70-B929-A118A4DBAC65}"/>
                </a:ext>
              </a:extLst>
            </p:cNvPr>
            <p:cNvSpPr/>
            <p:nvPr/>
          </p:nvSpPr>
          <p:spPr>
            <a:xfrm>
              <a:off x="0" y="0"/>
              <a:ext cx="1625483" cy="274654"/>
            </a:xfrm>
            <a:custGeom>
              <a:avLst/>
              <a:gdLst/>
              <a:ahLst/>
              <a:cxnLst/>
              <a:rect l="l" t="t" r="r" b="b"/>
              <a:pathLst>
                <a:path w="1625483" h="274654">
                  <a:moveTo>
                    <a:pt x="56660" y="0"/>
                  </a:moveTo>
                  <a:lnTo>
                    <a:pt x="1568822" y="0"/>
                  </a:lnTo>
                  <a:cubicBezTo>
                    <a:pt x="1600115" y="0"/>
                    <a:pt x="1625483" y="25368"/>
                    <a:pt x="1625483" y="56660"/>
                  </a:cubicBezTo>
                  <a:lnTo>
                    <a:pt x="1625483" y="217994"/>
                  </a:lnTo>
                  <a:cubicBezTo>
                    <a:pt x="1625483" y="249286"/>
                    <a:pt x="1600115" y="274654"/>
                    <a:pt x="1568822" y="274654"/>
                  </a:cubicBezTo>
                  <a:lnTo>
                    <a:pt x="56660" y="274654"/>
                  </a:lnTo>
                  <a:cubicBezTo>
                    <a:pt x="25368" y="274654"/>
                    <a:pt x="0" y="249286"/>
                    <a:pt x="0" y="217994"/>
                  </a:cubicBezTo>
                  <a:lnTo>
                    <a:pt x="0" y="56660"/>
                  </a:lnTo>
                  <a:cubicBezTo>
                    <a:pt x="0" y="25368"/>
                    <a:pt x="25368" y="0"/>
                    <a:pt x="56660" y="0"/>
                  </a:cubicBezTo>
                  <a:close/>
                </a:path>
              </a:pathLst>
            </a:custGeom>
            <a:solidFill>
              <a:srgbClr val="C9EDCE"/>
            </a:solidFill>
          </p:spPr>
        </p:sp>
        <p:sp>
          <p:nvSpPr>
            <p:cNvPr id="16" name="TextBox 9">
              <a:extLst>
                <a:ext uri="{FF2B5EF4-FFF2-40B4-BE49-F238E27FC236}">
                  <a16:creationId xmlns:a16="http://schemas.microsoft.com/office/drawing/2014/main" xmlns="" id="{DB092511-BBAE-4BC5-9FA8-8C8A83CCD0FC}"/>
                </a:ext>
              </a:extLst>
            </p:cNvPr>
            <p:cNvSpPr txBox="1"/>
            <p:nvPr/>
          </p:nvSpPr>
          <p:spPr>
            <a:xfrm>
              <a:off x="0" y="-57150"/>
              <a:ext cx="1625483" cy="331804"/>
            </a:xfrm>
            <a:prstGeom prst="rect">
              <a:avLst/>
            </a:prstGeom>
          </p:spPr>
          <p:txBody>
            <a:bodyPr lIns="50800" tIns="50800" rIns="50800" bIns="50800" rtlCol="0" anchor="ctr"/>
            <a:lstStyle/>
            <a:p>
              <a:pPr algn="ctr"/>
              <a:endParaRPr lang="fr-FR" sz="2800" b="1" dirty="0">
                <a:solidFill>
                  <a:srgbClr val="0E2F5F"/>
                </a:solidFill>
                <a:latin typeface="Aileron Bold"/>
              </a:endParaRPr>
            </a:p>
            <a:p>
              <a:pPr algn="ctr"/>
              <a:r>
                <a:rPr lang="fr-FR" sz="2800" b="1" dirty="0">
                  <a:solidFill>
                    <a:srgbClr val="0E2F5F"/>
                  </a:solidFill>
                  <a:latin typeface="Aileron Bold"/>
                </a:rPr>
                <a:t>Le rôle fondamental de la </a:t>
              </a:r>
              <a:r>
                <a:rPr lang="fr-FR" sz="2800" b="1" dirty="0" err="1">
                  <a:solidFill>
                    <a:srgbClr val="0E2F5F"/>
                  </a:solidFill>
                  <a:latin typeface="Aileron Bold"/>
                </a:rPr>
                <a:t>Shard</a:t>
              </a:r>
              <a:r>
                <a:rPr lang="fr-FR" sz="2800" b="1" dirty="0">
                  <a:solidFill>
                    <a:srgbClr val="0E2F5F"/>
                  </a:solidFill>
                  <a:latin typeface="Aileron Bold"/>
                </a:rPr>
                <a:t> Key</a:t>
              </a:r>
            </a:p>
            <a:p>
              <a:pPr algn="ctr"/>
              <a:r>
                <a:rPr lang="fr-FR" sz="2800" b="1" dirty="0">
                  <a:solidFill>
                    <a:srgbClr val="0E2F5F"/>
                  </a:solidFill>
                  <a:latin typeface="Aileron Bold"/>
                </a:rPr>
                <a:t>Chaque document (ou enregistrement) dans la base de données est associé à une valeur de </a:t>
              </a:r>
              <a:r>
                <a:rPr lang="fr-FR" sz="2800" b="1" dirty="0" err="1">
                  <a:solidFill>
                    <a:srgbClr val="0E2F5F"/>
                  </a:solidFill>
                  <a:latin typeface="Aileron Bold"/>
                </a:rPr>
                <a:t>shard</a:t>
              </a:r>
              <a:r>
                <a:rPr lang="fr-FR" sz="2800" b="1" dirty="0">
                  <a:solidFill>
                    <a:srgbClr val="0E2F5F"/>
                  </a:solidFill>
                  <a:latin typeface="Aileron Bold"/>
                </a:rPr>
                <a:t> key.</a:t>
              </a:r>
            </a:p>
            <a:p>
              <a:pPr algn="ctr"/>
              <a:r>
                <a:rPr lang="fr-FR" sz="2800" b="1" dirty="0">
                  <a:solidFill>
                    <a:srgbClr val="0E2F5F"/>
                  </a:solidFill>
                  <a:latin typeface="Aileron Bold"/>
                </a:rPr>
                <a:t>Cette clé est définie au moment de la création de la collection </a:t>
              </a:r>
              <a:r>
                <a:rPr lang="fr-FR" sz="2800" b="1" dirty="0" err="1">
                  <a:solidFill>
                    <a:srgbClr val="0E2F5F"/>
                  </a:solidFill>
                  <a:latin typeface="Aileron Bold"/>
                </a:rPr>
                <a:t>sharded</a:t>
              </a:r>
              <a:r>
                <a:rPr lang="fr-FR" sz="2800" b="1" dirty="0">
                  <a:solidFill>
                    <a:srgbClr val="0E2F5F"/>
                  </a:solidFill>
                  <a:latin typeface="Aileron Bold"/>
                </a:rPr>
                <a:t>.</a:t>
              </a:r>
            </a:p>
            <a:p>
              <a:pPr algn="ctr"/>
              <a:r>
                <a:rPr lang="fr-FR" sz="2800" b="1" dirty="0">
                  <a:solidFill>
                    <a:srgbClr val="0E2F5F"/>
                  </a:solidFill>
                  <a:latin typeface="Aileron Bold"/>
                </a:rPr>
                <a:t>Elle sert à décider dans quel </a:t>
              </a:r>
              <a:r>
                <a:rPr lang="fr-FR" sz="2800" b="1" dirty="0" err="1">
                  <a:solidFill>
                    <a:srgbClr val="0E2F5F"/>
                  </a:solidFill>
                  <a:latin typeface="Aileron Bold"/>
                </a:rPr>
                <a:t>shard</a:t>
              </a:r>
              <a:r>
                <a:rPr lang="fr-FR" sz="2800" b="1" dirty="0">
                  <a:solidFill>
                    <a:srgbClr val="0E2F5F"/>
                  </a:solidFill>
                  <a:latin typeface="Aileron Bold"/>
                </a:rPr>
                <a:t> (partition) les données seront stockées.  </a:t>
              </a:r>
            </a:p>
          </p:txBody>
        </p:sp>
      </p:grpSp>
      <p:pic>
        <p:nvPicPr>
          <p:cNvPr id="17" name="Image 16">
            <a:extLst>
              <a:ext uri="{FF2B5EF4-FFF2-40B4-BE49-F238E27FC236}">
                <a16:creationId xmlns:a16="http://schemas.microsoft.com/office/drawing/2014/main" xmlns="" id="{AD85BC8F-1608-4085-854D-99E5952536F7}"/>
              </a:ext>
            </a:extLst>
          </p:cNvPr>
          <p:cNvPicPr>
            <a:picLocks noChangeAspect="1"/>
          </p:cNvPicPr>
          <p:nvPr/>
        </p:nvPicPr>
        <p:blipFill>
          <a:blip r:embed="rId6"/>
          <a:stretch>
            <a:fillRect/>
          </a:stretch>
        </p:blipFill>
        <p:spPr>
          <a:xfrm>
            <a:off x="13198673" y="4683125"/>
            <a:ext cx="1752600" cy="1752600"/>
          </a:xfrm>
          <a:prstGeom prst="rect">
            <a:avLst/>
          </a:prstGeom>
        </p:spPr>
      </p:pic>
      <p:sp>
        <p:nvSpPr>
          <p:cNvPr id="4" name="Espace réservé du numéro de diapositive 3">
            <a:extLst>
              <a:ext uri="{FF2B5EF4-FFF2-40B4-BE49-F238E27FC236}">
                <a16:creationId xmlns:a16="http://schemas.microsoft.com/office/drawing/2014/main" xmlns="" id="{3D86F0E5-1525-454A-A18A-A2CFB58D8BD7}"/>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425398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par>
                                <p:cTn id="13" presetID="16" presetClass="entr" presetSubtype="2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3193" y="2147605"/>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00BF63"/>
            </a:solidFill>
            <a:ln cap="rnd">
              <a:noFill/>
              <a:prstDash val="solid"/>
              <a:round/>
            </a:ln>
          </p:spPr>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2958803"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635065" y="1257159"/>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2743200" y="2308300"/>
            <a:ext cx="6968519" cy="1177454"/>
            <a:chOff x="0" y="0"/>
            <a:chExt cx="1625483" cy="274654"/>
          </a:xfrm>
        </p:grpSpPr>
        <p:sp>
          <p:nvSpPr>
            <p:cNvPr id="8" name="Freeform 8"/>
            <p:cNvSpPr/>
            <p:nvPr/>
          </p:nvSpPr>
          <p:spPr>
            <a:xfrm>
              <a:off x="0" y="0"/>
              <a:ext cx="1625483" cy="274654"/>
            </a:xfrm>
            <a:custGeom>
              <a:avLst/>
              <a:gdLst/>
              <a:ahLst/>
              <a:cxnLst/>
              <a:rect l="l" t="t" r="r" b="b"/>
              <a:pathLst>
                <a:path w="1625483" h="274654">
                  <a:moveTo>
                    <a:pt x="56660" y="0"/>
                  </a:moveTo>
                  <a:lnTo>
                    <a:pt x="1568822" y="0"/>
                  </a:lnTo>
                  <a:cubicBezTo>
                    <a:pt x="1600115" y="0"/>
                    <a:pt x="1625483" y="25368"/>
                    <a:pt x="1625483" y="56660"/>
                  </a:cubicBezTo>
                  <a:lnTo>
                    <a:pt x="1625483" y="217994"/>
                  </a:lnTo>
                  <a:cubicBezTo>
                    <a:pt x="1625483" y="249286"/>
                    <a:pt x="1600115" y="274654"/>
                    <a:pt x="1568822" y="274654"/>
                  </a:cubicBezTo>
                  <a:lnTo>
                    <a:pt x="56660" y="274654"/>
                  </a:lnTo>
                  <a:cubicBezTo>
                    <a:pt x="25368" y="274654"/>
                    <a:pt x="0" y="249286"/>
                    <a:pt x="0" y="217994"/>
                  </a:cubicBezTo>
                  <a:lnTo>
                    <a:pt x="0" y="56660"/>
                  </a:lnTo>
                  <a:cubicBezTo>
                    <a:pt x="0" y="25368"/>
                    <a:pt x="25368" y="0"/>
                    <a:pt x="56660" y="0"/>
                  </a:cubicBezTo>
                  <a:close/>
                </a:path>
              </a:pathLst>
            </a:custGeom>
            <a:solidFill>
              <a:srgbClr val="C9EDCE"/>
            </a:solidFill>
          </p:spPr>
        </p:sp>
        <p:sp>
          <p:nvSpPr>
            <p:cNvPr id="9" name="TextBox 9"/>
            <p:cNvSpPr txBox="1"/>
            <p:nvPr/>
          </p:nvSpPr>
          <p:spPr>
            <a:xfrm>
              <a:off x="0" y="-57150"/>
              <a:ext cx="1625483" cy="331804"/>
            </a:xfrm>
            <a:prstGeom prst="rect">
              <a:avLst/>
            </a:prstGeom>
          </p:spPr>
          <p:txBody>
            <a:bodyPr lIns="50800" tIns="50800" rIns="50800" bIns="50800" rtlCol="0" anchor="ctr"/>
            <a:lstStyle/>
            <a:p>
              <a:pPr algn="ctr"/>
              <a:r>
                <a:rPr lang="fr-FR" sz="2500" b="1" dirty="0">
                  <a:solidFill>
                    <a:srgbClr val="0E2F5F"/>
                  </a:solidFill>
                  <a:latin typeface="Aileron Bold"/>
                </a:rPr>
                <a:t>Un accès rapide et ciblé aux documents (Requêtes plus efficaces)</a:t>
              </a:r>
              <a:endParaRPr lang="fr-MA" dirty="0"/>
            </a:p>
          </p:txBody>
        </p:sp>
      </p:grpSp>
      <p:grpSp>
        <p:nvGrpSpPr>
          <p:cNvPr id="10" name="Group 10"/>
          <p:cNvGrpSpPr/>
          <p:nvPr/>
        </p:nvGrpSpPr>
        <p:grpSpPr>
          <a:xfrm>
            <a:off x="2848425" y="7505700"/>
            <a:ext cx="6968519" cy="1119919"/>
            <a:chOff x="0" y="0"/>
            <a:chExt cx="1625622" cy="261256"/>
          </a:xfrm>
        </p:grpSpPr>
        <p:sp>
          <p:nvSpPr>
            <p:cNvPr id="11" name="Freeform 11"/>
            <p:cNvSpPr/>
            <p:nvPr/>
          </p:nvSpPr>
          <p:spPr>
            <a:xfrm>
              <a:off x="0" y="0"/>
              <a:ext cx="1625622" cy="261256"/>
            </a:xfrm>
            <a:custGeom>
              <a:avLst/>
              <a:gdLst/>
              <a:ahLst/>
              <a:cxnLst/>
              <a:rect l="l" t="t" r="r" b="b"/>
              <a:pathLst>
                <a:path w="1625622" h="261256">
                  <a:moveTo>
                    <a:pt x="56660" y="0"/>
                  </a:moveTo>
                  <a:lnTo>
                    <a:pt x="1568962" y="0"/>
                  </a:lnTo>
                  <a:cubicBezTo>
                    <a:pt x="1600254" y="0"/>
                    <a:pt x="1625622" y="25368"/>
                    <a:pt x="1625622" y="56660"/>
                  </a:cubicBezTo>
                  <a:lnTo>
                    <a:pt x="1625622" y="204595"/>
                  </a:lnTo>
                  <a:cubicBezTo>
                    <a:pt x="1625622" y="235888"/>
                    <a:pt x="1600254" y="261256"/>
                    <a:pt x="1568962" y="261256"/>
                  </a:cubicBezTo>
                  <a:lnTo>
                    <a:pt x="56660" y="261256"/>
                  </a:lnTo>
                  <a:cubicBezTo>
                    <a:pt x="25368" y="261256"/>
                    <a:pt x="0" y="235888"/>
                    <a:pt x="0" y="204595"/>
                  </a:cubicBezTo>
                  <a:lnTo>
                    <a:pt x="0" y="56660"/>
                  </a:lnTo>
                  <a:cubicBezTo>
                    <a:pt x="0" y="25368"/>
                    <a:pt x="25368" y="0"/>
                    <a:pt x="56660" y="0"/>
                  </a:cubicBezTo>
                  <a:close/>
                </a:path>
              </a:pathLst>
            </a:custGeom>
            <a:solidFill>
              <a:srgbClr val="C9EDCE"/>
            </a:solidFill>
          </p:spPr>
        </p:sp>
        <p:sp>
          <p:nvSpPr>
            <p:cNvPr id="12" name="TextBox 12"/>
            <p:cNvSpPr txBox="1"/>
            <p:nvPr/>
          </p:nvSpPr>
          <p:spPr>
            <a:xfrm>
              <a:off x="0" y="-57150"/>
              <a:ext cx="1625622" cy="318406"/>
            </a:xfrm>
            <a:prstGeom prst="rect">
              <a:avLst/>
            </a:prstGeom>
          </p:spPr>
          <p:txBody>
            <a:bodyPr lIns="50800" tIns="50800" rIns="50800" bIns="50800" rtlCol="0" anchor="ctr"/>
            <a:lstStyle/>
            <a:p>
              <a:pPr algn="ctr"/>
              <a:r>
                <a:rPr lang="fr-FR" sz="2500" b="1" dirty="0">
                  <a:solidFill>
                    <a:srgbClr val="0E2F5F"/>
                  </a:solidFill>
                  <a:latin typeface="Aileron Bold"/>
                </a:rPr>
                <a:t>Une scalabilité linéaire lorsqu’on ajoute de nouveaux shards</a:t>
              </a:r>
              <a:endParaRPr lang="fr-MA" sz="2500" b="1" dirty="0">
                <a:solidFill>
                  <a:srgbClr val="0E2F5F"/>
                </a:solidFill>
                <a:latin typeface="Aileron Bold"/>
              </a:endParaRPr>
            </a:p>
          </p:txBody>
        </p:sp>
      </p:grpSp>
      <p:grpSp>
        <p:nvGrpSpPr>
          <p:cNvPr id="13" name="Group 13"/>
          <p:cNvGrpSpPr/>
          <p:nvPr/>
        </p:nvGrpSpPr>
        <p:grpSpPr>
          <a:xfrm>
            <a:off x="9947881" y="4791895"/>
            <a:ext cx="6968519" cy="1422458"/>
            <a:chOff x="0" y="-57150"/>
            <a:chExt cx="1569910" cy="331804"/>
          </a:xfrm>
        </p:grpSpPr>
        <p:sp>
          <p:nvSpPr>
            <p:cNvPr id="14" name="Freeform 14"/>
            <p:cNvSpPr/>
            <p:nvPr/>
          </p:nvSpPr>
          <p:spPr>
            <a:xfrm>
              <a:off x="0" y="0"/>
              <a:ext cx="1569910" cy="274654"/>
            </a:xfrm>
            <a:custGeom>
              <a:avLst/>
              <a:gdLst/>
              <a:ahLst/>
              <a:cxnLst/>
              <a:rect l="l" t="t" r="r" b="b"/>
              <a:pathLst>
                <a:path w="1569910" h="274654">
                  <a:moveTo>
                    <a:pt x="58666" y="0"/>
                  </a:moveTo>
                  <a:lnTo>
                    <a:pt x="1511244" y="0"/>
                  </a:lnTo>
                  <a:cubicBezTo>
                    <a:pt x="1526803" y="0"/>
                    <a:pt x="1541725" y="6181"/>
                    <a:pt x="1552727" y="17183"/>
                  </a:cubicBezTo>
                  <a:cubicBezTo>
                    <a:pt x="1563729" y="28185"/>
                    <a:pt x="1569910" y="43107"/>
                    <a:pt x="1569910" y="58666"/>
                  </a:cubicBezTo>
                  <a:lnTo>
                    <a:pt x="1569910" y="215988"/>
                  </a:lnTo>
                  <a:cubicBezTo>
                    <a:pt x="1569910" y="231547"/>
                    <a:pt x="1563729" y="246469"/>
                    <a:pt x="1552727" y="257471"/>
                  </a:cubicBezTo>
                  <a:cubicBezTo>
                    <a:pt x="1541725" y="268473"/>
                    <a:pt x="1526803" y="274654"/>
                    <a:pt x="1511244" y="274654"/>
                  </a:cubicBezTo>
                  <a:lnTo>
                    <a:pt x="58666" y="274654"/>
                  </a:lnTo>
                  <a:cubicBezTo>
                    <a:pt x="43107" y="274654"/>
                    <a:pt x="28185" y="268473"/>
                    <a:pt x="17183" y="257471"/>
                  </a:cubicBezTo>
                  <a:cubicBezTo>
                    <a:pt x="6181" y="246469"/>
                    <a:pt x="0" y="231547"/>
                    <a:pt x="0" y="215988"/>
                  </a:cubicBezTo>
                  <a:lnTo>
                    <a:pt x="0" y="58666"/>
                  </a:lnTo>
                  <a:cubicBezTo>
                    <a:pt x="0" y="43107"/>
                    <a:pt x="6181" y="28185"/>
                    <a:pt x="17183" y="17183"/>
                  </a:cubicBezTo>
                  <a:cubicBezTo>
                    <a:pt x="28185" y="6181"/>
                    <a:pt x="43107" y="0"/>
                    <a:pt x="58666" y="0"/>
                  </a:cubicBezTo>
                  <a:close/>
                </a:path>
              </a:pathLst>
            </a:custGeom>
            <a:solidFill>
              <a:srgbClr val="C9EDCE"/>
            </a:solidFill>
          </p:spPr>
        </p:sp>
        <p:sp>
          <p:nvSpPr>
            <p:cNvPr id="15" name="TextBox 15"/>
            <p:cNvSpPr txBox="1"/>
            <p:nvPr/>
          </p:nvSpPr>
          <p:spPr>
            <a:xfrm>
              <a:off x="0" y="-57150"/>
              <a:ext cx="1569910" cy="331804"/>
            </a:xfrm>
            <a:prstGeom prst="rect">
              <a:avLst/>
            </a:prstGeom>
          </p:spPr>
          <p:txBody>
            <a:bodyPr lIns="50800" tIns="50800" rIns="50800" bIns="50800" rtlCol="0" anchor="ctr"/>
            <a:lstStyle/>
            <a:p>
              <a:pPr algn="ctr"/>
              <a:r>
                <a:rPr lang="fr-FR" sz="2500" b="1" dirty="0">
                  <a:solidFill>
                    <a:srgbClr val="0E2F5F"/>
                  </a:solidFill>
                  <a:latin typeface="Aileron Bold"/>
                </a:rPr>
                <a:t>Une répartition équilibrée des données et de la charge</a:t>
              </a:r>
              <a:endParaRPr lang="fr-MA" sz="2500" b="1" dirty="0">
                <a:solidFill>
                  <a:srgbClr val="0E2F5F"/>
                </a:solidFill>
                <a:latin typeface="Aileron Bold"/>
              </a:endParaRPr>
            </a:p>
          </p:txBody>
        </p:sp>
      </p:grpSp>
      <p:sp>
        <p:nvSpPr>
          <p:cNvPr id="20" name="TextBox 20"/>
          <p:cNvSpPr txBox="1"/>
          <p:nvPr/>
        </p:nvSpPr>
        <p:spPr>
          <a:xfrm>
            <a:off x="7239000" y="668282"/>
            <a:ext cx="12089872" cy="755271"/>
          </a:xfrm>
          <a:prstGeom prst="rect">
            <a:avLst/>
          </a:prstGeom>
        </p:spPr>
        <p:txBody>
          <a:bodyPr wrap="square" lIns="0" tIns="0" rIns="0" bIns="0" rtlCol="0" anchor="t">
            <a:spAutoFit/>
          </a:bodyPr>
          <a:lstStyle/>
          <a:p>
            <a:pPr marL="0" lvl="0" indent="0">
              <a:lnSpc>
                <a:spcPts val="6428"/>
              </a:lnSpc>
              <a:spcBef>
                <a:spcPct val="0"/>
              </a:spcBef>
            </a:pPr>
            <a:r>
              <a:rPr lang="en-US" sz="4000" b="1" dirty="0">
                <a:solidFill>
                  <a:srgbClr val="00BF63"/>
                </a:solidFill>
                <a:latin typeface="Akzidenz-Grotesk Heavy"/>
                <a:ea typeface="Akzidenz-Grotesk Heavy"/>
                <a:cs typeface="Akzidenz-Grotesk Heavy"/>
                <a:sym typeface="Akzidenz-Grotesk Heavy"/>
              </a:rPr>
              <a:t>Une bonne shard key permet de garantir :</a:t>
            </a:r>
            <a:endParaRPr lang="en-US" sz="4000" b="1" u="none" strike="noStrike" dirty="0">
              <a:solidFill>
                <a:srgbClr val="00BF63"/>
              </a:solidFill>
              <a:latin typeface="Akzidenz-Grotesk Heavy"/>
              <a:ea typeface="Akzidenz-Grotesk Heavy"/>
              <a:cs typeface="Akzidenz-Grotesk Heavy"/>
              <a:sym typeface="Akzidenz-Grotesk Heavy"/>
            </a:endParaRPr>
          </a:p>
        </p:txBody>
      </p:sp>
      <p:pic>
        <p:nvPicPr>
          <p:cNvPr id="25" name="Image 24">
            <a:extLst>
              <a:ext uri="{FF2B5EF4-FFF2-40B4-BE49-F238E27FC236}">
                <a16:creationId xmlns:a16="http://schemas.microsoft.com/office/drawing/2014/main" xmlns="" id="{2E7C2BC8-056C-4570-95F5-13917907834D}"/>
              </a:ext>
            </a:extLst>
          </p:cNvPr>
          <p:cNvPicPr>
            <a:picLocks noChangeAspect="1"/>
          </p:cNvPicPr>
          <p:nvPr/>
        </p:nvPicPr>
        <p:blipFill>
          <a:blip r:embed="rId5"/>
          <a:stretch>
            <a:fillRect/>
          </a:stretch>
        </p:blipFill>
        <p:spPr>
          <a:xfrm>
            <a:off x="8171179" y="4914396"/>
            <a:ext cx="1422459" cy="1422459"/>
          </a:xfrm>
          <a:prstGeom prst="rect">
            <a:avLst/>
          </a:prstGeom>
        </p:spPr>
      </p:pic>
      <p:pic>
        <p:nvPicPr>
          <p:cNvPr id="28" name="Image 27">
            <a:extLst>
              <a:ext uri="{FF2B5EF4-FFF2-40B4-BE49-F238E27FC236}">
                <a16:creationId xmlns:a16="http://schemas.microsoft.com/office/drawing/2014/main" xmlns="" id="{18785582-3FA8-44ED-A133-4D01927FE213}"/>
              </a:ext>
            </a:extLst>
          </p:cNvPr>
          <p:cNvPicPr>
            <a:picLocks noChangeAspect="1"/>
          </p:cNvPicPr>
          <p:nvPr/>
        </p:nvPicPr>
        <p:blipFill>
          <a:blip r:embed="rId6"/>
          <a:stretch>
            <a:fillRect/>
          </a:stretch>
        </p:blipFill>
        <p:spPr>
          <a:xfrm>
            <a:off x="2698935" y="2387945"/>
            <a:ext cx="457200" cy="457200"/>
          </a:xfrm>
          <a:prstGeom prst="rect">
            <a:avLst/>
          </a:prstGeom>
        </p:spPr>
      </p:pic>
      <p:pic>
        <p:nvPicPr>
          <p:cNvPr id="29" name="Image 28">
            <a:extLst>
              <a:ext uri="{FF2B5EF4-FFF2-40B4-BE49-F238E27FC236}">
                <a16:creationId xmlns:a16="http://schemas.microsoft.com/office/drawing/2014/main" xmlns="" id="{6B07EFAC-9983-4B83-A368-E74FBE833D03}"/>
              </a:ext>
            </a:extLst>
          </p:cNvPr>
          <p:cNvPicPr>
            <a:picLocks noChangeAspect="1"/>
          </p:cNvPicPr>
          <p:nvPr/>
        </p:nvPicPr>
        <p:blipFill>
          <a:blip r:embed="rId6"/>
          <a:stretch>
            <a:fillRect/>
          </a:stretch>
        </p:blipFill>
        <p:spPr>
          <a:xfrm>
            <a:off x="2727960" y="7520495"/>
            <a:ext cx="457200" cy="457200"/>
          </a:xfrm>
          <a:prstGeom prst="rect">
            <a:avLst/>
          </a:prstGeom>
        </p:spPr>
      </p:pic>
      <p:pic>
        <p:nvPicPr>
          <p:cNvPr id="30" name="Image 29">
            <a:extLst>
              <a:ext uri="{FF2B5EF4-FFF2-40B4-BE49-F238E27FC236}">
                <a16:creationId xmlns:a16="http://schemas.microsoft.com/office/drawing/2014/main" xmlns="" id="{A031AD38-5265-4FD9-B08C-FB53501D62DC}"/>
              </a:ext>
            </a:extLst>
          </p:cNvPr>
          <p:cNvPicPr>
            <a:picLocks noChangeAspect="1"/>
          </p:cNvPicPr>
          <p:nvPr/>
        </p:nvPicPr>
        <p:blipFill>
          <a:blip r:embed="rId6"/>
          <a:stretch>
            <a:fillRect/>
          </a:stretch>
        </p:blipFill>
        <p:spPr>
          <a:xfrm>
            <a:off x="9711719" y="5067300"/>
            <a:ext cx="457200" cy="457200"/>
          </a:xfrm>
          <a:prstGeom prst="rect">
            <a:avLst/>
          </a:prstGeom>
        </p:spPr>
      </p:pic>
      <p:pic>
        <p:nvPicPr>
          <p:cNvPr id="16" name="Image 15">
            <a:extLst>
              <a:ext uri="{FF2B5EF4-FFF2-40B4-BE49-F238E27FC236}">
                <a16:creationId xmlns:a16="http://schemas.microsoft.com/office/drawing/2014/main" xmlns="" id="{7039B2C3-02EA-4394-8732-5B4A68B74876}"/>
              </a:ext>
            </a:extLst>
          </p:cNvPr>
          <p:cNvPicPr>
            <a:picLocks noChangeAspect="1"/>
          </p:cNvPicPr>
          <p:nvPr/>
        </p:nvPicPr>
        <p:blipFill>
          <a:blip r:embed="rId7"/>
          <a:stretch>
            <a:fillRect/>
          </a:stretch>
        </p:blipFill>
        <p:spPr>
          <a:xfrm>
            <a:off x="10287000" y="7203159"/>
            <a:ext cx="1422460" cy="1422460"/>
          </a:xfrm>
          <a:prstGeom prst="rect">
            <a:avLst/>
          </a:prstGeom>
        </p:spPr>
      </p:pic>
      <p:pic>
        <p:nvPicPr>
          <p:cNvPr id="17" name="Image 16">
            <a:extLst>
              <a:ext uri="{FF2B5EF4-FFF2-40B4-BE49-F238E27FC236}">
                <a16:creationId xmlns:a16="http://schemas.microsoft.com/office/drawing/2014/main" xmlns="" id="{8AB55D4A-46AC-48EB-A211-2C84766E98BE}"/>
              </a:ext>
            </a:extLst>
          </p:cNvPr>
          <p:cNvPicPr>
            <a:picLocks noChangeAspect="1"/>
          </p:cNvPicPr>
          <p:nvPr/>
        </p:nvPicPr>
        <p:blipFill>
          <a:blip r:embed="rId8"/>
          <a:stretch>
            <a:fillRect/>
          </a:stretch>
        </p:blipFill>
        <p:spPr>
          <a:xfrm>
            <a:off x="10287000" y="2185797"/>
            <a:ext cx="1422459" cy="1422459"/>
          </a:xfrm>
          <a:prstGeom prst="rect">
            <a:avLst/>
          </a:prstGeom>
        </p:spPr>
      </p:pic>
      <p:sp>
        <p:nvSpPr>
          <p:cNvPr id="21" name="Espace réservé du numéro de diapositive 20">
            <a:extLst>
              <a:ext uri="{FF2B5EF4-FFF2-40B4-BE49-F238E27FC236}">
                <a16:creationId xmlns:a16="http://schemas.microsoft.com/office/drawing/2014/main" xmlns="" id="{8A8A28C1-5235-4EB6-B7E8-0463F0022CA9}"/>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730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381796" y="2933700"/>
            <a:ext cx="22297" cy="5085413"/>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1814966" y="5905500"/>
            <a:ext cx="7175012" cy="2256479"/>
            <a:chOff x="0" y="0"/>
            <a:chExt cx="1295215" cy="500885"/>
          </a:xfrm>
          <a:solidFill>
            <a:srgbClr val="77A188"/>
          </a:solidFill>
        </p:grpSpPr>
        <p:sp>
          <p:nvSpPr>
            <p:cNvPr id="4" name="Freeform 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grpFill/>
          </p:spPr>
        </p:sp>
        <p:sp>
          <p:nvSpPr>
            <p:cNvPr id="5" name="TextBox 5"/>
            <p:cNvSpPr txBox="1"/>
            <p:nvPr/>
          </p:nvSpPr>
          <p:spPr>
            <a:xfrm>
              <a:off x="0" y="-47625"/>
              <a:ext cx="1295215" cy="548510"/>
            </a:xfrm>
            <a:prstGeom prst="rect">
              <a:avLst/>
            </a:prstGeom>
            <a:grpFill/>
          </p:spPr>
          <p:txBody>
            <a:bodyPr lIns="50800" tIns="50800" rIns="50800" bIns="50800" rtlCol="0" anchor="ctr"/>
            <a:lstStyle/>
            <a:p>
              <a:pPr algn="ctr">
                <a:lnSpc>
                  <a:spcPts val="2800"/>
                </a:lnSpc>
              </a:pPr>
              <a:endParaRPr/>
            </a:p>
          </p:txBody>
        </p:sp>
      </p:grpSp>
      <p:grpSp>
        <p:nvGrpSpPr>
          <p:cNvPr id="6" name="Group 6"/>
          <p:cNvGrpSpPr/>
          <p:nvPr/>
        </p:nvGrpSpPr>
        <p:grpSpPr>
          <a:xfrm>
            <a:off x="1816588" y="1959135"/>
            <a:ext cx="7175012" cy="2256480"/>
            <a:chOff x="0" y="0"/>
            <a:chExt cx="1295215" cy="502108"/>
          </a:xfrm>
          <a:solidFill>
            <a:srgbClr val="77A188"/>
          </a:solidFill>
        </p:grpSpPr>
        <p:sp>
          <p:nvSpPr>
            <p:cNvPr id="7" name="Freeform 7"/>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grpFill/>
          </p:spPr>
        </p:sp>
        <p:sp>
          <p:nvSpPr>
            <p:cNvPr id="8" name="TextBox 8"/>
            <p:cNvSpPr txBox="1"/>
            <p:nvPr/>
          </p:nvSpPr>
          <p:spPr>
            <a:xfrm>
              <a:off x="0" y="-47625"/>
              <a:ext cx="1295215" cy="549733"/>
            </a:xfrm>
            <a:prstGeom prst="rect">
              <a:avLst/>
            </a:prstGeom>
            <a:grpFill/>
          </p:spPr>
          <p:txBody>
            <a:bodyPr lIns="50800" tIns="50800" rIns="50800" bIns="50800" rtlCol="0" anchor="ctr"/>
            <a:lstStyle/>
            <a:p>
              <a:pPr algn="ctr">
                <a:lnSpc>
                  <a:spcPts val="2800"/>
                </a:lnSpc>
              </a:pPr>
              <a:endParaRPr/>
            </a:p>
          </p:txBody>
        </p:sp>
      </p:grpSp>
      <p:grpSp>
        <p:nvGrpSpPr>
          <p:cNvPr id="11" name="Group 11"/>
          <p:cNvGrpSpPr/>
          <p:nvPr/>
        </p:nvGrpSpPr>
        <p:grpSpPr>
          <a:xfrm>
            <a:off x="-2107029" y="3827727"/>
            <a:ext cx="3097629" cy="4325923"/>
            <a:chOff x="0" y="0"/>
            <a:chExt cx="1488104" cy="968286"/>
          </a:xfrm>
        </p:grpSpPr>
        <p:sp>
          <p:nvSpPr>
            <p:cNvPr id="12" name="Freeform 12"/>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00BF63"/>
            </a:solidFill>
          </p:spPr>
        </p:sp>
        <p:sp>
          <p:nvSpPr>
            <p:cNvPr id="13" name="TextBox 13"/>
            <p:cNvSpPr txBox="1"/>
            <p:nvPr/>
          </p:nvSpPr>
          <p:spPr>
            <a:xfrm>
              <a:off x="0" y="-47625"/>
              <a:ext cx="1488104" cy="1015911"/>
            </a:xfrm>
            <a:prstGeom prst="rect">
              <a:avLst/>
            </a:prstGeom>
          </p:spPr>
          <p:txBody>
            <a:bodyPr lIns="50800" tIns="50800" rIns="50800" bIns="50800" rtlCol="0" anchor="ctr"/>
            <a:lstStyle/>
            <a:p>
              <a:pPr algn="ctr">
                <a:lnSpc>
                  <a:spcPts val="2800"/>
                </a:lnSpc>
              </a:pPr>
              <a:endParaRPr/>
            </a:p>
          </p:txBody>
        </p:sp>
      </p:grpSp>
      <p:sp>
        <p:nvSpPr>
          <p:cNvPr id="16" name="AutoShape 16"/>
          <p:cNvSpPr/>
          <p:nvPr/>
        </p:nvSpPr>
        <p:spPr>
          <a:xfrm flipH="1" flipV="1">
            <a:off x="14146209" y="3321049"/>
            <a:ext cx="1622" cy="5390526"/>
          </a:xfrm>
          <a:prstGeom prst="line">
            <a:avLst/>
          </a:prstGeom>
          <a:ln w="38100" cap="flat">
            <a:solidFill>
              <a:srgbClr val="00BF63"/>
            </a:solidFill>
            <a:prstDash val="solid"/>
            <a:headEnd type="none" w="sm" len="sm"/>
            <a:tailEnd type="none" w="sm" len="sm"/>
          </a:ln>
        </p:spPr>
      </p:sp>
      <p:grpSp>
        <p:nvGrpSpPr>
          <p:cNvPr id="17" name="Group 17"/>
          <p:cNvGrpSpPr/>
          <p:nvPr/>
        </p:nvGrpSpPr>
        <p:grpSpPr>
          <a:xfrm>
            <a:off x="10786136" y="6809776"/>
            <a:ext cx="6720148" cy="1901799"/>
            <a:chOff x="0" y="0"/>
            <a:chExt cx="1295215" cy="500885"/>
          </a:xfrm>
          <a:solidFill>
            <a:srgbClr val="77A188"/>
          </a:solidFill>
        </p:grpSpPr>
        <p:sp>
          <p:nvSpPr>
            <p:cNvPr id="18" name="Freeform 18"/>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grpFill/>
          </p:spPr>
        </p:sp>
        <p:sp>
          <p:nvSpPr>
            <p:cNvPr id="19" name="TextBox 19"/>
            <p:cNvSpPr txBox="1"/>
            <p:nvPr/>
          </p:nvSpPr>
          <p:spPr>
            <a:xfrm>
              <a:off x="0" y="-47625"/>
              <a:ext cx="1295215" cy="548510"/>
            </a:xfrm>
            <a:prstGeom prst="rect">
              <a:avLst/>
            </a:prstGeom>
            <a:grpFill/>
          </p:spPr>
          <p:txBody>
            <a:bodyPr lIns="50800" tIns="50800" rIns="50800" bIns="50800" rtlCol="0" anchor="ctr"/>
            <a:lstStyle/>
            <a:p>
              <a:pPr algn="ctr">
                <a:lnSpc>
                  <a:spcPts val="2800"/>
                </a:lnSpc>
              </a:pPr>
              <a:endParaRPr/>
            </a:p>
          </p:txBody>
        </p:sp>
      </p:grpSp>
      <p:grpSp>
        <p:nvGrpSpPr>
          <p:cNvPr id="20" name="Group 20"/>
          <p:cNvGrpSpPr/>
          <p:nvPr/>
        </p:nvGrpSpPr>
        <p:grpSpPr>
          <a:xfrm>
            <a:off x="10786136" y="2757015"/>
            <a:ext cx="6720148" cy="2087267"/>
            <a:chOff x="0" y="-47625"/>
            <a:chExt cx="1295215" cy="549733"/>
          </a:xfrm>
          <a:solidFill>
            <a:srgbClr val="77A188"/>
          </a:solidFill>
        </p:grpSpPr>
        <p:sp>
          <p:nvSpPr>
            <p:cNvPr id="21" name="Freeform 21"/>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grpFill/>
          </p:spPr>
        </p:sp>
        <p:sp>
          <p:nvSpPr>
            <p:cNvPr id="22" name="TextBox 22"/>
            <p:cNvSpPr txBox="1"/>
            <p:nvPr/>
          </p:nvSpPr>
          <p:spPr>
            <a:xfrm>
              <a:off x="0" y="-47625"/>
              <a:ext cx="1295215" cy="549733"/>
            </a:xfrm>
            <a:prstGeom prst="rect">
              <a:avLst/>
            </a:prstGeom>
            <a:grpFill/>
          </p:spPr>
          <p:txBody>
            <a:bodyPr lIns="50800" tIns="50800" rIns="50800" bIns="50800" rtlCol="0" anchor="ctr"/>
            <a:lstStyle/>
            <a:p>
              <a:pPr algn="ctr">
                <a:lnSpc>
                  <a:spcPts val="2800"/>
                </a:lnSpc>
              </a:pPr>
              <a:endParaRPr dirty="0"/>
            </a:p>
          </p:txBody>
        </p:sp>
      </p:grpSp>
      <p:sp>
        <p:nvSpPr>
          <p:cNvPr id="25" name="Freeform 25"/>
          <p:cNvSpPr/>
          <p:nvPr/>
        </p:nvSpPr>
        <p:spPr>
          <a:xfrm>
            <a:off x="16360014" y="254175"/>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2">
              <a:duotone>
                <a:schemeClr val="accent3">
                  <a:shade val="45000"/>
                  <a:satMod val="135000"/>
                </a:schemeClr>
                <a:prstClr val="white"/>
              </a:duotone>
              <a:extLst>
                <a:ext uri="{96DAC541-7B7A-43D3-8B79-37D633B846F1}">
                  <asvg:svgBlip xmlns:asvg="http://schemas.microsoft.com/office/drawing/2016/SVG/main" xmlns="" r:embed="rId3"/>
                </a:ext>
              </a:extLst>
            </a:blip>
            <a:stretch>
              <a:fillRect/>
            </a:stretch>
          </a:blipFill>
        </p:spPr>
      </p:sp>
      <p:sp>
        <p:nvSpPr>
          <p:cNvPr id="26" name="Freeform 26"/>
          <p:cNvSpPr/>
          <p:nvPr/>
        </p:nvSpPr>
        <p:spPr>
          <a:xfrm>
            <a:off x="14938149" y="1161597"/>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duotone>
                <a:schemeClr val="accent3">
                  <a:shade val="45000"/>
                  <a:satMod val="135000"/>
                </a:schemeClr>
                <a:prstClr val="white"/>
              </a:duotone>
              <a:extLst>
                <a:ext uri="{96DAC541-7B7A-43D3-8B79-37D633B846F1}">
                  <asvg:svgBlip xmlns:asvg="http://schemas.microsoft.com/office/drawing/2016/SVG/main" xmlns="" r:embed="rId3"/>
                </a:ext>
              </a:extLst>
            </a:blip>
            <a:stretch>
              <a:fillRect/>
            </a:stretch>
          </a:blipFill>
        </p:spPr>
      </p:sp>
      <p:sp>
        <p:nvSpPr>
          <p:cNvPr id="27" name="Freeform 27"/>
          <p:cNvSpPr/>
          <p:nvPr/>
        </p:nvSpPr>
        <p:spPr>
          <a:xfrm>
            <a:off x="14146210" y="-30018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duotone>
                <a:schemeClr val="accent3">
                  <a:shade val="45000"/>
                  <a:satMod val="135000"/>
                </a:schemeClr>
                <a:prstClr val="white"/>
              </a:duotone>
              <a:extLst>
                <a:ext uri="{96DAC541-7B7A-43D3-8B79-37D633B846F1}">
                  <asvg:svgBlip xmlns:asvg="http://schemas.microsoft.com/office/drawing/2016/SVG/main" xmlns="" r:embed="rId3"/>
                </a:ext>
              </a:extLst>
            </a:blip>
            <a:stretch>
              <a:fillRect/>
            </a:stretch>
          </a:blipFill>
        </p:spPr>
      </p:sp>
      <p:sp>
        <p:nvSpPr>
          <p:cNvPr id="28" name="Freeform 28"/>
          <p:cNvSpPr/>
          <p:nvPr/>
        </p:nvSpPr>
        <p:spPr>
          <a:xfrm>
            <a:off x="0" y="9178286"/>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9" name="Freeform 29"/>
          <p:cNvSpPr/>
          <p:nvPr/>
        </p:nvSpPr>
        <p:spPr>
          <a:xfrm>
            <a:off x="1729984" y="9163211"/>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TextBox 31"/>
          <p:cNvSpPr txBox="1"/>
          <p:nvPr/>
        </p:nvSpPr>
        <p:spPr>
          <a:xfrm>
            <a:off x="1302880" y="473890"/>
            <a:ext cx="9669919" cy="755271"/>
          </a:xfrm>
          <a:prstGeom prst="rect">
            <a:avLst/>
          </a:prstGeom>
        </p:spPr>
        <p:txBody>
          <a:bodyPr wrap="square" lIns="0" tIns="0" rIns="0" bIns="0" rtlCol="0" anchor="t">
            <a:spAutoFit/>
          </a:bodyPr>
          <a:lstStyle/>
          <a:p>
            <a:pPr>
              <a:lnSpc>
                <a:spcPts val="6428"/>
              </a:lnSpc>
              <a:spcBef>
                <a:spcPct val="0"/>
              </a:spcBef>
            </a:pPr>
            <a:r>
              <a:rPr lang="en-US" sz="4000" b="1" dirty="0">
                <a:solidFill>
                  <a:srgbClr val="00BF63"/>
                </a:solidFill>
                <a:latin typeface="Akzidenz-Grotesk Heavy"/>
                <a:sym typeface="Akzidenz-Grotesk Heavy"/>
              </a:rPr>
              <a:t>Caractéristiques de la Shard Key</a:t>
            </a:r>
          </a:p>
        </p:txBody>
      </p:sp>
      <p:sp>
        <p:nvSpPr>
          <p:cNvPr id="32" name="TextBox 32"/>
          <p:cNvSpPr txBox="1"/>
          <p:nvPr/>
        </p:nvSpPr>
        <p:spPr>
          <a:xfrm>
            <a:off x="2431235" y="6335113"/>
            <a:ext cx="5914554" cy="957826"/>
          </a:xfrm>
          <a:prstGeom prst="rect">
            <a:avLst/>
          </a:prstGeom>
        </p:spPr>
        <p:txBody>
          <a:bodyPr wrap="square" lIns="0" tIns="0" rIns="0" bIns="0" rtlCol="0" anchor="t">
            <a:spAutoFit/>
          </a:bodyPr>
          <a:lstStyle/>
          <a:p>
            <a:pPr marL="0" lvl="0" indent="0" algn="ctr">
              <a:lnSpc>
                <a:spcPts val="3919"/>
              </a:lnSpc>
              <a:spcBef>
                <a:spcPct val="0"/>
              </a:spcBef>
            </a:pPr>
            <a:r>
              <a:rPr lang="en-US" sz="2799" b="1" dirty="0" err="1">
                <a:solidFill>
                  <a:srgbClr val="FFFFFF"/>
                </a:solidFill>
                <a:latin typeface="Aileron Ultra-Bold"/>
                <a:ea typeface="Aileron Ultra-Bold"/>
                <a:cs typeface="Aileron Ultra-Bold"/>
                <a:sym typeface="Aileron Ultra-Bold"/>
              </a:rPr>
              <a:t>Peut</a:t>
            </a:r>
            <a:r>
              <a:rPr lang="en-US" sz="2799" b="1" dirty="0">
                <a:solidFill>
                  <a:srgbClr val="FFFFFF"/>
                </a:solidFill>
                <a:latin typeface="Aileron Ultra-Bold"/>
                <a:ea typeface="Aileron Ultra-Bold"/>
                <a:cs typeface="Aileron Ultra-Bold"/>
                <a:sym typeface="Aileron Ultra-Bold"/>
              </a:rPr>
              <a:t> </a:t>
            </a:r>
            <a:r>
              <a:rPr lang="en-US" sz="2799" b="1" dirty="0" err="1">
                <a:solidFill>
                  <a:srgbClr val="FFFFFF"/>
                </a:solidFill>
                <a:latin typeface="Aileron Ultra-Bold"/>
                <a:ea typeface="Aileron Ultra-Bold"/>
                <a:cs typeface="Aileron Ultra-Bold"/>
                <a:sym typeface="Aileron Ultra-Bold"/>
              </a:rPr>
              <a:t>etre</a:t>
            </a:r>
            <a:r>
              <a:rPr lang="en-US" sz="2799" b="1" dirty="0">
                <a:solidFill>
                  <a:srgbClr val="FFFFFF"/>
                </a:solidFill>
                <a:latin typeface="Aileron Ultra-Bold"/>
                <a:ea typeface="Aileron Ultra-Bold"/>
                <a:cs typeface="Aileron Ultra-Bold"/>
                <a:sym typeface="Aileron Ultra-Bold"/>
              </a:rPr>
              <a:t> </a:t>
            </a:r>
            <a:r>
              <a:rPr lang="en-US" sz="2799" b="1" dirty="0" err="1">
                <a:solidFill>
                  <a:srgbClr val="FFFFFF"/>
                </a:solidFill>
                <a:latin typeface="Aileron Ultra-Bold"/>
                <a:ea typeface="Aileron Ultra-Bold"/>
                <a:cs typeface="Aileron Ultra-Bold"/>
                <a:sym typeface="Aileron Ultra-Bold"/>
              </a:rPr>
              <a:t>composée</a:t>
            </a:r>
            <a:r>
              <a:rPr lang="en-US" sz="2799" b="1" dirty="0">
                <a:solidFill>
                  <a:srgbClr val="FFFFFF"/>
                </a:solidFill>
                <a:latin typeface="Aileron Ultra-Bold"/>
                <a:ea typeface="Aileron Ultra-Bold"/>
                <a:cs typeface="Aileron Ultra-Bold"/>
                <a:sym typeface="Aileron Ultra-Bold"/>
              </a:rPr>
              <a:t> de </a:t>
            </a:r>
            <a:r>
              <a:rPr lang="en-US" sz="2799" b="1" dirty="0" err="1">
                <a:solidFill>
                  <a:srgbClr val="FFFFFF"/>
                </a:solidFill>
                <a:latin typeface="Aileron Ultra-Bold"/>
                <a:ea typeface="Aileron Ultra-Bold"/>
                <a:cs typeface="Aileron Ultra-Bold"/>
                <a:sym typeface="Aileron Ultra-Bold"/>
              </a:rPr>
              <a:t>plusieurs</a:t>
            </a:r>
            <a:r>
              <a:rPr lang="en-US" sz="2799" b="1" dirty="0">
                <a:solidFill>
                  <a:srgbClr val="FFFFFF"/>
                </a:solidFill>
                <a:latin typeface="Aileron Ultra-Bold"/>
                <a:ea typeface="Aileron Ultra-Bold"/>
                <a:cs typeface="Aileron Ultra-Bold"/>
                <a:sym typeface="Aileron Ultra-Bold"/>
              </a:rPr>
              <a:t> champs (shard key </a:t>
            </a:r>
            <a:r>
              <a:rPr lang="en-US" sz="2799" b="1" dirty="0" err="1">
                <a:solidFill>
                  <a:srgbClr val="FFFFFF"/>
                </a:solidFill>
                <a:latin typeface="Aileron Ultra-Bold"/>
                <a:ea typeface="Aileron Ultra-Bold"/>
                <a:cs typeface="Aileron Ultra-Bold"/>
                <a:sym typeface="Aileron Ultra-Bold"/>
              </a:rPr>
              <a:t>composée</a:t>
            </a:r>
            <a:r>
              <a:rPr lang="en-US" sz="2799" b="1" dirty="0">
                <a:solidFill>
                  <a:srgbClr val="FFFFFF"/>
                </a:solidFill>
                <a:latin typeface="Aileron Ultra-Bold"/>
                <a:ea typeface="Aileron Ultra-Bold"/>
                <a:cs typeface="Aileron Ultra-Bold"/>
                <a:sym typeface="Aileron Ultra-Bold"/>
              </a:rPr>
              <a:t>)</a:t>
            </a:r>
            <a:endParaRPr lang="en-US" sz="2799" b="1" u="none" strike="noStrike" dirty="0">
              <a:solidFill>
                <a:srgbClr val="FFFFFF"/>
              </a:solidFill>
              <a:latin typeface="Aileron Ultra-Bold"/>
              <a:ea typeface="Aileron Ultra-Bold"/>
              <a:cs typeface="Aileron Ultra-Bold"/>
              <a:sym typeface="Aileron Ultra-Bold"/>
            </a:endParaRPr>
          </a:p>
        </p:txBody>
      </p:sp>
      <p:sp>
        <p:nvSpPr>
          <p:cNvPr id="33" name="TextBox 33"/>
          <p:cNvSpPr txBox="1"/>
          <p:nvPr/>
        </p:nvSpPr>
        <p:spPr>
          <a:xfrm>
            <a:off x="2093324" y="2243633"/>
            <a:ext cx="6585652" cy="1457963"/>
          </a:xfrm>
          <a:prstGeom prst="rect">
            <a:avLst/>
          </a:prstGeom>
        </p:spPr>
        <p:txBody>
          <a:bodyPr wrap="square" lIns="0" tIns="0" rIns="0" bIns="0" rtlCol="0" anchor="t">
            <a:spAutoFit/>
          </a:bodyPr>
          <a:lstStyle/>
          <a:p>
            <a:pPr algn="ctr">
              <a:lnSpc>
                <a:spcPts val="3920"/>
              </a:lnSpc>
            </a:pPr>
            <a:r>
              <a:rPr lang="en-US" sz="2800" b="1" dirty="0" err="1">
                <a:solidFill>
                  <a:srgbClr val="FFFFFF"/>
                </a:solidFill>
                <a:latin typeface="Aileron Ultra-Bold"/>
                <a:ea typeface="Aileron Ultra-Bold"/>
                <a:cs typeface="Aileron Ultra-Bold"/>
                <a:sym typeface="Aileron Ultra-Bold"/>
              </a:rPr>
              <a:t>Immuable</a:t>
            </a:r>
            <a:r>
              <a:rPr lang="en-US" sz="2800" b="1" dirty="0">
                <a:solidFill>
                  <a:srgbClr val="FFFFFF"/>
                </a:solidFill>
                <a:latin typeface="Aileron Ultra-Bold"/>
                <a:ea typeface="Aileron Ultra-Bold"/>
                <a:cs typeface="Aileron Ultra-Bold"/>
                <a:sym typeface="Aileron Ultra-Bold"/>
              </a:rPr>
              <a:t> : Une </a:t>
            </a:r>
            <a:r>
              <a:rPr lang="en-US" sz="2800" b="1" dirty="0" err="1">
                <a:solidFill>
                  <a:srgbClr val="FFFFFF"/>
                </a:solidFill>
                <a:latin typeface="Aileron Ultra-Bold"/>
                <a:ea typeface="Aileron Ultra-Bold"/>
                <a:cs typeface="Aileron Ultra-Bold"/>
                <a:sym typeface="Aileron Ultra-Bold"/>
              </a:rPr>
              <a:t>fois</a:t>
            </a:r>
            <a:r>
              <a:rPr lang="en-US" sz="2800" b="1" dirty="0">
                <a:solidFill>
                  <a:srgbClr val="FFFFFF"/>
                </a:solidFill>
                <a:latin typeface="Aileron Ultra-Bold"/>
                <a:ea typeface="Aileron Ultra-Bold"/>
                <a:cs typeface="Aileron Ultra-Bold"/>
                <a:sym typeface="Aileron Ultra-Bold"/>
              </a:rPr>
              <a:t> </a:t>
            </a:r>
            <a:r>
              <a:rPr lang="en-US" sz="2800" b="1" dirty="0" err="1">
                <a:solidFill>
                  <a:srgbClr val="FFFFFF"/>
                </a:solidFill>
                <a:latin typeface="Aileron Ultra-Bold"/>
                <a:ea typeface="Aileron Ultra-Bold"/>
                <a:cs typeface="Aileron Ultra-Bold"/>
                <a:sym typeface="Aileron Ultra-Bold"/>
              </a:rPr>
              <a:t>définie</a:t>
            </a:r>
            <a:r>
              <a:rPr lang="en-US" sz="2800" b="1" dirty="0">
                <a:solidFill>
                  <a:srgbClr val="FFFFFF"/>
                </a:solidFill>
                <a:latin typeface="Aileron Ultra-Bold"/>
                <a:ea typeface="Aileron Ultra-Bold"/>
                <a:cs typeface="Aileron Ultra-Bold"/>
                <a:sym typeface="Aileron Ultra-Bold"/>
              </a:rPr>
              <a:t> pour </a:t>
            </a:r>
            <a:r>
              <a:rPr lang="en-US" sz="2800" b="1" dirty="0" err="1">
                <a:solidFill>
                  <a:srgbClr val="FFFFFF"/>
                </a:solidFill>
                <a:latin typeface="Aileron Ultra-Bold"/>
                <a:ea typeface="Aileron Ultra-Bold"/>
                <a:cs typeface="Aileron Ultra-Bold"/>
                <a:sym typeface="Aileron Ultra-Bold"/>
              </a:rPr>
              <a:t>une</a:t>
            </a:r>
            <a:r>
              <a:rPr lang="en-US" sz="2800" b="1" dirty="0">
                <a:solidFill>
                  <a:srgbClr val="FFFFFF"/>
                </a:solidFill>
                <a:latin typeface="Aileron Ultra-Bold"/>
                <a:ea typeface="Aileron Ultra-Bold"/>
                <a:cs typeface="Aileron Ultra-Bold"/>
                <a:sym typeface="Aileron Ultra-Bold"/>
              </a:rPr>
              <a:t> collection, </a:t>
            </a:r>
            <a:r>
              <a:rPr lang="en-US" sz="2800" b="1" dirty="0" err="1">
                <a:solidFill>
                  <a:srgbClr val="FFFFFF"/>
                </a:solidFill>
                <a:latin typeface="Aileron Ultra-Bold"/>
                <a:ea typeface="Aileron Ultra-Bold"/>
                <a:cs typeface="Aileron Ultra-Bold"/>
                <a:sym typeface="Aileron Ultra-Bold"/>
              </a:rPr>
              <a:t>elle</a:t>
            </a:r>
            <a:r>
              <a:rPr lang="en-US" sz="2800" b="1" dirty="0">
                <a:solidFill>
                  <a:srgbClr val="FFFFFF"/>
                </a:solidFill>
                <a:latin typeface="Aileron Ultra-Bold"/>
                <a:ea typeface="Aileron Ultra-Bold"/>
                <a:cs typeface="Aileron Ultra-Bold"/>
                <a:sym typeface="Aileron Ultra-Bold"/>
              </a:rPr>
              <a:t> ne </a:t>
            </a:r>
            <a:r>
              <a:rPr lang="en-US" sz="2800" b="1" dirty="0" err="1">
                <a:solidFill>
                  <a:srgbClr val="FFFFFF"/>
                </a:solidFill>
                <a:latin typeface="Aileron Ultra-Bold"/>
                <a:ea typeface="Aileron Ultra-Bold"/>
                <a:cs typeface="Aileron Ultra-Bold"/>
                <a:sym typeface="Aileron Ultra-Bold"/>
              </a:rPr>
              <a:t>peut</a:t>
            </a:r>
            <a:r>
              <a:rPr lang="en-US" sz="2800" b="1" dirty="0">
                <a:solidFill>
                  <a:srgbClr val="FFFFFF"/>
                </a:solidFill>
                <a:latin typeface="Aileron Ultra-Bold"/>
                <a:ea typeface="Aileron Ultra-Bold"/>
                <a:cs typeface="Aileron Ultra-Bold"/>
                <a:sym typeface="Aileron Ultra-Bold"/>
              </a:rPr>
              <a:t> pas </a:t>
            </a:r>
            <a:r>
              <a:rPr lang="en-US" sz="2800" b="1" dirty="0" err="1">
                <a:solidFill>
                  <a:srgbClr val="FFFFFF"/>
                </a:solidFill>
                <a:latin typeface="Aileron Ultra-Bold"/>
                <a:ea typeface="Aileron Ultra-Bold"/>
                <a:cs typeface="Aileron Ultra-Bold"/>
                <a:sym typeface="Aileron Ultra-Bold"/>
              </a:rPr>
              <a:t>etre</a:t>
            </a:r>
            <a:r>
              <a:rPr lang="en-US" sz="2800" b="1" dirty="0">
                <a:solidFill>
                  <a:srgbClr val="FFFFFF"/>
                </a:solidFill>
                <a:latin typeface="Aileron Ultra-Bold"/>
                <a:ea typeface="Aileron Ultra-Bold"/>
                <a:cs typeface="Aileron Ultra-Bold"/>
                <a:sym typeface="Aileron Ultra-Bold"/>
              </a:rPr>
              <a:t> </a:t>
            </a:r>
            <a:r>
              <a:rPr lang="en-US" sz="2800" b="1" dirty="0" err="1">
                <a:solidFill>
                  <a:srgbClr val="FFFFFF"/>
                </a:solidFill>
                <a:latin typeface="Aileron Ultra-Bold"/>
                <a:ea typeface="Aileron Ultra-Bold"/>
                <a:cs typeface="Aileron Ultra-Bold"/>
                <a:sym typeface="Aileron Ultra-Bold"/>
              </a:rPr>
              <a:t>modifiée</a:t>
            </a:r>
            <a:r>
              <a:rPr lang="en-US" sz="2800" b="1" dirty="0">
                <a:solidFill>
                  <a:srgbClr val="FFFFFF"/>
                </a:solidFill>
                <a:latin typeface="Aileron Ultra-Bold"/>
                <a:ea typeface="Aileron Ultra-Bold"/>
                <a:cs typeface="Aileron Ultra-Bold"/>
                <a:sym typeface="Aileron Ultra-Bold"/>
              </a:rPr>
              <a:t>  </a:t>
            </a:r>
          </a:p>
        </p:txBody>
      </p:sp>
      <p:sp>
        <p:nvSpPr>
          <p:cNvPr id="34" name="TextBox 34"/>
          <p:cNvSpPr txBox="1"/>
          <p:nvPr/>
        </p:nvSpPr>
        <p:spPr>
          <a:xfrm>
            <a:off x="11434879" y="6941280"/>
            <a:ext cx="5422660" cy="1457963"/>
          </a:xfrm>
          <a:prstGeom prst="rect">
            <a:avLst/>
          </a:prstGeom>
          <a:solidFill>
            <a:srgbClr val="77A188"/>
          </a:solidFill>
        </p:spPr>
        <p:txBody>
          <a:bodyPr wrap="square" lIns="0" tIns="0" rIns="0" bIns="0" rtlCol="0" anchor="t">
            <a:spAutoFit/>
          </a:bodyPr>
          <a:lstStyle/>
          <a:p>
            <a:pPr marL="0" lvl="0" indent="0" algn="ctr">
              <a:lnSpc>
                <a:spcPts val="3919"/>
              </a:lnSpc>
              <a:spcBef>
                <a:spcPct val="0"/>
              </a:spcBef>
            </a:pPr>
            <a:r>
              <a:rPr lang="en-US" sz="2799" b="1" dirty="0" err="1">
                <a:solidFill>
                  <a:srgbClr val="FFFFFF"/>
                </a:solidFill>
                <a:latin typeface="Aileron Ultra-Bold"/>
                <a:ea typeface="Aileron Ultra-Bold"/>
                <a:cs typeface="Aileron Ultra-Bold"/>
                <a:sym typeface="Aileron Ultra-Bold"/>
              </a:rPr>
              <a:t>Choisie</a:t>
            </a:r>
            <a:r>
              <a:rPr lang="en-US" sz="2799" b="1" dirty="0">
                <a:solidFill>
                  <a:srgbClr val="FFFFFF"/>
                </a:solidFill>
                <a:latin typeface="Aileron Ultra-Bold"/>
                <a:ea typeface="Aileron Ultra-Bold"/>
                <a:cs typeface="Aileron Ultra-Bold"/>
                <a:sym typeface="Aileron Ultra-Bold"/>
              </a:rPr>
              <a:t> </a:t>
            </a:r>
            <a:r>
              <a:rPr lang="en-US" sz="2799" b="1" dirty="0" err="1">
                <a:solidFill>
                  <a:srgbClr val="FFFFFF"/>
                </a:solidFill>
                <a:latin typeface="Aileron Ultra-Bold"/>
                <a:ea typeface="Aileron Ultra-Bold"/>
                <a:cs typeface="Aileron Ultra-Bold"/>
                <a:sym typeface="Aileron Ultra-Bold"/>
              </a:rPr>
              <a:t>en</a:t>
            </a:r>
            <a:r>
              <a:rPr lang="en-US" sz="2799" b="1" dirty="0">
                <a:solidFill>
                  <a:srgbClr val="FFFFFF"/>
                </a:solidFill>
                <a:latin typeface="Aileron Ultra-Bold"/>
                <a:ea typeface="Aileron Ultra-Bold"/>
                <a:cs typeface="Aileron Ultra-Bold"/>
                <a:sym typeface="Aileron Ultra-Bold"/>
              </a:rPr>
              <a:t> function de la charge prevue et des </a:t>
            </a:r>
            <a:r>
              <a:rPr lang="en-US" sz="2799" b="1" dirty="0" err="1">
                <a:solidFill>
                  <a:srgbClr val="FFFFFF"/>
                </a:solidFill>
                <a:latin typeface="Aileron Ultra-Bold"/>
                <a:ea typeface="Aileron Ultra-Bold"/>
                <a:cs typeface="Aileron Ultra-Bold"/>
                <a:sym typeface="Aileron Ultra-Bold"/>
              </a:rPr>
              <a:t>modèles</a:t>
            </a:r>
            <a:r>
              <a:rPr lang="en-US" sz="2799" b="1" dirty="0">
                <a:solidFill>
                  <a:srgbClr val="FFFFFF"/>
                </a:solidFill>
                <a:latin typeface="Aileron Ultra-Bold"/>
                <a:ea typeface="Aileron Ultra-Bold"/>
                <a:cs typeface="Aileron Ultra-Bold"/>
                <a:sym typeface="Aileron Ultra-Bold"/>
              </a:rPr>
              <a:t> de </a:t>
            </a:r>
            <a:r>
              <a:rPr lang="en-US" sz="2799" b="1" dirty="0" err="1">
                <a:solidFill>
                  <a:srgbClr val="FFFFFF"/>
                </a:solidFill>
                <a:latin typeface="Aileron Ultra-Bold"/>
                <a:ea typeface="Aileron Ultra-Bold"/>
                <a:cs typeface="Aileron Ultra-Bold"/>
                <a:sym typeface="Aileron Ultra-Bold"/>
              </a:rPr>
              <a:t>requetes</a:t>
            </a:r>
            <a:r>
              <a:rPr lang="en-US" sz="2799" b="1" dirty="0">
                <a:solidFill>
                  <a:srgbClr val="FFFFFF"/>
                </a:solidFill>
                <a:latin typeface="Aileron Ultra-Bold"/>
                <a:ea typeface="Aileron Ultra-Bold"/>
                <a:cs typeface="Aileron Ultra-Bold"/>
                <a:sym typeface="Aileron Ultra-Bold"/>
              </a:rPr>
              <a:t> </a:t>
            </a:r>
            <a:endParaRPr lang="en-US" sz="2799" b="1" u="none" strike="noStrike" dirty="0">
              <a:solidFill>
                <a:srgbClr val="FFFFFF"/>
              </a:solidFill>
              <a:latin typeface="Aileron Ultra-Bold"/>
              <a:ea typeface="Aileron Ultra-Bold"/>
              <a:cs typeface="Aileron Ultra-Bold"/>
              <a:sym typeface="Aileron Ultra-Bold"/>
            </a:endParaRPr>
          </a:p>
        </p:txBody>
      </p:sp>
      <p:sp>
        <p:nvSpPr>
          <p:cNvPr id="35" name="TextBox 35"/>
          <p:cNvSpPr txBox="1"/>
          <p:nvPr/>
        </p:nvSpPr>
        <p:spPr>
          <a:xfrm>
            <a:off x="11055498" y="3320955"/>
            <a:ext cx="6181423" cy="957826"/>
          </a:xfrm>
          <a:prstGeom prst="rect">
            <a:avLst/>
          </a:prstGeom>
        </p:spPr>
        <p:txBody>
          <a:bodyPr wrap="square" lIns="0" tIns="0" rIns="0" bIns="0" rtlCol="0" anchor="t">
            <a:spAutoFit/>
          </a:bodyPr>
          <a:lstStyle/>
          <a:p>
            <a:pPr algn="ctr">
              <a:lnSpc>
                <a:spcPts val="3919"/>
              </a:lnSpc>
            </a:pPr>
            <a:r>
              <a:rPr lang="en-US" sz="2799" b="1" dirty="0" err="1">
                <a:solidFill>
                  <a:srgbClr val="FFFFFF"/>
                </a:solidFill>
                <a:latin typeface="Aileron Ultra-Bold"/>
                <a:ea typeface="Aileron Ultra-Bold"/>
                <a:cs typeface="Aileron Ultra-Bold"/>
                <a:sym typeface="Aileron Ultra-Bold"/>
              </a:rPr>
              <a:t>Doit</a:t>
            </a:r>
            <a:r>
              <a:rPr lang="en-US" sz="2799" b="1" dirty="0">
                <a:solidFill>
                  <a:srgbClr val="FFFFFF"/>
                </a:solidFill>
                <a:latin typeface="Aileron Ultra-Bold"/>
                <a:ea typeface="Aileron Ultra-Bold"/>
                <a:cs typeface="Aileron Ultra-Bold"/>
                <a:sym typeface="Aileron Ultra-Bold"/>
              </a:rPr>
              <a:t> </a:t>
            </a:r>
            <a:r>
              <a:rPr lang="en-US" sz="2799" b="1" dirty="0" err="1">
                <a:solidFill>
                  <a:srgbClr val="FFFFFF"/>
                </a:solidFill>
                <a:latin typeface="Aileron Ultra-Bold"/>
                <a:ea typeface="Aileron Ultra-Bold"/>
                <a:cs typeface="Aileron Ultra-Bold"/>
                <a:sym typeface="Aileron Ultra-Bold"/>
              </a:rPr>
              <a:t>exister</a:t>
            </a:r>
            <a:r>
              <a:rPr lang="en-US" sz="2799" b="1" dirty="0">
                <a:solidFill>
                  <a:srgbClr val="FFFFFF"/>
                </a:solidFill>
                <a:latin typeface="Aileron Ultra-Bold"/>
                <a:ea typeface="Aileron Ultra-Bold"/>
                <a:cs typeface="Aileron Ultra-Bold"/>
                <a:sym typeface="Aileron Ultra-Bold"/>
              </a:rPr>
              <a:t> dans </a:t>
            </a:r>
            <a:r>
              <a:rPr lang="en-US" sz="2799" b="1" dirty="0" err="1">
                <a:solidFill>
                  <a:srgbClr val="FFFFFF"/>
                </a:solidFill>
                <a:latin typeface="Aileron Ultra-Bold"/>
                <a:ea typeface="Aileron Ultra-Bold"/>
                <a:cs typeface="Aileron Ultra-Bold"/>
                <a:sym typeface="Aileron Ultra-Bold"/>
              </a:rPr>
              <a:t>chque</a:t>
            </a:r>
            <a:r>
              <a:rPr lang="en-US" sz="2799" b="1" dirty="0">
                <a:solidFill>
                  <a:srgbClr val="FFFFFF"/>
                </a:solidFill>
                <a:latin typeface="Aileron Ultra-Bold"/>
                <a:ea typeface="Aileron Ultra-Bold"/>
                <a:cs typeface="Aileron Ultra-Bold"/>
                <a:sym typeface="Aileron Ultra-Bold"/>
              </a:rPr>
              <a:t> document de la collection</a:t>
            </a:r>
          </a:p>
        </p:txBody>
      </p:sp>
      <p:pic>
        <p:nvPicPr>
          <p:cNvPr id="36" name="Image 35">
            <a:extLst>
              <a:ext uri="{FF2B5EF4-FFF2-40B4-BE49-F238E27FC236}">
                <a16:creationId xmlns:a16="http://schemas.microsoft.com/office/drawing/2014/main" xmlns="" id="{AF87A554-F4E5-4F7E-ABE2-0469F4858117}"/>
              </a:ext>
            </a:extLst>
          </p:cNvPr>
          <p:cNvPicPr>
            <a:picLocks noChangeAspect="1"/>
          </p:cNvPicPr>
          <p:nvPr/>
        </p:nvPicPr>
        <p:blipFill>
          <a:blip r:embed="rId4"/>
          <a:stretch>
            <a:fillRect/>
          </a:stretch>
        </p:blipFill>
        <p:spPr>
          <a:xfrm>
            <a:off x="1216943" y="2450343"/>
            <a:ext cx="809151" cy="809151"/>
          </a:xfrm>
          <a:prstGeom prst="rect">
            <a:avLst/>
          </a:prstGeom>
        </p:spPr>
      </p:pic>
      <p:pic>
        <p:nvPicPr>
          <p:cNvPr id="37" name="Image 36">
            <a:extLst>
              <a:ext uri="{FF2B5EF4-FFF2-40B4-BE49-F238E27FC236}">
                <a16:creationId xmlns:a16="http://schemas.microsoft.com/office/drawing/2014/main" xmlns="" id="{475BF07E-9263-45CC-B109-75F5956C92FB}"/>
              </a:ext>
            </a:extLst>
          </p:cNvPr>
          <p:cNvPicPr>
            <a:picLocks noChangeAspect="1"/>
          </p:cNvPicPr>
          <p:nvPr/>
        </p:nvPicPr>
        <p:blipFill>
          <a:blip r:embed="rId4"/>
          <a:stretch>
            <a:fillRect/>
          </a:stretch>
        </p:blipFill>
        <p:spPr>
          <a:xfrm>
            <a:off x="10210800" y="3395292"/>
            <a:ext cx="809151" cy="809151"/>
          </a:xfrm>
          <a:prstGeom prst="rect">
            <a:avLst/>
          </a:prstGeom>
        </p:spPr>
      </p:pic>
      <p:pic>
        <p:nvPicPr>
          <p:cNvPr id="38" name="Image 37">
            <a:extLst>
              <a:ext uri="{FF2B5EF4-FFF2-40B4-BE49-F238E27FC236}">
                <a16:creationId xmlns:a16="http://schemas.microsoft.com/office/drawing/2014/main" xmlns="" id="{000D521B-FCE4-4CB7-AFDA-870D7E52ADE7}"/>
              </a:ext>
            </a:extLst>
          </p:cNvPr>
          <p:cNvPicPr>
            <a:picLocks noChangeAspect="1"/>
          </p:cNvPicPr>
          <p:nvPr/>
        </p:nvPicPr>
        <p:blipFill>
          <a:blip r:embed="rId4"/>
          <a:stretch>
            <a:fillRect/>
          </a:stretch>
        </p:blipFill>
        <p:spPr>
          <a:xfrm>
            <a:off x="10222844" y="7265685"/>
            <a:ext cx="809151" cy="809151"/>
          </a:xfrm>
          <a:prstGeom prst="rect">
            <a:avLst/>
          </a:prstGeom>
        </p:spPr>
      </p:pic>
      <p:pic>
        <p:nvPicPr>
          <p:cNvPr id="39" name="Image 38">
            <a:extLst>
              <a:ext uri="{FF2B5EF4-FFF2-40B4-BE49-F238E27FC236}">
                <a16:creationId xmlns:a16="http://schemas.microsoft.com/office/drawing/2014/main" xmlns="" id="{A0460519-E1F6-453E-8ED9-85EB2BFB2A71}"/>
              </a:ext>
            </a:extLst>
          </p:cNvPr>
          <p:cNvPicPr>
            <a:picLocks noChangeAspect="1"/>
          </p:cNvPicPr>
          <p:nvPr/>
        </p:nvPicPr>
        <p:blipFill>
          <a:blip r:embed="rId4"/>
          <a:stretch>
            <a:fillRect/>
          </a:stretch>
        </p:blipFill>
        <p:spPr>
          <a:xfrm>
            <a:off x="1219200" y="6521888"/>
            <a:ext cx="809151" cy="809151"/>
          </a:xfrm>
          <a:prstGeom prst="rect">
            <a:avLst/>
          </a:prstGeom>
        </p:spPr>
      </p:pic>
      <p:pic>
        <p:nvPicPr>
          <p:cNvPr id="40" name="Image 39">
            <a:extLst>
              <a:ext uri="{FF2B5EF4-FFF2-40B4-BE49-F238E27FC236}">
                <a16:creationId xmlns:a16="http://schemas.microsoft.com/office/drawing/2014/main" xmlns="" id="{C9C31FF0-B4F5-4AC6-ACE4-D560454167DC}"/>
              </a:ext>
            </a:extLst>
          </p:cNvPr>
          <p:cNvPicPr>
            <a:picLocks noChangeAspect="1"/>
          </p:cNvPicPr>
          <p:nvPr/>
        </p:nvPicPr>
        <p:blipFill>
          <a:blip r:embed="rId5"/>
          <a:stretch>
            <a:fillRect/>
          </a:stretch>
        </p:blipFill>
        <p:spPr>
          <a:xfrm>
            <a:off x="10095067" y="193611"/>
            <a:ext cx="1192695" cy="1192695"/>
          </a:xfrm>
          <a:prstGeom prst="rect">
            <a:avLst/>
          </a:prstGeom>
        </p:spPr>
      </p:pic>
      <p:sp>
        <p:nvSpPr>
          <p:cNvPr id="14" name="Espace réservé du numéro de diapositive 13">
            <a:extLst>
              <a:ext uri="{FF2B5EF4-FFF2-40B4-BE49-F238E27FC236}">
                <a16:creationId xmlns:a16="http://schemas.microsoft.com/office/drawing/2014/main" xmlns="" id="{E6BE23AE-37A3-4C7C-A8C4-3935BE100281}"/>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866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0-#ppt_w/2"/>
                                          </p:val>
                                        </p:tav>
                                        <p:tav tm="100000">
                                          <p:val>
                                            <p:strVal val="#ppt_x"/>
                                          </p:val>
                                        </p:tav>
                                      </p:tavLst>
                                    </p:anim>
                                    <p:anim calcmode="lin" valueType="num">
                                      <p:cBhvr additive="base">
                                        <p:cTn id="3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0-#ppt_w/2"/>
                                          </p:val>
                                        </p:tav>
                                        <p:tav tm="100000">
                                          <p:val>
                                            <p:strVal val="#ppt_x"/>
                                          </p:val>
                                        </p:tav>
                                      </p:tavLst>
                                    </p:anim>
                                    <p:anim calcmode="lin" valueType="num">
                                      <p:cBhvr additive="base">
                                        <p:cTn id="50" dur="500" fill="hold"/>
                                        <p:tgtEl>
                                          <p:spTgt spid="38"/>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0-#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2037502" cy="10287000"/>
            <a:chOff x="0" y="0"/>
            <a:chExt cx="315662" cy="1593725"/>
          </a:xfrm>
          <a:solidFill>
            <a:schemeClr val="tx2">
              <a:lumMod val="60000"/>
              <a:lumOff val="40000"/>
            </a:schemeClr>
          </a:solidFill>
        </p:grpSpPr>
        <p:sp>
          <p:nvSpPr>
            <p:cNvPr id="3" name="Freeform 3"/>
            <p:cNvSpPr/>
            <p:nvPr/>
          </p:nvSpPr>
          <p:spPr>
            <a:xfrm>
              <a:off x="0" y="0"/>
              <a:ext cx="315662" cy="1593725"/>
            </a:xfrm>
            <a:custGeom>
              <a:avLst/>
              <a:gdLst/>
              <a:ahLst/>
              <a:cxnLst/>
              <a:rect l="l" t="t" r="r" b="b"/>
              <a:pathLst>
                <a:path w="315662" h="1593725">
                  <a:moveTo>
                    <a:pt x="0" y="0"/>
                  </a:moveTo>
                  <a:lnTo>
                    <a:pt x="315662" y="0"/>
                  </a:lnTo>
                  <a:lnTo>
                    <a:pt x="315662" y="1593725"/>
                  </a:lnTo>
                  <a:lnTo>
                    <a:pt x="0" y="1593725"/>
                  </a:lnTo>
                  <a:close/>
                </a:path>
              </a:pathLst>
            </a:custGeom>
            <a:grp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7175536" y="4204914"/>
            <a:ext cx="5565320" cy="732035"/>
            <a:chOff x="0" y="0"/>
            <a:chExt cx="1037702" cy="192799"/>
          </a:xfrm>
        </p:grpSpPr>
        <p:sp>
          <p:nvSpPr>
            <p:cNvPr id="6" name="Freeform 6"/>
            <p:cNvSpPr/>
            <p:nvPr/>
          </p:nvSpPr>
          <p:spPr>
            <a:xfrm>
              <a:off x="0" y="0"/>
              <a:ext cx="1037702" cy="192799"/>
            </a:xfrm>
            <a:custGeom>
              <a:avLst/>
              <a:gdLst/>
              <a:ahLst/>
              <a:cxnLst/>
              <a:rect l="l" t="t" r="r" b="b"/>
              <a:pathLst>
                <a:path w="1037702" h="192799">
                  <a:moveTo>
                    <a:pt x="96400" y="0"/>
                  </a:moveTo>
                  <a:lnTo>
                    <a:pt x="941303" y="0"/>
                  </a:lnTo>
                  <a:cubicBezTo>
                    <a:pt x="994543" y="0"/>
                    <a:pt x="1037702" y="43160"/>
                    <a:pt x="1037702" y="96400"/>
                  </a:cubicBezTo>
                  <a:lnTo>
                    <a:pt x="1037702" y="96400"/>
                  </a:lnTo>
                  <a:cubicBezTo>
                    <a:pt x="1037702" y="149640"/>
                    <a:pt x="994543" y="192799"/>
                    <a:pt x="941303" y="192799"/>
                  </a:cubicBezTo>
                  <a:lnTo>
                    <a:pt x="96400" y="192799"/>
                  </a:lnTo>
                  <a:cubicBezTo>
                    <a:pt x="43160" y="192799"/>
                    <a:pt x="0" y="149640"/>
                    <a:pt x="0" y="96400"/>
                  </a:cubicBezTo>
                  <a:lnTo>
                    <a:pt x="0" y="96400"/>
                  </a:lnTo>
                  <a:cubicBezTo>
                    <a:pt x="0" y="43160"/>
                    <a:pt x="43160" y="0"/>
                    <a:pt x="96400" y="0"/>
                  </a:cubicBezTo>
                  <a:close/>
                </a:path>
              </a:pathLst>
            </a:custGeom>
            <a:solidFill>
              <a:srgbClr val="000000">
                <a:alpha val="0"/>
              </a:srgbClr>
            </a:solidFill>
            <a:ln w="38100" cap="rnd">
              <a:solidFill>
                <a:srgbClr val="00BF63"/>
              </a:solidFill>
              <a:prstDash val="solid"/>
              <a:round/>
            </a:ln>
          </p:spPr>
        </p:sp>
        <p:sp>
          <p:nvSpPr>
            <p:cNvPr id="7" name="TextBox 7"/>
            <p:cNvSpPr txBox="1"/>
            <p:nvPr/>
          </p:nvSpPr>
          <p:spPr>
            <a:xfrm>
              <a:off x="0" y="-47625"/>
              <a:ext cx="1037702" cy="240424"/>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rot="7606773" flipV="1">
            <a:off x="7238526" y="5370754"/>
            <a:ext cx="1733293" cy="524321"/>
          </a:xfrm>
          <a:custGeom>
            <a:avLst/>
            <a:gdLst/>
            <a:ahLst/>
            <a:cxnLst/>
            <a:rect l="l" t="t" r="r" b="b"/>
            <a:pathLst>
              <a:path w="1733293" h="524321">
                <a:moveTo>
                  <a:pt x="0" y="524321"/>
                </a:moveTo>
                <a:lnTo>
                  <a:pt x="1733293" y="524321"/>
                </a:lnTo>
                <a:lnTo>
                  <a:pt x="1733293" y="0"/>
                </a:lnTo>
                <a:lnTo>
                  <a:pt x="0" y="0"/>
                </a:lnTo>
                <a:lnTo>
                  <a:pt x="0" y="524321"/>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3429332">
            <a:off x="10676353" y="5426915"/>
            <a:ext cx="1838660" cy="556195"/>
          </a:xfrm>
          <a:custGeom>
            <a:avLst/>
            <a:gdLst/>
            <a:ahLst/>
            <a:cxnLst/>
            <a:rect l="l" t="t" r="r" b="b"/>
            <a:pathLst>
              <a:path w="1838660" h="556195">
                <a:moveTo>
                  <a:pt x="0" y="0"/>
                </a:moveTo>
                <a:lnTo>
                  <a:pt x="1838661" y="0"/>
                </a:lnTo>
                <a:lnTo>
                  <a:pt x="1838661" y="556195"/>
                </a:lnTo>
                <a:lnTo>
                  <a:pt x="0" y="5561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6260387" y="9508140"/>
            <a:ext cx="1652987" cy="490852"/>
          </a:xfrm>
          <a:custGeom>
            <a:avLst/>
            <a:gdLst/>
            <a:ahLst/>
            <a:cxnLst/>
            <a:rect l="l" t="t" r="r" b="b"/>
            <a:pathLst>
              <a:path w="1652987" h="490852">
                <a:moveTo>
                  <a:pt x="0" y="0"/>
                </a:moveTo>
                <a:lnTo>
                  <a:pt x="1652987" y="0"/>
                </a:lnTo>
                <a:lnTo>
                  <a:pt x="1652987" y="490852"/>
                </a:lnTo>
                <a:lnTo>
                  <a:pt x="0" y="4908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2250026" y="1399768"/>
            <a:ext cx="11170125" cy="816377"/>
          </a:xfrm>
          <a:prstGeom prst="rect">
            <a:avLst/>
          </a:prstGeom>
        </p:spPr>
        <p:txBody>
          <a:bodyPr lIns="0" tIns="0" rIns="0" bIns="0" rtlCol="0" anchor="t">
            <a:spAutoFit/>
          </a:bodyPr>
          <a:lstStyle/>
          <a:p>
            <a:pPr>
              <a:lnSpc>
                <a:spcPts val="6603"/>
              </a:lnSpc>
            </a:pPr>
            <a:r>
              <a:rPr lang="en-US" sz="5199" b="1" dirty="0">
                <a:solidFill>
                  <a:srgbClr val="0E2F5F"/>
                </a:solidFill>
                <a:latin typeface="Akzidenz-Grotesk Heavy"/>
                <a:ea typeface="Akzidenz-Grotesk Heavy"/>
                <a:cs typeface="Akzidenz-Grotesk Heavy"/>
                <a:sym typeface="Akzidenz-Grotesk Heavy"/>
              </a:rPr>
              <a:t>Les </a:t>
            </a:r>
            <a:r>
              <a:rPr lang="en-US" sz="5199" b="1" dirty="0" err="1">
                <a:solidFill>
                  <a:srgbClr val="0E2F5F"/>
                </a:solidFill>
                <a:latin typeface="Akzidenz-Grotesk Heavy"/>
                <a:ea typeface="Akzidenz-Grotesk Heavy"/>
                <a:cs typeface="Akzidenz-Grotesk Heavy"/>
                <a:sym typeface="Akzidenz-Grotesk Heavy"/>
              </a:rPr>
              <a:t>algorithmes</a:t>
            </a:r>
            <a:r>
              <a:rPr lang="en-US" sz="5199" b="1" dirty="0">
                <a:solidFill>
                  <a:srgbClr val="0E2F5F"/>
                </a:solidFill>
                <a:latin typeface="Akzidenz-Grotesk Heavy"/>
                <a:ea typeface="Akzidenz-Grotesk Heavy"/>
                <a:cs typeface="Akzidenz-Grotesk Heavy"/>
                <a:sym typeface="Akzidenz-Grotesk Heavy"/>
              </a:rPr>
              <a:t> de </a:t>
            </a:r>
            <a:r>
              <a:rPr lang="en-US" sz="5199" b="1" dirty="0" err="1">
                <a:solidFill>
                  <a:srgbClr val="0E2F5F"/>
                </a:solidFill>
                <a:latin typeface="Akzidenz-Grotesk Heavy"/>
                <a:ea typeface="Akzidenz-Grotesk Heavy"/>
                <a:cs typeface="Akzidenz-Grotesk Heavy"/>
                <a:sym typeface="Akzidenz-Grotesk Heavy"/>
              </a:rPr>
              <a:t>Sharding</a:t>
            </a:r>
            <a:r>
              <a:rPr lang="en-US" sz="5199" b="1" dirty="0">
                <a:solidFill>
                  <a:srgbClr val="0E2F5F"/>
                </a:solidFill>
                <a:latin typeface="Akzidenz-Grotesk Heavy"/>
                <a:ea typeface="Akzidenz-Grotesk Heavy"/>
                <a:cs typeface="Akzidenz-Grotesk Heavy"/>
                <a:sym typeface="Akzidenz-Grotesk Heavy"/>
              </a:rPr>
              <a:t> :</a:t>
            </a:r>
          </a:p>
        </p:txBody>
      </p:sp>
      <p:sp>
        <p:nvSpPr>
          <p:cNvPr id="16" name="TextBox 16"/>
          <p:cNvSpPr txBox="1"/>
          <p:nvPr/>
        </p:nvSpPr>
        <p:spPr>
          <a:xfrm>
            <a:off x="7835089" y="4256598"/>
            <a:ext cx="4034058" cy="561949"/>
          </a:xfrm>
          <a:prstGeom prst="rect">
            <a:avLst/>
          </a:prstGeom>
        </p:spPr>
        <p:txBody>
          <a:bodyPr wrap="square" lIns="0" tIns="0" rIns="0" bIns="0" rtlCol="0" anchor="t">
            <a:spAutoFit/>
          </a:bodyPr>
          <a:lstStyle/>
          <a:p>
            <a:pPr algn="ctr">
              <a:lnSpc>
                <a:spcPts val="4760"/>
              </a:lnSpc>
              <a:spcBef>
                <a:spcPct val="0"/>
              </a:spcBef>
            </a:pPr>
            <a:r>
              <a:rPr lang="en-US" sz="3400" b="1" dirty="0">
                <a:solidFill>
                  <a:srgbClr val="0E2F5F"/>
                </a:solidFill>
                <a:latin typeface="Aileron Bold"/>
                <a:ea typeface="Aileron Bold"/>
                <a:cs typeface="Aileron Bold"/>
                <a:sym typeface="Aileron Bold"/>
              </a:rPr>
              <a:t>Types de </a:t>
            </a:r>
            <a:r>
              <a:rPr lang="en-US" sz="3400" b="1" dirty="0" err="1">
                <a:solidFill>
                  <a:srgbClr val="0E2F5F"/>
                </a:solidFill>
                <a:latin typeface="Aileron Bold"/>
                <a:ea typeface="Aileron Bold"/>
                <a:cs typeface="Aileron Bold"/>
                <a:sym typeface="Aileron Bold"/>
              </a:rPr>
              <a:t>Sharding</a:t>
            </a:r>
            <a:r>
              <a:rPr lang="en-US" sz="3400" b="1" dirty="0">
                <a:solidFill>
                  <a:srgbClr val="0E2F5F"/>
                </a:solidFill>
                <a:latin typeface="Aileron Bold"/>
                <a:ea typeface="Aileron Bold"/>
                <a:cs typeface="Aileron Bold"/>
                <a:sym typeface="Aileron Bold"/>
              </a:rPr>
              <a:t> </a:t>
            </a:r>
          </a:p>
        </p:txBody>
      </p:sp>
      <p:sp>
        <p:nvSpPr>
          <p:cNvPr id="17" name="TextBox 17"/>
          <p:cNvSpPr txBox="1"/>
          <p:nvPr/>
        </p:nvSpPr>
        <p:spPr>
          <a:xfrm>
            <a:off x="5678128" y="6438900"/>
            <a:ext cx="3905250" cy="1031051"/>
          </a:xfrm>
          <a:prstGeom prst="rect">
            <a:avLst/>
          </a:prstGeom>
        </p:spPr>
        <p:txBody>
          <a:bodyPr lIns="0" tIns="0" rIns="0" bIns="0" rtlCol="0" anchor="t">
            <a:spAutoFit/>
          </a:bodyPr>
          <a:lstStyle/>
          <a:p>
            <a:pPr algn="ctr">
              <a:lnSpc>
                <a:spcPts val="4200"/>
              </a:lnSpc>
              <a:spcBef>
                <a:spcPct val="0"/>
              </a:spcBef>
            </a:pPr>
            <a:r>
              <a:rPr lang="en-US" sz="3000" b="1" dirty="0">
                <a:solidFill>
                  <a:srgbClr val="0E2F5F"/>
                </a:solidFill>
                <a:latin typeface="Aileron Bold"/>
                <a:ea typeface="Aileron Bold"/>
                <a:cs typeface="Aileron Bold"/>
                <a:sym typeface="Aileron Bold"/>
              </a:rPr>
              <a:t>Hashed based </a:t>
            </a:r>
            <a:r>
              <a:rPr lang="en-US" sz="3000" b="1" dirty="0" err="1">
                <a:solidFill>
                  <a:srgbClr val="0E2F5F"/>
                </a:solidFill>
                <a:latin typeface="Aileron Bold"/>
                <a:ea typeface="Aileron Bold"/>
                <a:cs typeface="Aileron Bold"/>
                <a:sym typeface="Aileron Bold"/>
              </a:rPr>
              <a:t>Sharding</a:t>
            </a:r>
            <a:endParaRPr lang="en-US" sz="3000" b="1" dirty="0">
              <a:solidFill>
                <a:srgbClr val="0E2F5F"/>
              </a:solidFill>
              <a:latin typeface="Aileron Bold"/>
              <a:ea typeface="Aileron Bold"/>
              <a:cs typeface="Aileron Bold"/>
              <a:sym typeface="Aileron Bold"/>
            </a:endParaRPr>
          </a:p>
        </p:txBody>
      </p:sp>
      <p:sp>
        <p:nvSpPr>
          <p:cNvPr id="19" name="TextBox 19"/>
          <p:cNvSpPr txBox="1"/>
          <p:nvPr/>
        </p:nvSpPr>
        <p:spPr>
          <a:xfrm>
            <a:off x="10515600" y="6438900"/>
            <a:ext cx="3526997" cy="1031051"/>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E2F5F"/>
                </a:solidFill>
                <a:latin typeface="Aileron Bold"/>
                <a:ea typeface="Aileron Bold"/>
                <a:cs typeface="Aileron Bold"/>
                <a:sym typeface="Aileron Bold"/>
              </a:rPr>
              <a:t>Ranged-based </a:t>
            </a:r>
            <a:r>
              <a:rPr lang="en-US" sz="3000" b="1" dirty="0" err="1">
                <a:solidFill>
                  <a:srgbClr val="0E2F5F"/>
                </a:solidFill>
                <a:latin typeface="Aileron Bold"/>
                <a:ea typeface="Aileron Bold"/>
                <a:cs typeface="Aileron Bold"/>
                <a:sym typeface="Aileron Bold"/>
              </a:rPr>
              <a:t>sharding</a:t>
            </a:r>
            <a:endParaRPr lang="en-US" sz="3000" b="1" dirty="0">
              <a:solidFill>
                <a:srgbClr val="0E2F5F"/>
              </a:solidFill>
              <a:latin typeface="Aileron Bold"/>
              <a:ea typeface="Aileron Bold"/>
              <a:cs typeface="Aileron Bold"/>
              <a:sym typeface="Aileron Bold"/>
            </a:endParaRPr>
          </a:p>
        </p:txBody>
      </p:sp>
      <p:sp>
        <p:nvSpPr>
          <p:cNvPr id="12" name="Espace réservé du numéro de diapositive 11">
            <a:extLst>
              <a:ext uri="{FF2B5EF4-FFF2-40B4-BE49-F238E27FC236}">
                <a16:creationId xmlns:a16="http://schemas.microsoft.com/office/drawing/2014/main" xmlns="" id="{49B8F3B3-6635-48D0-881F-0C0E33699960}"/>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32997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2037502" cy="10287000"/>
            <a:chOff x="0" y="0"/>
            <a:chExt cx="315662" cy="1593725"/>
          </a:xfrm>
          <a:solidFill>
            <a:schemeClr val="tx2">
              <a:lumMod val="60000"/>
              <a:lumOff val="40000"/>
            </a:schemeClr>
          </a:solidFill>
        </p:grpSpPr>
        <p:sp>
          <p:nvSpPr>
            <p:cNvPr id="3" name="Freeform 3"/>
            <p:cNvSpPr/>
            <p:nvPr/>
          </p:nvSpPr>
          <p:spPr>
            <a:xfrm>
              <a:off x="0" y="0"/>
              <a:ext cx="315662" cy="1593725"/>
            </a:xfrm>
            <a:custGeom>
              <a:avLst/>
              <a:gdLst/>
              <a:ahLst/>
              <a:cxnLst/>
              <a:rect l="l" t="t" r="r" b="b"/>
              <a:pathLst>
                <a:path w="315662" h="1593725">
                  <a:moveTo>
                    <a:pt x="0" y="0"/>
                  </a:moveTo>
                  <a:lnTo>
                    <a:pt x="315662" y="0"/>
                  </a:lnTo>
                  <a:lnTo>
                    <a:pt x="315662" y="1593725"/>
                  </a:lnTo>
                  <a:lnTo>
                    <a:pt x="0" y="1593725"/>
                  </a:lnTo>
                  <a:close/>
                </a:path>
              </a:pathLst>
            </a:custGeom>
            <a:grp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260387" y="9508140"/>
            <a:ext cx="1652987" cy="490852"/>
          </a:xfrm>
          <a:custGeom>
            <a:avLst/>
            <a:gdLst/>
            <a:ahLst/>
            <a:cxnLst/>
            <a:rect l="l" t="t" r="r" b="b"/>
            <a:pathLst>
              <a:path w="1652987" h="490852">
                <a:moveTo>
                  <a:pt x="0" y="0"/>
                </a:moveTo>
                <a:lnTo>
                  <a:pt x="1652987" y="0"/>
                </a:lnTo>
                <a:lnTo>
                  <a:pt x="1652987" y="490852"/>
                </a:lnTo>
                <a:lnTo>
                  <a:pt x="0" y="4908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2216498" y="1024546"/>
            <a:ext cx="16037974" cy="802464"/>
          </a:xfrm>
          <a:prstGeom prst="rect">
            <a:avLst/>
          </a:prstGeom>
        </p:spPr>
        <p:txBody>
          <a:bodyPr wrap="square" lIns="0" tIns="0" rIns="0" bIns="0" rtlCol="0" anchor="t">
            <a:spAutoFit/>
          </a:bodyPr>
          <a:lstStyle/>
          <a:p>
            <a:pPr>
              <a:lnSpc>
                <a:spcPts val="6603"/>
              </a:lnSpc>
            </a:pPr>
            <a:r>
              <a:rPr lang="en-US" sz="4800" b="1" dirty="0">
                <a:solidFill>
                  <a:srgbClr val="0E2F5F"/>
                </a:solidFill>
                <a:latin typeface="Akzidenz-Grotesk Heavy"/>
                <a:ea typeface="Akzidenz-Grotesk Heavy"/>
                <a:cs typeface="Akzidenz-Grotesk Heavy"/>
                <a:sym typeface="Akzidenz-Grotesk Heavy"/>
              </a:rPr>
              <a:t>1- </a:t>
            </a:r>
            <a:r>
              <a:rPr lang="fr-FR" sz="4800" b="1" dirty="0">
                <a:solidFill>
                  <a:srgbClr val="0E2F5F"/>
                </a:solidFill>
                <a:latin typeface="Akzidenz-Grotesk Heavy"/>
                <a:ea typeface="Akzidenz-Grotesk Heavy"/>
                <a:cs typeface="Akzidenz-Grotesk Heavy"/>
                <a:sym typeface="Akzidenz-Grotesk Heavy"/>
              </a:rPr>
              <a:t>Partitionnement</a:t>
            </a:r>
            <a:r>
              <a:rPr lang="en-US" sz="4800" b="1" dirty="0">
                <a:solidFill>
                  <a:srgbClr val="0E2F5F"/>
                </a:solidFill>
                <a:latin typeface="Akzidenz-Grotesk Heavy"/>
                <a:ea typeface="Akzidenz-Grotesk Heavy"/>
                <a:cs typeface="Akzidenz-Grotesk Heavy"/>
                <a:sym typeface="Akzidenz-Grotesk Heavy"/>
              </a:rPr>
              <a:t> par </a:t>
            </a:r>
            <a:r>
              <a:rPr lang="en-US" sz="4800" b="1" dirty="0" err="1">
                <a:solidFill>
                  <a:srgbClr val="0E2F5F"/>
                </a:solidFill>
                <a:latin typeface="Akzidenz-Grotesk Heavy"/>
                <a:ea typeface="Akzidenz-Grotesk Heavy"/>
                <a:cs typeface="Akzidenz-Grotesk Heavy"/>
                <a:sym typeface="Akzidenz-Grotesk Heavy"/>
              </a:rPr>
              <a:t>Hashage</a:t>
            </a:r>
            <a:r>
              <a:rPr lang="en-US" sz="4800" b="1" dirty="0">
                <a:solidFill>
                  <a:srgbClr val="0E2F5F"/>
                </a:solidFill>
                <a:latin typeface="Akzidenz-Grotesk Heavy"/>
                <a:ea typeface="Akzidenz-Grotesk Heavy"/>
                <a:cs typeface="Akzidenz-Grotesk Heavy"/>
                <a:sym typeface="Akzidenz-Grotesk Heavy"/>
              </a:rPr>
              <a:t> (Hashed-based)</a:t>
            </a:r>
          </a:p>
        </p:txBody>
      </p:sp>
      <p:grpSp>
        <p:nvGrpSpPr>
          <p:cNvPr id="18" name="Group 2">
            <a:extLst>
              <a:ext uri="{FF2B5EF4-FFF2-40B4-BE49-F238E27FC236}">
                <a16:creationId xmlns:a16="http://schemas.microsoft.com/office/drawing/2014/main" xmlns="" id="{F6B95DE1-7C56-4488-9E66-96A6F6A14C66}"/>
              </a:ext>
            </a:extLst>
          </p:cNvPr>
          <p:cNvGrpSpPr/>
          <p:nvPr/>
        </p:nvGrpSpPr>
        <p:grpSpPr>
          <a:xfrm>
            <a:off x="1600200" y="2628900"/>
            <a:ext cx="16584804" cy="6629400"/>
            <a:chOff x="0" y="0"/>
            <a:chExt cx="4816593" cy="1890382"/>
          </a:xfrm>
        </p:grpSpPr>
        <p:sp>
          <p:nvSpPr>
            <p:cNvPr id="20" name="Freeform 3">
              <a:extLst>
                <a:ext uri="{FF2B5EF4-FFF2-40B4-BE49-F238E27FC236}">
                  <a16:creationId xmlns:a16="http://schemas.microsoft.com/office/drawing/2014/main" xmlns="" id="{164D42B3-1A0C-47C0-99C0-911EFF5567D7}"/>
                </a:ext>
              </a:extLst>
            </p:cNvPr>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21" name="TextBox 4">
              <a:extLst>
                <a:ext uri="{FF2B5EF4-FFF2-40B4-BE49-F238E27FC236}">
                  <a16:creationId xmlns:a16="http://schemas.microsoft.com/office/drawing/2014/main" xmlns="" id="{8A2B361D-EB8C-465F-BF17-37D09C2B9130}"/>
                </a:ext>
              </a:extLst>
            </p:cNvPr>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9" name="Rectangle : coins arrondis 8">
            <a:extLst>
              <a:ext uri="{FF2B5EF4-FFF2-40B4-BE49-F238E27FC236}">
                <a16:creationId xmlns:a16="http://schemas.microsoft.com/office/drawing/2014/main" xmlns="" id="{75C4170D-4F42-4FB8-AC76-70F4145F8AC2}"/>
              </a:ext>
            </a:extLst>
          </p:cNvPr>
          <p:cNvSpPr/>
          <p:nvPr/>
        </p:nvSpPr>
        <p:spPr>
          <a:xfrm>
            <a:off x="1905000" y="3048899"/>
            <a:ext cx="16008374" cy="295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panose="020B0604020202020204" pitchFamily="34" charset="0"/>
              <a:buChar char="•"/>
            </a:pPr>
            <a:r>
              <a:rPr lang="fr-FR" sz="3600" dirty="0">
                <a:latin typeface="Aileron Bold" panose="020B0604020202020204" charset="0"/>
              </a:rPr>
              <a:t>La valeur de la </a:t>
            </a:r>
            <a:r>
              <a:rPr lang="fr-FR" sz="3600" dirty="0" err="1">
                <a:latin typeface="Aileron Bold" panose="020B0604020202020204" charset="0"/>
              </a:rPr>
              <a:t>shard</a:t>
            </a:r>
            <a:r>
              <a:rPr lang="fr-FR" sz="3600" dirty="0">
                <a:latin typeface="Aileron Bold" panose="020B0604020202020204" charset="0"/>
              </a:rPr>
              <a:t> key est transformée par une fonction de hachage.</a:t>
            </a:r>
          </a:p>
          <a:p>
            <a:pPr algn="ctr"/>
            <a:r>
              <a:rPr lang="fr-FR" sz="3600" dirty="0">
                <a:latin typeface="Aileron Bold" panose="020B0604020202020204" charset="0"/>
              </a:rPr>
              <a:t>-&gt; Cela produit une valeur pseudo-aléatoire, qui est utilisée pour répartir les documents de manière uniforme.</a:t>
            </a:r>
          </a:p>
        </p:txBody>
      </p:sp>
      <p:sp>
        <p:nvSpPr>
          <p:cNvPr id="22" name="Rectangle : coins arrondis 21">
            <a:extLst>
              <a:ext uri="{FF2B5EF4-FFF2-40B4-BE49-F238E27FC236}">
                <a16:creationId xmlns:a16="http://schemas.microsoft.com/office/drawing/2014/main" xmlns="" id="{0352F0C6-9252-4900-B670-921C918E6A97}"/>
              </a:ext>
            </a:extLst>
          </p:cNvPr>
          <p:cNvSpPr/>
          <p:nvPr/>
        </p:nvSpPr>
        <p:spPr>
          <a:xfrm>
            <a:off x="1905000" y="6256751"/>
            <a:ext cx="16008374" cy="248875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lumMod val="50000"/>
                  </a:schemeClr>
                </a:solidFill>
                <a:latin typeface="Aileron Bold" panose="020B0604020202020204" charset="0"/>
              </a:rPr>
              <a:t> Avantage : évite les hotspots en assurant une distribution équilibrée, même si les valeurs sont séquentielles (comme des identifiants).</a:t>
            </a:r>
            <a:endParaRPr lang="fr-MA" sz="3200" dirty="0">
              <a:solidFill>
                <a:schemeClr val="tx2">
                  <a:lumMod val="50000"/>
                </a:schemeClr>
              </a:solidFill>
              <a:latin typeface="Aileron Bold" panose="020B0604020202020204" charset="0"/>
            </a:endParaRPr>
          </a:p>
        </p:txBody>
      </p:sp>
      <p:pic>
        <p:nvPicPr>
          <p:cNvPr id="25" name="Image 24">
            <a:extLst>
              <a:ext uri="{FF2B5EF4-FFF2-40B4-BE49-F238E27FC236}">
                <a16:creationId xmlns:a16="http://schemas.microsoft.com/office/drawing/2014/main" xmlns="" id="{4528A7A3-774D-4CB9-B58A-966EEFF831BA}"/>
              </a:ext>
            </a:extLst>
          </p:cNvPr>
          <p:cNvPicPr>
            <a:picLocks noChangeAspect="1"/>
          </p:cNvPicPr>
          <p:nvPr/>
        </p:nvPicPr>
        <p:blipFill>
          <a:blip r:embed="rId7"/>
          <a:stretch>
            <a:fillRect/>
          </a:stretch>
        </p:blipFill>
        <p:spPr>
          <a:xfrm>
            <a:off x="1745194" y="6055856"/>
            <a:ext cx="742105" cy="742105"/>
          </a:xfrm>
          <a:prstGeom prst="rect">
            <a:avLst/>
          </a:prstGeom>
        </p:spPr>
      </p:pic>
      <p:sp>
        <p:nvSpPr>
          <p:cNvPr id="7" name="Espace réservé du numéro de diapositive 6">
            <a:extLst>
              <a:ext uri="{FF2B5EF4-FFF2-40B4-BE49-F238E27FC236}">
                <a16:creationId xmlns:a16="http://schemas.microsoft.com/office/drawing/2014/main" xmlns="" id="{FBAEA36E-FBF1-4298-9589-4BDFA6B382BE}"/>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6699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2037502" cy="10287000"/>
            <a:chOff x="0" y="0"/>
            <a:chExt cx="315662" cy="1593725"/>
          </a:xfrm>
          <a:solidFill>
            <a:schemeClr val="tx2">
              <a:lumMod val="60000"/>
              <a:lumOff val="40000"/>
            </a:schemeClr>
          </a:solidFill>
        </p:grpSpPr>
        <p:sp>
          <p:nvSpPr>
            <p:cNvPr id="3" name="Freeform 3"/>
            <p:cNvSpPr/>
            <p:nvPr/>
          </p:nvSpPr>
          <p:spPr>
            <a:xfrm>
              <a:off x="0" y="0"/>
              <a:ext cx="315662" cy="1593725"/>
            </a:xfrm>
            <a:custGeom>
              <a:avLst/>
              <a:gdLst/>
              <a:ahLst/>
              <a:cxnLst/>
              <a:rect l="l" t="t" r="r" b="b"/>
              <a:pathLst>
                <a:path w="315662" h="1593725">
                  <a:moveTo>
                    <a:pt x="0" y="0"/>
                  </a:moveTo>
                  <a:lnTo>
                    <a:pt x="315662" y="0"/>
                  </a:lnTo>
                  <a:lnTo>
                    <a:pt x="315662" y="1593725"/>
                  </a:lnTo>
                  <a:lnTo>
                    <a:pt x="0" y="1593725"/>
                  </a:lnTo>
                  <a:close/>
                </a:path>
              </a:pathLst>
            </a:custGeom>
            <a:grp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260387" y="9508140"/>
            <a:ext cx="1652987" cy="490852"/>
          </a:xfrm>
          <a:custGeom>
            <a:avLst/>
            <a:gdLst/>
            <a:ahLst/>
            <a:cxnLst/>
            <a:rect l="l" t="t" r="r" b="b"/>
            <a:pathLst>
              <a:path w="1652987" h="490852">
                <a:moveTo>
                  <a:pt x="0" y="0"/>
                </a:moveTo>
                <a:lnTo>
                  <a:pt x="1652987" y="0"/>
                </a:lnTo>
                <a:lnTo>
                  <a:pt x="1652987" y="490852"/>
                </a:lnTo>
                <a:lnTo>
                  <a:pt x="0" y="4908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2216498" y="1024546"/>
            <a:ext cx="15157102" cy="802464"/>
          </a:xfrm>
          <a:prstGeom prst="rect">
            <a:avLst/>
          </a:prstGeom>
        </p:spPr>
        <p:txBody>
          <a:bodyPr wrap="square" lIns="0" tIns="0" rIns="0" bIns="0" rtlCol="0" anchor="t">
            <a:spAutoFit/>
          </a:bodyPr>
          <a:lstStyle/>
          <a:p>
            <a:pPr>
              <a:lnSpc>
                <a:spcPts val="6603"/>
              </a:lnSpc>
            </a:pPr>
            <a:r>
              <a:rPr lang="fr-FR" sz="4800" b="1" dirty="0">
                <a:solidFill>
                  <a:srgbClr val="0E2F5F"/>
                </a:solidFill>
                <a:latin typeface="Akzidenz-Grotesk Heavy"/>
                <a:ea typeface="Akzidenz-Grotesk Heavy"/>
                <a:cs typeface="Akzidenz-Grotesk Heavy"/>
                <a:sym typeface="Akzidenz-Grotesk Heavy"/>
              </a:rPr>
              <a:t>2- Partitionnement</a:t>
            </a:r>
            <a:r>
              <a:rPr lang="en-US" sz="4800" b="1" dirty="0">
                <a:solidFill>
                  <a:srgbClr val="0E2F5F"/>
                </a:solidFill>
                <a:latin typeface="Akzidenz-Grotesk Heavy"/>
                <a:ea typeface="Akzidenz-Grotesk Heavy"/>
                <a:cs typeface="Akzidenz-Grotesk Heavy"/>
                <a:sym typeface="Akzidenz-Grotesk Heavy"/>
              </a:rPr>
              <a:t> par </a:t>
            </a:r>
            <a:r>
              <a:rPr lang="en-US" sz="4800" b="1" dirty="0" err="1">
                <a:solidFill>
                  <a:srgbClr val="0E2F5F"/>
                </a:solidFill>
                <a:latin typeface="Akzidenz-Grotesk Heavy"/>
                <a:ea typeface="Akzidenz-Grotesk Heavy"/>
                <a:cs typeface="Akzidenz-Grotesk Heavy"/>
                <a:sym typeface="Akzidenz-Grotesk Heavy"/>
              </a:rPr>
              <a:t>Intervalles</a:t>
            </a:r>
            <a:r>
              <a:rPr lang="en-US" sz="4800" b="1" dirty="0">
                <a:solidFill>
                  <a:srgbClr val="0E2F5F"/>
                </a:solidFill>
                <a:latin typeface="Akzidenz-Grotesk Heavy"/>
                <a:ea typeface="Akzidenz-Grotesk Heavy"/>
                <a:cs typeface="Akzidenz-Grotesk Heavy"/>
                <a:sym typeface="Akzidenz-Grotesk Heavy"/>
              </a:rPr>
              <a:t> (Range-based)</a:t>
            </a:r>
          </a:p>
        </p:txBody>
      </p:sp>
      <p:grpSp>
        <p:nvGrpSpPr>
          <p:cNvPr id="18" name="Group 2">
            <a:extLst>
              <a:ext uri="{FF2B5EF4-FFF2-40B4-BE49-F238E27FC236}">
                <a16:creationId xmlns:a16="http://schemas.microsoft.com/office/drawing/2014/main" xmlns="" id="{F6B95DE1-7C56-4488-9E66-96A6F6A14C66}"/>
              </a:ext>
            </a:extLst>
          </p:cNvPr>
          <p:cNvGrpSpPr/>
          <p:nvPr/>
        </p:nvGrpSpPr>
        <p:grpSpPr>
          <a:xfrm>
            <a:off x="1600200" y="2628900"/>
            <a:ext cx="16584804" cy="6629400"/>
            <a:chOff x="0" y="0"/>
            <a:chExt cx="4816593" cy="1890382"/>
          </a:xfrm>
        </p:grpSpPr>
        <p:sp>
          <p:nvSpPr>
            <p:cNvPr id="20" name="Freeform 3">
              <a:extLst>
                <a:ext uri="{FF2B5EF4-FFF2-40B4-BE49-F238E27FC236}">
                  <a16:creationId xmlns:a16="http://schemas.microsoft.com/office/drawing/2014/main" xmlns="" id="{164D42B3-1A0C-47C0-99C0-911EFF5567D7}"/>
                </a:ext>
              </a:extLst>
            </p:cNvPr>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21" name="TextBox 4">
              <a:extLst>
                <a:ext uri="{FF2B5EF4-FFF2-40B4-BE49-F238E27FC236}">
                  <a16:creationId xmlns:a16="http://schemas.microsoft.com/office/drawing/2014/main" xmlns="" id="{8A2B361D-EB8C-465F-BF17-37D09C2B9130}"/>
                </a:ext>
              </a:extLst>
            </p:cNvPr>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9" name="Rectangle : coins arrondis 8">
            <a:extLst>
              <a:ext uri="{FF2B5EF4-FFF2-40B4-BE49-F238E27FC236}">
                <a16:creationId xmlns:a16="http://schemas.microsoft.com/office/drawing/2014/main" xmlns="" id="{75C4170D-4F42-4FB8-AC76-70F4145F8AC2}"/>
              </a:ext>
            </a:extLst>
          </p:cNvPr>
          <p:cNvSpPr/>
          <p:nvPr/>
        </p:nvSpPr>
        <p:spPr>
          <a:xfrm>
            <a:off x="1905000" y="3048899"/>
            <a:ext cx="16008374" cy="295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panose="020B0604020202020204" pitchFamily="34" charset="0"/>
              <a:buChar char="•"/>
            </a:pPr>
            <a:r>
              <a:rPr lang="fr-FR" sz="3600" dirty="0">
                <a:latin typeface="Aileron Bold" panose="020B0604020202020204" charset="0"/>
              </a:rPr>
              <a:t>Chaque </a:t>
            </a:r>
            <a:r>
              <a:rPr lang="fr-FR" sz="3600" dirty="0" err="1">
                <a:latin typeface="Aileron Bold" panose="020B0604020202020204" charset="0"/>
              </a:rPr>
              <a:t>shard</a:t>
            </a:r>
            <a:r>
              <a:rPr lang="fr-FR" sz="3600" dirty="0">
                <a:latin typeface="Aileron Bold" panose="020B0604020202020204" charset="0"/>
              </a:rPr>
              <a:t> gère une plage de valeurs de </a:t>
            </a:r>
            <a:r>
              <a:rPr lang="fr-FR" sz="3600" dirty="0" err="1">
                <a:latin typeface="Aileron Bold" panose="020B0604020202020204" charset="0"/>
              </a:rPr>
              <a:t>shard</a:t>
            </a:r>
            <a:r>
              <a:rPr lang="fr-FR" sz="3600" dirty="0">
                <a:latin typeface="Aileron Bold" panose="020B0604020202020204" charset="0"/>
              </a:rPr>
              <a:t> key.</a:t>
            </a:r>
          </a:p>
          <a:p>
            <a:pPr algn="ctr"/>
            <a:r>
              <a:rPr lang="fr-FR" sz="3600" dirty="0">
                <a:latin typeface="Aileron Bold" panose="020B0604020202020204" charset="0"/>
              </a:rPr>
              <a:t>-&gt; Plus intuitif et utile pour les requêtes analytiques par plages de dates, scores, etc.</a:t>
            </a:r>
          </a:p>
        </p:txBody>
      </p:sp>
      <p:sp>
        <p:nvSpPr>
          <p:cNvPr id="22" name="Rectangle : coins arrondis 21">
            <a:extLst>
              <a:ext uri="{FF2B5EF4-FFF2-40B4-BE49-F238E27FC236}">
                <a16:creationId xmlns:a16="http://schemas.microsoft.com/office/drawing/2014/main" xmlns="" id="{0352F0C6-9252-4900-B670-921C918E6A97}"/>
              </a:ext>
            </a:extLst>
          </p:cNvPr>
          <p:cNvSpPr/>
          <p:nvPr/>
        </p:nvSpPr>
        <p:spPr>
          <a:xfrm>
            <a:off x="1905000" y="6256751"/>
            <a:ext cx="16008374" cy="248875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lumMod val="50000"/>
                  </a:schemeClr>
                </a:solidFill>
                <a:latin typeface="Aileron Bold" panose="020B0604020202020204" charset="0"/>
              </a:rPr>
              <a:t> Avantage : permet des scans séquentiels efficaces (ex. : requêtes temporelles).</a:t>
            </a:r>
          </a:p>
          <a:p>
            <a:pPr algn="ctr"/>
            <a:endParaRPr lang="fr-FR" sz="3200" dirty="0">
              <a:solidFill>
                <a:schemeClr val="tx2">
                  <a:lumMod val="50000"/>
                </a:schemeClr>
              </a:solidFill>
              <a:latin typeface="Aileron Bold" panose="020B0604020202020204" charset="0"/>
            </a:endParaRPr>
          </a:p>
          <a:p>
            <a:pPr algn="ctr"/>
            <a:r>
              <a:rPr lang="fr-FR" sz="3200" dirty="0">
                <a:solidFill>
                  <a:schemeClr val="tx2">
                    <a:lumMod val="50000"/>
                  </a:schemeClr>
                </a:solidFill>
                <a:latin typeface="Aileron Bold" panose="020B0604020202020204" charset="0"/>
              </a:rPr>
              <a:t>Inconvénient : risque de surcharge si les valeurs sont insérées de manière séquentielle (ex. ID auto-incrémentés).</a:t>
            </a:r>
            <a:endParaRPr lang="fr-MA" sz="3200" dirty="0">
              <a:solidFill>
                <a:schemeClr val="tx2">
                  <a:lumMod val="50000"/>
                </a:schemeClr>
              </a:solidFill>
              <a:latin typeface="Aileron Bold" panose="020B0604020202020204" charset="0"/>
            </a:endParaRPr>
          </a:p>
        </p:txBody>
      </p:sp>
      <p:pic>
        <p:nvPicPr>
          <p:cNvPr id="25" name="Image 24">
            <a:extLst>
              <a:ext uri="{FF2B5EF4-FFF2-40B4-BE49-F238E27FC236}">
                <a16:creationId xmlns:a16="http://schemas.microsoft.com/office/drawing/2014/main" xmlns="" id="{4528A7A3-774D-4CB9-B58A-966EEFF831BA}"/>
              </a:ext>
            </a:extLst>
          </p:cNvPr>
          <p:cNvPicPr>
            <a:picLocks noChangeAspect="1"/>
          </p:cNvPicPr>
          <p:nvPr/>
        </p:nvPicPr>
        <p:blipFill>
          <a:blip r:embed="rId7"/>
          <a:stretch>
            <a:fillRect/>
          </a:stretch>
        </p:blipFill>
        <p:spPr>
          <a:xfrm>
            <a:off x="1752600" y="6438900"/>
            <a:ext cx="742105" cy="742105"/>
          </a:xfrm>
          <a:prstGeom prst="rect">
            <a:avLst/>
          </a:prstGeom>
        </p:spPr>
      </p:pic>
      <p:pic>
        <p:nvPicPr>
          <p:cNvPr id="6" name="Image 5">
            <a:extLst>
              <a:ext uri="{FF2B5EF4-FFF2-40B4-BE49-F238E27FC236}">
                <a16:creationId xmlns:a16="http://schemas.microsoft.com/office/drawing/2014/main" xmlns="" id="{CE629088-6E64-47AC-B191-66C050437127}"/>
              </a:ext>
            </a:extLst>
          </p:cNvPr>
          <p:cNvPicPr>
            <a:picLocks noChangeAspect="1"/>
          </p:cNvPicPr>
          <p:nvPr/>
        </p:nvPicPr>
        <p:blipFill>
          <a:blip r:embed="rId8"/>
          <a:stretch>
            <a:fillRect/>
          </a:stretch>
        </p:blipFill>
        <p:spPr>
          <a:xfrm>
            <a:off x="1828800" y="7454181"/>
            <a:ext cx="742105" cy="742105"/>
          </a:xfrm>
          <a:prstGeom prst="rect">
            <a:avLst/>
          </a:prstGeom>
        </p:spPr>
      </p:pic>
      <p:sp>
        <p:nvSpPr>
          <p:cNvPr id="8" name="Espace réservé du numéro de diapositive 7">
            <a:extLst>
              <a:ext uri="{FF2B5EF4-FFF2-40B4-BE49-F238E27FC236}">
                <a16:creationId xmlns:a16="http://schemas.microsoft.com/office/drawing/2014/main" xmlns="" id="{3AE79866-5A83-423D-850B-D67FB939919C}"/>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9993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2037502" cy="10287000"/>
            <a:chOff x="0" y="0"/>
            <a:chExt cx="315662" cy="1593725"/>
          </a:xfrm>
          <a:solidFill>
            <a:schemeClr val="tx2">
              <a:lumMod val="60000"/>
              <a:lumOff val="40000"/>
            </a:schemeClr>
          </a:solidFill>
        </p:grpSpPr>
        <p:sp>
          <p:nvSpPr>
            <p:cNvPr id="3" name="Freeform 3"/>
            <p:cNvSpPr/>
            <p:nvPr/>
          </p:nvSpPr>
          <p:spPr>
            <a:xfrm>
              <a:off x="0" y="0"/>
              <a:ext cx="315662" cy="1593725"/>
            </a:xfrm>
            <a:custGeom>
              <a:avLst/>
              <a:gdLst/>
              <a:ahLst/>
              <a:cxnLst/>
              <a:rect l="l" t="t" r="r" b="b"/>
              <a:pathLst>
                <a:path w="315662" h="1593725">
                  <a:moveTo>
                    <a:pt x="0" y="0"/>
                  </a:moveTo>
                  <a:lnTo>
                    <a:pt x="315662" y="0"/>
                  </a:lnTo>
                  <a:lnTo>
                    <a:pt x="315662" y="1593725"/>
                  </a:lnTo>
                  <a:lnTo>
                    <a:pt x="0" y="1593725"/>
                  </a:lnTo>
                  <a:close/>
                </a:path>
              </a:pathLst>
            </a:custGeom>
            <a:grp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260387" y="9508140"/>
            <a:ext cx="1652987" cy="490852"/>
          </a:xfrm>
          <a:custGeom>
            <a:avLst/>
            <a:gdLst/>
            <a:ahLst/>
            <a:cxnLst/>
            <a:rect l="l" t="t" r="r" b="b"/>
            <a:pathLst>
              <a:path w="1652987" h="490852">
                <a:moveTo>
                  <a:pt x="0" y="0"/>
                </a:moveTo>
                <a:lnTo>
                  <a:pt x="1652987" y="0"/>
                </a:lnTo>
                <a:lnTo>
                  <a:pt x="1652987" y="490852"/>
                </a:lnTo>
                <a:lnTo>
                  <a:pt x="0" y="4908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2214882" y="495300"/>
            <a:ext cx="11170125" cy="816377"/>
          </a:xfrm>
          <a:prstGeom prst="rect">
            <a:avLst/>
          </a:prstGeom>
        </p:spPr>
        <p:txBody>
          <a:bodyPr lIns="0" tIns="0" rIns="0" bIns="0" rtlCol="0" anchor="t">
            <a:spAutoFit/>
          </a:bodyPr>
          <a:lstStyle/>
          <a:p>
            <a:pPr>
              <a:lnSpc>
                <a:spcPts val="6603"/>
              </a:lnSpc>
            </a:pPr>
            <a:r>
              <a:rPr lang="en-US" sz="5199" b="1" dirty="0">
                <a:solidFill>
                  <a:srgbClr val="0E2F5F"/>
                </a:solidFill>
                <a:latin typeface="Akzidenz-Grotesk Heavy"/>
                <a:ea typeface="Akzidenz-Grotesk Heavy"/>
                <a:cs typeface="Akzidenz-Grotesk Heavy"/>
                <a:sym typeface="Akzidenz-Grotesk Heavy"/>
              </a:rPr>
              <a:t>Comment </a:t>
            </a:r>
            <a:r>
              <a:rPr lang="en-US" sz="5199" b="1" dirty="0" err="1">
                <a:solidFill>
                  <a:srgbClr val="0E2F5F"/>
                </a:solidFill>
                <a:latin typeface="Akzidenz-Grotesk Heavy"/>
                <a:ea typeface="Akzidenz-Grotesk Heavy"/>
                <a:cs typeface="Akzidenz-Grotesk Heavy"/>
                <a:sym typeface="Akzidenz-Grotesk Heavy"/>
              </a:rPr>
              <a:t>choisir</a:t>
            </a:r>
            <a:r>
              <a:rPr lang="en-US" sz="5199" b="1" dirty="0">
                <a:solidFill>
                  <a:srgbClr val="0E2F5F"/>
                </a:solidFill>
                <a:latin typeface="Akzidenz-Grotesk Heavy"/>
                <a:ea typeface="Akzidenz-Grotesk Heavy"/>
                <a:cs typeface="Akzidenz-Grotesk Heavy"/>
                <a:sym typeface="Akzidenz-Grotesk Heavy"/>
              </a:rPr>
              <a:t> ?</a:t>
            </a:r>
          </a:p>
        </p:txBody>
      </p:sp>
      <p:sp>
        <p:nvSpPr>
          <p:cNvPr id="18" name="Freeform 11">
            <a:extLst>
              <a:ext uri="{FF2B5EF4-FFF2-40B4-BE49-F238E27FC236}">
                <a16:creationId xmlns:a16="http://schemas.microsoft.com/office/drawing/2014/main" xmlns="" id="{29F4F5C0-F3BB-4D2C-892D-A92E99AC6B29}"/>
              </a:ext>
            </a:extLst>
          </p:cNvPr>
          <p:cNvSpPr/>
          <p:nvPr/>
        </p:nvSpPr>
        <p:spPr>
          <a:xfrm>
            <a:off x="7848600" y="3532422"/>
            <a:ext cx="1351702" cy="816377"/>
          </a:xfrm>
          <a:custGeom>
            <a:avLst/>
            <a:gdLst/>
            <a:ahLst/>
            <a:cxnLst/>
            <a:rect l="l" t="t" r="r" b="b"/>
            <a:pathLst>
              <a:path w="762667" h="509329">
                <a:moveTo>
                  <a:pt x="0" y="0"/>
                </a:moveTo>
                <a:lnTo>
                  <a:pt x="762667" y="0"/>
                </a:lnTo>
                <a:lnTo>
                  <a:pt x="762667" y="509329"/>
                </a:lnTo>
                <a:lnTo>
                  <a:pt x="0" y="509329"/>
                </a:lnTo>
                <a:lnTo>
                  <a:pt x="0" y="0"/>
                </a:lnTo>
                <a:close/>
              </a:path>
            </a:pathLst>
          </a:custGeom>
          <a:blipFill>
            <a:blip r:embed="rId7">
              <a:duotone>
                <a:schemeClr val="accent1">
                  <a:shade val="45000"/>
                  <a:satMod val="135000"/>
                </a:schemeClr>
                <a:prstClr val="white"/>
              </a:duotone>
              <a:extLst>
                <a:ext uri="{96DAC541-7B7A-43D3-8B79-37D633B846F1}">
                  <asvg:svgBlip xmlns:asvg="http://schemas.microsoft.com/office/drawing/2016/SVG/main" xmlns="" r:embed="rId8"/>
                </a:ext>
              </a:extLst>
            </a:blip>
            <a:stretch>
              <a:fillRect/>
            </a:stretch>
          </a:blipFill>
        </p:spPr>
        <p:txBody>
          <a:bodyPr/>
          <a:lstStyle/>
          <a:p>
            <a:endParaRPr lang="fr-MA" dirty="0"/>
          </a:p>
        </p:txBody>
      </p:sp>
      <p:sp>
        <p:nvSpPr>
          <p:cNvPr id="22" name="TextBox 7">
            <a:extLst>
              <a:ext uri="{FF2B5EF4-FFF2-40B4-BE49-F238E27FC236}">
                <a16:creationId xmlns:a16="http://schemas.microsoft.com/office/drawing/2014/main" xmlns="" id="{4DB93C4E-683D-4C5C-9207-3C460D51F658}"/>
              </a:ext>
            </a:extLst>
          </p:cNvPr>
          <p:cNvSpPr txBox="1"/>
          <p:nvPr/>
        </p:nvSpPr>
        <p:spPr>
          <a:xfrm>
            <a:off x="7813325" y="2705100"/>
            <a:ext cx="3940026" cy="1225691"/>
          </a:xfrm>
          <a:prstGeom prst="rect">
            <a:avLst/>
          </a:prstGeom>
        </p:spPr>
        <p:txBody>
          <a:bodyPr lIns="50800" tIns="50800" rIns="50800" bIns="50800" rtlCol="0" anchor="ctr"/>
          <a:lstStyle/>
          <a:p>
            <a:pPr algn="ctr">
              <a:lnSpc>
                <a:spcPts val="2800"/>
              </a:lnSpc>
            </a:pPr>
            <a:endParaRPr/>
          </a:p>
        </p:txBody>
      </p:sp>
      <p:sp>
        <p:nvSpPr>
          <p:cNvPr id="24" name="Freeform 6">
            <a:extLst>
              <a:ext uri="{FF2B5EF4-FFF2-40B4-BE49-F238E27FC236}">
                <a16:creationId xmlns:a16="http://schemas.microsoft.com/office/drawing/2014/main" xmlns="" id="{AFE1269C-5FC4-4259-B68F-025E2A5E88E6}"/>
              </a:ext>
            </a:extLst>
          </p:cNvPr>
          <p:cNvSpPr/>
          <p:nvPr/>
        </p:nvSpPr>
        <p:spPr>
          <a:xfrm>
            <a:off x="2667000" y="3251566"/>
            <a:ext cx="4419600" cy="1378091"/>
          </a:xfrm>
          <a:custGeom>
            <a:avLst/>
            <a:gdLst/>
            <a:ahLst/>
            <a:cxnLst/>
            <a:rect l="l" t="t" r="r" b="b"/>
            <a:pathLst>
              <a:path w="1037702" h="192799">
                <a:moveTo>
                  <a:pt x="96400" y="0"/>
                </a:moveTo>
                <a:lnTo>
                  <a:pt x="941303" y="0"/>
                </a:lnTo>
                <a:cubicBezTo>
                  <a:pt x="994543" y="0"/>
                  <a:pt x="1037702" y="43160"/>
                  <a:pt x="1037702" y="96400"/>
                </a:cubicBezTo>
                <a:lnTo>
                  <a:pt x="1037702" y="96400"/>
                </a:lnTo>
                <a:cubicBezTo>
                  <a:pt x="1037702" y="149640"/>
                  <a:pt x="994543" y="192799"/>
                  <a:pt x="941303" y="192799"/>
                </a:cubicBezTo>
                <a:lnTo>
                  <a:pt x="96400" y="192799"/>
                </a:lnTo>
                <a:cubicBezTo>
                  <a:pt x="43160" y="192799"/>
                  <a:pt x="0" y="149640"/>
                  <a:pt x="0" y="96400"/>
                </a:cubicBezTo>
                <a:lnTo>
                  <a:pt x="0" y="96400"/>
                </a:lnTo>
                <a:cubicBezTo>
                  <a:pt x="0" y="43160"/>
                  <a:pt x="43160" y="0"/>
                  <a:pt x="96400" y="0"/>
                </a:cubicBezTo>
                <a:close/>
              </a:path>
            </a:pathLst>
          </a:custGeom>
          <a:solidFill>
            <a:srgbClr val="000000">
              <a:alpha val="0"/>
            </a:srgbClr>
          </a:solidFill>
          <a:ln w="38100" cap="rnd">
            <a:solidFill>
              <a:schemeClr val="accent5">
                <a:lumMod val="75000"/>
              </a:schemeClr>
            </a:solidFill>
            <a:prstDash val="solid"/>
            <a:round/>
          </a:ln>
        </p:spPr>
        <p:txBody>
          <a:bodyPr/>
          <a:lstStyle/>
          <a:p>
            <a:endParaRPr lang="fr-FR" sz="2800" b="1" dirty="0">
              <a:solidFill>
                <a:schemeClr val="accent4">
                  <a:lumMod val="75000"/>
                </a:schemeClr>
              </a:solidFill>
              <a:latin typeface="Aileron Bold" panose="020B0604020202020204" charset="0"/>
            </a:endParaRPr>
          </a:p>
          <a:p>
            <a:r>
              <a:rPr lang="fr-FR" sz="2800" b="1" dirty="0" err="1">
                <a:solidFill>
                  <a:schemeClr val="accent4">
                    <a:lumMod val="75000"/>
                  </a:schemeClr>
                </a:solidFill>
                <a:latin typeface="Aileron Bold" panose="020B0604020202020204" charset="0"/>
              </a:rPr>
              <a:t>Hashed</a:t>
            </a:r>
            <a:r>
              <a:rPr lang="fr-FR" sz="2800" b="1" dirty="0">
                <a:solidFill>
                  <a:schemeClr val="accent4">
                    <a:lumMod val="75000"/>
                  </a:schemeClr>
                </a:solidFill>
                <a:latin typeface="Aileron Bold" panose="020B0604020202020204" charset="0"/>
              </a:rPr>
              <a:t>-Based Sharding </a:t>
            </a:r>
            <a:endParaRPr lang="fr-MA" sz="2800" b="1" dirty="0">
              <a:solidFill>
                <a:schemeClr val="accent4">
                  <a:lumMod val="75000"/>
                </a:schemeClr>
              </a:solidFill>
              <a:latin typeface="Aileron Bold" panose="020B0604020202020204" charset="0"/>
            </a:endParaRPr>
          </a:p>
        </p:txBody>
      </p:sp>
      <p:sp>
        <p:nvSpPr>
          <p:cNvPr id="26" name="Freeform 6">
            <a:extLst>
              <a:ext uri="{FF2B5EF4-FFF2-40B4-BE49-F238E27FC236}">
                <a16:creationId xmlns:a16="http://schemas.microsoft.com/office/drawing/2014/main" xmlns="" id="{29A2A2BD-2AAE-4ECE-B0E2-E7097B08E12F}"/>
              </a:ext>
            </a:extLst>
          </p:cNvPr>
          <p:cNvSpPr/>
          <p:nvPr/>
        </p:nvSpPr>
        <p:spPr>
          <a:xfrm>
            <a:off x="2667000" y="5746609"/>
            <a:ext cx="4419600" cy="1378091"/>
          </a:xfrm>
          <a:custGeom>
            <a:avLst/>
            <a:gdLst/>
            <a:ahLst/>
            <a:cxnLst/>
            <a:rect l="l" t="t" r="r" b="b"/>
            <a:pathLst>
              <a:path w="1037702" h="192799">
                <a:moveTo>
                  <a:pt x="96400" y="0"/>
                </a:moveTo>
                <a:lnTo>
                  <a:pt x="941303" y="0"/>
                </a:lnTo>
                <a:cubicBezTo>
                  <a:pt x="994543" y="0"/>
                  <a:pt x="1037702" y="43160"/>
                  <a:pt x="1037702" y="96400"/>
                </a:cubicBezTo>
                <a:lnTo>
                  <a:pt x="1037702" y="96400"/>
                </a:lnTo>
                <a:cubicBezTo>
                  <a:pt x="1037702" y="149640"/>
                  <a:pt x="994543" y="192799"/>
                  <a:pt x="941303" y="192799"/>
                </a:cubicBezTo>
                <a:lnTo>
                  <a:pt x="96400" y="192799"/>
                </a:lnTo>
                <a:cubicBezTo>
                  <a:pt x="43160" y="192799"/>
                  <a:pt x="0" y="149640"/>
                  <a:pt x="0" y="96400"/>
                </a:cubicBezTo>
                <a:lnTo>
                  <a:pt x="0" y="96400"/>
                </a:lnTo>
                <a:cubicBezTo>
                  <a:pt x="0" y="43160"/>
                  <a:pt x="43160" y="0"/>
                  <a:pt x="96400" y="0"/>
                </a:cubicBezTo>
                <a:close/>
              </a:path>
            </a:pathLst>
          </a:custGeom>
          <a:solidFill>
            <a:srgbClr val="000000">
              <a:alpha val="0"/>
            </a:srgbClr>
          </a:solidFill>
          <a:ln w="38100" cap="rnd">
            <a:solidFill>
              <a:schemeClr val="accent5">
                <a:lumMod val="75000"/>
              </a:schemeClr>
            </a:solidFill>
            <a:prstDash val="solid"/>
            <a:round/>
          </a:ln>
        </p:spPr>
        <p:txBody>
          <a:bodyPr/>
          <a:lstStyle/>
          <a:p>
            <a:endParaRPr lang="fr-FR" sz="2800" b="1" dirty="0">
              <a:solidFill>
                <a:schemeClr val="accent4">
                  <a:lumMod val="75000"/>
                </a:schemeClr>
              </a:solidFill>
              <a:latin typeface="Aileron Bold" panose="020B0604020202020204" charset="0"/>
            </a:endParaRPr>
          </a:p>
          <a:p>
            <a:r>
              <a:rPr lang="fr-FR" sz="2800" b="1" dirty="0">
                <a:solidFill>
                  <a:schemeClr val="accent4">
                    <a:lumMod val="75000"/>
                  </a:schemeClr>
                </a:solidFill>
                <a:latin typeface="Aileron Bold" panose="020B0604020202020204" charset="0"/>
              </a:rPr>
              <a:t>Range-Based Sharding </a:t>
            </a:r>
            <a:endParaRPr lang="fr-MA" sz="2800" b="1" dirty="0">
              <a:solidFill>
                <a:schemeClr val="accent4">
                  <a:lumMod val="75000"/>
                </a:schemeClr>
              </a:solidFill>
              <a:latin typeface="Aileron Bold" panose="020B0604020202020204" charset="0"/>
            </a:endParaRPr>
          </a:p>
        </p:txBody>
      </p:sp>
      <p:sp>
        <p:nvSpPr>
          <p:cNvPr id="27" name="Freeform 11">
            <a:extLst>
              <a:ext uri="{FF2B5EF4-FFF2-40B4-BE49-F238E27FC236}">
                <a16:creationId xmlns:a16="http://schemas.microsoft.com/office/drawing/2014/main" xmlns="" id="{B8E596EF-9DB3-474E-BBC5-F72DBB418EA4}"/>
              </a:ext>
            </a:extLst>
          </p:cNvPr>
          <p:cNvSpPr/>
          <p:nvPr/>
        </p:nvSpPr>
        <p:spPr>
          <a:xfrm>
            <a:off x="7905487" y="6023080"/>
            <a:ext cx="1351702" cy="816377"/>
          </a:xfrm>
          <a:custGeom>
            <a:avLst/>
            <a:gdLst/>
            <a:ahLst/>
            <a:cxnLst/>
            <a:rect l="l" t="t" r="r" b="b"/>
            <a:pathLst>
              <a:path w="762667" h="509329">
                <a:moveTo>
                  <a:pt x="0" y="0"/>
                </a:moveTo>
                <a:lnTo>
                  <a:pt x="762667" y="0"/>
                </a:lnTo>
                <a:lnTo>
                  <a:pt x="762667" y="509329"/>
                </a:lnTo>
                <a:lnTo>
                  <a:pt x="0" y="509329"/>
                </a:lnTo>
                <a:lnTo>
                  <a:pt x="0" y="0"/>
                </a:lnTo>
                <a:close/>
              </a:path>
            </a:pathLst>
          </a:custGeom>
          <a:blipFill>
            <a:blip r:embed="rId7">
              <a:duotone>
                <a:schemeClr val="accent1">
                  <a:shade val="45000"/>
                  <a:satMod val="135000"/>
                </a:schemeClr>
                <a:prstClr val="white"/>
              </a:duotone>
              <a:extLst>
                <a:ext uri="{96DAC541-7B7A-43D3-8B79-37D633B846F1}">
                  <asvg:svgBlip xmlns:asvg="http://schemas.microsoft.com/office/drawing/2016/SVG/main" xmlns="" r:embed="rId8"/>
                </a:ext>
              </a:extLst>
            </a:blip>
            <a:stretch>
              <a:fillRect/>
            </a:stretch>
          </a:blipFill>
        </p:spPr>
        <p:txBody>
          <a:bodyPr/>
          <a:lstStyle/>
          <a:p>
            <a:endParaRPr lang="fr-MA" dirty="0"/>
          </a:p>
        </p:txBody>
      </p:sp>
      <p:sp>
        <p:nvSpPr>
          <p:cNvPr id="12" name="Rectangle : coins arrondis 11">
            <a:extLst>
              <a:ext uri="{FF2B5EF4-FFF2-40B4-BE49-F238E27FC236}">
                <a16:creationId xmlns:a16="http://schemas.microsoft.com/office/drawing/2014/main" xmlns="" id="{3DA4D02A-FA7C-4331-B017-FFB8077D56D7}"/>
              </a:ext>
            </a:extLst>
          </p:cNvPr>
          <p:cNvSpPr/>
          <p:nvPr/>
        </p:nvSpPr>
        <p:spPr>
          <a:xfrm>
            <a:off x="9906000" y="3162300"/>
            <a:ext cx="7623174" cy="1467357"/>
          </a:xfrm>
          <a:prstGeom prst="roundRect">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dirty="0">
                <a:solidFill>
                  <a:schemeClr val="tx2">
                    <a:lumMod val="50000"/>
                  </a:schemeClr>
                </a:solidFill>
                <a:latin typeface="Aileron Bold" panose="020B0604020202020204" charset="0"/>
              </a:rPr>
              <a:t>Usage général, équilibre automatique.</a:t>
            </a:r>
          </a:p>
        </p:txBody>
      </p:sp>
      <p:sp>
        <p:nvSpPr>
          <p:cNvPr id="28" name="Rectangle : coins arrondis 27">
            <a:extLst>
              <a:ext uri="{FF2B5EF4-FFF2-40B4-BE49-F238E27FC236}">
                <a16:creationId xmlns:a16="http://schemas.microsoft.com/office/drawing/2014/main" xmlns="" id="{9AF90EA3-6239-41B9-8C60-A501C642D014}"/>
              </a:ext>
            </a:extLst>
          </p:cNvPr>
          <p:cNvSpPr/>
          <p:nvPr/>
        </p:nvSpPr>
        <p:spPr>
          <a:xfrm>
            <a:off x="9904840" y="5657343"/>
            <a:ext cx="7623174" cy="1467357"/>
          </a:xfrm>
          <a:prstGeom prst="roundRect">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2">
                    <a:lumMod val="50000"/>
                  </a:schemeClr>
                </a:solidFill>
                <a:latin typeface="Aileron Bold" panose="020B0604020202020204" charset="0"/>
              </a:rPr>
              <a:t>Utile quand les requêtes exploitent l’ordre logique des données.</a:t>
            </a:r>
            <a:endParaRPr lang="fr-MA" sz="2800" dirty="0">
              <a:solidFill>
                <a:schemeClr val="tx2">
                  <a:lumMod val="50000"/>
                </a:schemeClr>
              </a:solidFill>
              <a:latin typeface="Aileron Bold" panose="020B0604020202020204" charset="0"/>
            </a:endParaRPr>
          </a:p>
        </p:txBody>
      </p:sp>
      <p:pic>
        <p:nvPicPr>
          <p:cNvPr id="29" name="Image 28">
            <a:extLst>
              <a:ext uri="{FF2B5EF4-FFF2-40B4-BE49-F238E27FC236}">
                <a16:creationId xmlns:a16="http://schemas.microsoft.com/office/drawing/2014/main" xmlns="" id="{1815A2F4-4581-4BFF-9049-957C64E4BD4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16780" y="7118209"/>
            <a:ext cx="2971220" cy="2971220"/>
          </a:xfrm>
          <a:prstGeom prst="rect">
            <a:avLst/>
          </a:prstGeom>
        </p:spPr>
      </p:pic>
      <p:sp>
        <p:nvSpPr>
          <p:cNvPr id="7" name="Espace réservé du numéro de diapositive 6">
            <a:extLst>
              <a:ext uri="{FF2B5EF4-FFF2-40B4-BE49-F238E27FC236}">
                <a16:creationId xmlns:a16="http://schemas.microsoft.com/office/drawing/2014/main" xmlns="" id="{9E9835BC-F267-4076-9B41-607868CD187F}"/>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72639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0-#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6" grpId="0" animBg="1"/>
      <p:bldP spid="27" grpId="0" animBg="1"/>
      <p:bldP spid="12"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72936" y="868527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136521" y="3307946"/>
            <a:ext cx="2594369" cy="4588246"/>
            <a:chOff x="0" y="0"/>
            <a:chExt cx="683291" cy="1208427"/>
          </a:xfrm>
        </p:grpSpPr>
        <p:sp>
          <p:nvSpPr>
            <p:cNvPr id="6" name="Freeform 6"/>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7" name="TextBox 7"/>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5471277" y="8266204"/>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2235660" y="2714588"/>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7086600"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TextBox 18"/>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9" name="Freeform 19"/>
          <p:cNvSpPr/>
          <p:nvPr/>
        </p:nvSpPr>
        <p:spPr>
          <a:xfrm>
            <a:off x="14504940" y="9303378"/>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Freeform 13">
            <a:extLst>
              <a:ext uri="{FF2B5EF4-FFF2-40B4-BE49-F238E27FC236}">
                <a16:creationId xmlns:a16="http://schemas.microsoft.com/office/drawing/2014/main" xmlns="" id="{D9C6FA29-91E0-426F-8EBA-0002FE04F117}"/>
              </a:ext>
            </a:extLst>
          </p:cNvPr>
          <p:cNvSpPr/>
          <p:nvPr/>
        </p:nvSpPr>
        <p:spPr>
          <a:xfrm>
            <a:off x="10352568" y="4792497"/>
            <a:ext cx="994584"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 name="Ellipse 2">
            <a:extLst>
              <a:ext uri="{FF2B5EF4-FFF2-40B4-BE49-F238E27FC236}">
                <a16:creationId xmlns:a16="http://schemas.microsoft.com/office/drawing/2014/main" xmlns="" id="{2FF34537-56CF-4DA6-A0BA-E9A6F942B0B4}"/>
              </a:ext>
            </a:extLst>
          </p:cNvPr>
          <p:cNvSpPr/>
          <p:nvPr/>
        </p:nvSpPr>
        <p:spPr>
          <a:xfrm>
            <a:off x="2514600" y="913378"/>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01</a:t>
            </a:r>
            <a:endParaRPr lang="fr-MA" dirty="0">
              <a:solidFill>
                <a:schemeClr val="accent5">
                  <a:lumMod val="50000"/>
                </a:schemeClr>
              </a:solidFill>
            </a:endParaRPr>
          </a:p>
        </p:txBody>
      </p:sp>
      <p:sp>
        <p:nvSpPr>
          <p:cNvPr id="4" name="ZoneTexte 3">
            <a:extLst>
              <a:ext uri="{FF2B5EF4-FFF2-40B4-BE49-F238E27FC236}">
                <a16:creationId xmlns:a16="http://schemas.microsoft.com/office/drawing/2014/main" xmlns="" id="{22033D38-DB04-431A-924B-D32989E6C70F}"/>
              </a:ext>
            </a:extLst>
          </p:cNvPr>
          <p:cNvSpPr txBox="1"/>
          <p:nvPr/>
        </p:nvSpPr>
        <p:spPr>
          <a:xfrm>
            <a:off x="4038600" y="913378"/>
            <a:ext cx="3810000" cy="1323439"/>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Introduction au Sharding </a:t>
            </a:r>
            <a:endParaRPr lang="fr-MA" sz="4000" dirty="0">
              <a:solidFill>
                <a:schemeClr val="accent5">
                  <a:lumMod val="50000"/>
                </a:schemeClr>
              </a:solidFill>
              <a:latin typeface="Aileron Bold" panose="020B0604020202020204" charset="0"/>
            </a:endParaRPr>
          </a:p>
        </p:txBody>
      </p:sp>
      <p:sp>
        <p:nvSpPr>
          <p:cNvPr id="25" name="Ellipse 24">
            <a:extLst>
              <a:ext uri="{FF2B5EF4-FFF2-40B4-BE49-F238E27FC236}">
                <a16:creationId xmlns:a16="http://schemas.microsoft.com/office/drawing/2014/main" xmlns="" id="{ECB66108-FD41-4082-ACBD-D7A42EC13FF9}"/>
              </a:ext>
            </a:extLst>
          </p:cNvPr>
          <p:cNvSpPr/>
          <p:nvPr/>
        </p:nvSpPr>
        <p:spPr>
          <a:xfrm>
            <a:off x="2514600" y="3227152"/>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02</a:t>
            </a:r>
            <a:endParaRPr lang="fr-MA" dirty="0">
              <a:solidFill>
                <a:schemeClr val="accent5">
                  <a:lumMod val="50000"/>
                </a:schemeClr>
              </a:solidFill>
            </a:endParaRPr>
          </a:p>
        </p:txBody>
      </p:sp>
      <p:sp>
        <p:nvSpPr>
          <p:cNvPr id="26" name="ZoneTexte 25">
            <a:extLst>
              <a:ext uri="{FF2B5EF4-FFF2-40B4-BE49-F238E27FC236}">
                <a16:creationId xmlns:a16="http://schemas.microsoft.com/office/drawing/2014/main" xmlns="" id="{510A213B-B8CB-4280-949E-E4013ADCA0A2}"/>
              </a:ext>
            </a:extLst>
          </p:cNvPr>
          <p:cNvSpPr txBox="1"/>
          <p:nvPr/>
        </p:nvSpPr>
        <p:spPr>
          <a:xfrm>
            <a:off x="4038600" y="3227152"/>
            <a:ext cx="4353448" cy="1323439"/>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Fonctionnement du Sharding</a:t>
            </a:r>
            <a:endParaRPr lang="fr-MA" sz="4000" dirty="0">
              <a:solidFill>
                <a:schemeClr val="accent5">
                  <a:lumMod val="50000"/>
                </a:schemeClr>
              </a:solidFill>
              <a:latin typeface="Aileron Bold" panose="020B0604020202020204" charset="0"/>
            </a:endParaRPr>
          </a:p>
        </p:txBody>
      </p:sp>
      <p:sp>
        <p:nvSpPr>
          <p:cNvPr id="27" name="Ellipse 26">
            <a:extLst>
              <a:ext uri="{FF2B5EF4-FFF2-40B4-BE49-F238E27FC236}">
                <a16:creationId xmlns:a16="http://schemas.microsoft.com/office/drawing/2014/main" xmlns="" id="{A140F6DE-46E4-469C-9B0E-58C283EE58FB}"/>
              </a:ext>
            </a:extLst>
          </p:cNvPr>
          <p:cNvSpPr/>
          <p:nvPr/>
        </p:nvSpPr>
        <p:spPr>
          <a:xfrm>
            <a:off x="2514600" y="5637779"/>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03</a:t>
            </a:r>
            <a:endParaRPr lang="fr-MA" dirty="0">
              <a:solidFill>
                <a:schemeClr val="accent5">
                  <a:lumMod val="50000"/>
                </a:schemeClr>
              </a:solidFill>
            </a:endParaRPr>
          </a:p>
        </p:txBody>
      </p:sp>
      <p:sp>
        <p:nvSpPr>
          <p:cNvPr id="28" name="ZoneTexte 27">
            <a:extLst>
              <a:ext uri="{FF2B5EF4-FFF2-40B4-BE49-F238E27FC236}">
                <a16:creationId xmlns:a16="http://schemas.microsoft.com/office/drawing/2014/main" xmlns="" id="{0C5C578E-879D-45B6-B5B8-D9652FC60122}"/>
              </a:ext>
            </a:extLst>
          </p:cNvPr>
          <p:cNvSpPr txBox="1"/>
          <p:nvPr/>
        </p:nvSpPr>
        <p:spPr>
          <a:xfrm>
            <a:off x="4038600" y="5637779"/>
            <a:ext cx="3810000" cy="1323439"/>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Sharding sous MongoDB </a:t>
            </a:r>
            <a:endParaRPr lang="fr-MA" sz="4000" dirty="0">
              <a:solidFill>
                <a:schemeClr val="accent5">
                  <a:lumMod val="50000"/>
                </a:schemeClr>
              </a:solidFill>
              <a:latin typeface="Aileron Bold" panose="020B0604020202020204" charset="0"/>
            </a:endParaRPr>
          </a:p>
        </p:txBody>
      </p:sp>
      <p:sp>
        <p:nvSpPr>
          <p:cNvPr id="29" name="Ellipse 28">
            <a:extLst>
              <a:ext uri="{FF2B5EF4-FFF2-40B4-BE49-F238E27FC236}">
                <a16:creationId xmlns:a16="http://schemas.microsoft.com/office/drawing/2014/main" xmlns="" id="{699F5510-7C2B-490B-8916-59E762279C48}"/>
              </a:ext>
            </a:extLst>
          </p:cNvPr>
          <p:cNvSpPr/>
          <p:nvPr/>
        </p:nvSpPr>
        <p:spPr>
          <a:xfrm>
            <a:off x="2514600" y="7897681"/>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04</a:t>
            </a:r>
            <a:endParaRPr lang="fr-MA" dirty="0">
              <a:solidFill>
                <a:schemeClr val="accent5">
                  <a:lumMod val="50000"/>
                </a:schemeClr>
              </a:solidFill>
            </a:endParaRPr>
          </a:p>
        </p:txBody>
      </p:sp>
      <p:sp>
        <p:nvSpPr>
          <p:cNvPr id="30" name="ZoneTexte 29">
            <a:extLst>
              <a:ext uri="{FF2B5EF4-FFF2-40B4-BE49-F238E27FC236}">
                <a16:creationId xmlns:a16="http://schemas.microsoft.com/office/drawing/2014/main" xmlns="" id="{12F2C46B-CFF4-4FA3-BA68-D857D8968A83}"/>
              </a:ext>
            </a:extLst>
          </p:cNvPr>
          <p:cNvSpPr txBox="1"/>
          <p:nvPr/>
        </p:nvSpPr>
        <p:spPr>
          <a:xfrm>
            <a:off x="4038600" y="7690185"/>
            <a:ext cx="3810000" cy="1938992"/>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Bonne pratiques pour le sharding</a:t>
            </a:r>
            <a:endParaRPr lang="fr-MA" sz="4000" dirty="0">
              <a:solidFill>
                <a:schemeClr val="accent5">
                  <a:lumMod val="50000"/>
                </a:schemeClr>
              </a:solidFill>
              <a:latin typeface="Aileron Bold" panose="020B0604020202020204" charset="0"/>
            </a:endParaRPr>
          </a:p>
        </p:txBody>
      </p:sp>
      <p:sp>
        <p:nvSpPr>
          <p:cNvPr id="31" name="Ellipse 30">
            <a:extLst>
              <a:ext uri="{FF2B5EF4-FFF2-40B4-BE49-F238E27FC236}">
                <a16:creationId xmlns:a16="http://schemas.microsoft.com/office/drawing/2014/main" xmlns="" id="{FD074B05-3701-478D-8C19-EEE82CF36C82}"/>
              </a:ext>
            </a:extLst>
          </p:cNvPr>
          <p:cNvSpPr/>
          <p:nvPr/>
        </p:nvSpPr>
        <p:spPr>
          <a:xfrm>
            <a:off x="10820400" y="1506197"/>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05</a:t>
            </a:r>
            <a:endParaRPr lang="fr-MA" dirty="0">
              <a:solidFill>
                <a:schemeClr val="accent5">
                  <a:lumMod val="50000"/>
                </a:schemeClr>
              </a:solidFill>
            </a:endParaRPr>
          </a:p>
        </p:txBody>
      </p:sp>
      <p:sp>
        <p:nvSpPr>
          <p:cNvPr id="32" name="ZoneTexte 31">
            <a:extLst>
              <a:ext uri="{FF2B5EF4-FFF2-40B4-BE49-F238E27FC236}">
                <a16:creationId xmlns:a16="http://schemas.microsoft.com/office/drawing/2014/main" xmlns="" id="{45034A53-6A51-4F7C-A2A2-5F072D1487C3}"/>
              </a:ext>
            </a:extLst>
          </p:cNvPr>
          <p:cNvSpPr txBox="1"/>
          <p:nvPr/>
        </p:nvSpPr>
        <p:spPr>
          <a:xfrm>
            <a:off x="12344400" y="1506197"/>
            <a:ext cx="4572000" cy="1938992"/>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Gestion des fichiers avec </a:t>
            </a:r>
            <a:r>
              <a:rPr lang="fr-FR" sz="4000" dirty="0" err="1">
                <a:solidFill>
                  <a:schemeClr val="accent5">
                    <a:lumMod val="50000"/>
                  </a:schemeClr>
                </a:solidFill>
                <a:latin typeface="Aileron Bold" panose="020B0604020202020204" charset="0"/>
              </a:rPr>
              <a:t>Gridfs</a:t>
            </a:r>
            <a:endParaRPr lang="fr-MA" sz="4000" dirty="0">
              <a:solidFill>
                <a:schemeClr val="accent5">
                  <a:lumMod val="50000"/>
                </a:schemeClr>
              </a:solidFill>
              <a:latin typeface="Aileron Bold" panose="020B0604020202020204" charset="0"/>
            </a:endParaRPr>
          </a:p>
        </p:txBody>
      </p:sp>
      <p:sp>
        <p:nvSpPr>
          <p:cNvPr id="33" name="Ellipse 32">
            <a:extLst>
              <a:ext uri="{FF2B5EF4-FFF2-40B4-BE49-F238E27FC236}">
                <a16:creationId xmlns:a16="http://schemas.microsoft.com/office/drawing/2014/main" xmlns="" id="{BFCF8E46-92EA-4302-A9B9-09F17C421AC7}"/>
              </a:ext>
            </a:extLst>
          </p:cNvPr>
          <p:cNvSpPr/>
          <p:nvPr/>
        </p:nvSpPr>
        <p:spPr>
          <a:xfrm>
            <a:off x="10820400" y="3890308"/>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06</a:t>
            </a:r>
            <a:endParaRPr lang="fr-MA" dirty="0">
              <a:solidFill>
                <a:schemeClr val="accent5">
                  <a:lumMod val="50000"/>
                </a:schemeClr>
              </a:solidFill>
            </a:endParaRPr>
          </a:p>
        </p:txBody>
      </p:sp>
      <p:sp>
        <p:nvSpPr>
          <p:cNvPr id="34" name="ZoneTexte 33">
            <a:extLst>
              <a:ext uri="{FF2B5EF4-FFF2-40B4-BE49-F238E27FC236}">
                <a16:creationId xmlns:a16="http://schemas.microsoft.com/office/drawing/2014/main" xmlns="" id="{E097FA99-3A26-4298-A84A-5B0A9FA0F06D}"/>
              </a:ext>
            </a:extLst>
          </p:cNvPr>
          <p:cNvSpPr txBox="1"/>
          <p:nvPr/>
        </p:nvSpPr>
        <p:spPr>
          <a:xfrm>
            <a:off x="12344400" y="3890308"/>
            <a:ext cx="4398920" cy="1938992"/>
          </a:xfrm>
          <a:prstGeom prst="rect">
            <a:avLst/>
          </a:prstGeom>
          <a:noFill/>
        </p:spPr>
        <p:txBody>
          <a:bodyPr wrap="square" rtlCol="0">
            <a:spAutoFit/>
          </a:bodyPr>
          <a:lstStyle/>
          <a:p>
            <a:pPr algn="ctr"/>
            <a:r>
              <a:rPr lang="fr-FR" sz="4000" dirty="0">
                <a:solidFill>
                  <a:schemeClr val="accent5">
                    <a:lumMod val="50000"/>
                  </a:schemeClr>
                </a:solidFill>
                <a:latin typeface="Aileron Bold" panose="020B0604020202020204" charset="0"/>
              </a:rPr>
              <a:t>Scénarios de reprise après incident</a:t>
            </a:r>
            <a:endParaRPr lang="fr-MA" sz="4000" dirty="0">
              <a:solidFill>
                <a:schemeClr val="accent5">
                  <a:lumMod val="50000"/>
                </a:schemeClr>
              </a:solidFill>
              <a:latin typeface="Aileron Bold" panose="020B0604020202020204" charset="0"/>
            </a:endParaRPr>
          </a:p>
        </p:txBody>
      </p:sp>
      <p:sp>
        <p:nvSpPr>
          <p:cNvPr id="35" name="Ellipse 34">
            <a:extLst>
              <a:ext uri="{FF2B5EF4-FFF2-40B4-BE49-F238E27FC236}">
                <a16:creationId xmlns:a16="http://schemas.microsoft.com/office/drawing/2014/main" xmlns="" id="{13A667B9-4600-4725-A809-277733FE8416}"/>
              </a:ext>
            </a:extLst>
          </p:cNvPr>
          <p:cNvSpPr/>
          <p:nvPr/>
        </p:nvSpPr>
        <p:spPr>
          <a:xfrm>
            <a:off x="10820400" y="6743700"/>
            <a:ext cx="1371600" cy="15240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solidFill>
                  <a:schemeClr val="accent5">
                    <a:lumMod val="50000"/>
                  </a:schemeClr>
                </a:solidFill>
              </a:rPr>
              <a:t>06</a:t>
            </a:r>
            <a:endParaRPr lang="fr-MA" dirty="0">
              <a:solidFill>
                <a:schemeClr val="accent5">
                  <a:lumMod val="50000"/>
                </a:schemeClr>
              </a:solidFill>
            </a:endParaRPr>
          </a:p>
        </p:txBody>
      </p:sp>
      <p:sp>
        <p:nvSpPr>
          <p:cNvPr id="36" name="ZoneTexte 35">
            <a:extLst>
              <a:ext uri="{FF2B5EF4-FFF2-40B4-BE49-F238E27FC236}">
                <a16:creationId xmlns:a16="http://schemas.microsoft.com/office/drawing/2014/main" xmlns="" id="{F4DD4199-20BF-4220-B88C-B5DC9B0E8311}"/>
              </a:ext>
            </a:extLst>
          </p:cNvPr>
          <p:cNvSpPr txBox="1"/>
          <p:nvPr/>
        </p:nvSpPr>
        <p:spPr>
          <a:xfrm>
            <a:off x="12308236" y="6377986"/>
            <a:ext cx="4866752" cy="2554545"/>
          </a:xfrm>
          <a:prstGeom prst="rect">
            <a:avLst/>
          </a:prstGeom>
          <a:noFill/>
        </p:spPr>
        <p:txBody>
          <a:bodyPr wrap="square" rtlCol="0">
            <a:spAutoFit/>
          </a:bodyPr>
          <a:lstStyle/>
          <a:p>
            <a:pPr algn="ctr"/>
            <a:r>
              <a:rPr lang="en-US" sz="4000" dirty="0" err="1">
                <a:solidFill>
                  <a:schemeClr val="accent5">
                    <a:lumMod val="50000"/>
                  </a:schemeClr>
                </a:solidFill>
                <a:latin typeface="Aileron Bold" panose="020B0604020202020204" charset="0"/>
                <a:sym typeface="Barlow Condensed Heavy"/>
              </a:rPr>
              <a:t>Optimisation</a:t>
            </a:r>
            <a:r>
              <a:rPr lang="en-US" sz="4000" dirty="0">
                <a:solidFill>
                  <a:schemeClr val="accent5">
                    <a:lumMod val="50000"/>
                  </a:schemeClr>
                </a:solidFill>
                <a:latin typeface="Aileron Bold" panose="020B0604020202020204" charset="0"/>
                <a:sym typeface="Barlow Condensed Heavy"/>
              </a:rPr>
              <a:t> des performances dans un </a:t>
            </a:r>
            <a:r>
              <a:rPr lang="en-US" sz="4000" dirty="0" err="1">
                <a:solidFill>
                  <a:schemeClr val="accent5">
                    <a:lumMod val="50000"/>
                  </a:schemeClr>
                </a:solidFill>
                <a:latin typeface="Aileron Bold" panose="020B0604020202020204" charset="0"/>
                <a:sym typeface="Barlow Condensed Heavy"/>
              </a:rPr>
              <a:t>environnement</a:t>
            </a:r>
            <a:r>
              <a:rPr lang="en-US" sz="4000" dirty="0">
                <a:solidFill>
                  <a:schemeClr val="accent5">
                    <a:lumMod val="50000"/>
                  </a:schemeClr>
                </a:solidFill>
                <a:latin typeface="Aileron Bold" panose="020B0604020202020204" charset="0"/>
                <a:sym typeface="Barlow Condensed Heavy"/>
              </a:rPr>
              <a:t> </a:t>
            </a:r>
            <a:r>
              <a:rPr lang="en-US" sz="4000" dirty="0" err="1">
                <a:solidFill>
                  <a:schemeClr val="accent5">
                    <a:lumMod val="50000"/>
                  </a:schemeClr>
                </a:solidFill>
                <a:latin typeface="Aileron Bold" panose="020B0604020202020204" charset="0"/>
                <a:sym typeface="Barlow Condensed Heavy"/>
              </a:rPr>
              <a:t>Shardé</a:t>
            </a:r>
            <a:endParaRPr lang="fr-MA" sz="4000" dirty="0">
              <a:solidFill>
                <a:schemeClr val="accent5">
                  <a:lumMod val="50000"/>
                </a:schemeClr>
              </a:solidFill>
              <a:latin typeface="Aileron Bold" panose="020B0604020202020204" charset="0"/>
            </a:endParaRPr>
          </a:p>
        </p:txBody>
      </p:sp>
      <p:sp>
        <p:nvSpPr>
          <p:cNvPr id="10" name="Espace réservé du numéro de diapositive 9">
            <a:extLst>
              <a:ext uri="{FF2B5EF4-FFF2-40B4-BE49-F238E27FC236}">
                <a16:creationId xmlns:a16="http://schemas.microsoft.com/office/drawing/2014/main" xmlns="" id="{E5CFE84E-B952-44E7-9540-67DA688E29C8}"/>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37" name="TextBox 20">
            <a:extLst>
              <a:ext uri="{FF2B5EF4-FFF2-40B4-BE49-F238E27FC236}">
                <a16:creationId xmlns:a16="http://schemas.microsoft.com/office/drawing/2014/main" xmlns="" id="{38E14474-1AA9-489F-9711-68251016926B}"/>
              </a:ext>
            </a:extLst>
          </p:cNvPr>
          <p:cNvSpPr txBox="1"/>
          <p:nvPr/>
        </p:nvSpPr>
        <p:spPr>
          <a:xfrm>
            <a:off x="9624365" y="464826"/>
            <a:ext cx="8180507" cy="792333"/>
          </a:xfrm>
          <a:prstGeom prst="rect">
            <a:avLst/>
          </a:prstGeom>
        </p:spPr>
        <p:txBody>
          <a:bodyPr wrap="square" lIns="0" tIns="0" rIns="0" bIns="0" rtlCol="0" anchor="t">
            <a:spAutoFit/>
          </a:bodyPr>
          <a:lstStyle/>
          <a:p>
            <a:pPr marL="0" lvl="0" indent="0" algn="r">
              <a:lnSpc>
                <a:spcPts val="6428"/>
              </a:lnSpc>
              <a:spcBef>
                <a:spcPct val="0"/>
              </a:spcBef>
            </a:pPr>
            <a:r>
              <a:rPr lang="en-US" sz="5061" b="1" dirty="0">
                <a:solidFill>
                  <a:schemeClr val="accent1">
                    <a:lumMod val="50000"/>
                  </a:schemeClr>
                </a:solidFill>
                <a:latin typeface="Akzidenz-Grotesk Heavy"/>
                <a:ea typeface="Akzidenz-Grotesk Heavy"/>
                <a:cs typeface="Akzidenz-Grotesk Heavy"/>
                <a:sym typeface="Akzidenz-Grotesk Heavy"/>
              </a:rPr>
              <a:t>Plan</a:t>
            </a:r>
            <a:endParaRPr lang="en-US" sz="5061" b="1" u="none" strike="noStrike" dirty="0">
              <a:solidFill>
                <a:schemeClr val="accent1">
                  <a:lumMod val="50000"/>
                </a:schemeClr>
              </a:solidFill>
              <a:latin typeface="Akzidenz-Grotesk Heavy"/>
              <a:ea typeface="Akzidenz-Grotesk Heavy"/>
              <a:cs typeface="Akzidenz-Grotesk Heavy"/>
              <a:sym typeface="Akzidenz-Grotesk Heavy"/>
            </a:endParaRPr>
          </a:p>
        </p:txBody>
      </p:sp>
    </p:spTree>
    <p:extLst>
      <p:ext uri="{BB962C8B-B14F-4D97-AF65-F5344CB8AC3E}">
        <p14:creationId xmlns:p14="http://schemas.microsoft.com/office/powerpoint/2010/main" val="245489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5867400" y="513398"/>
            <a:ext cx="9476284" cy="1610890"/>
          </a:xfrm>
          <a:prstGeom prst="rect">
            <a:avLst/>
          </a:prstGeom>
        </p:spPr>
        <p:txBody>
          <a:bodyPr wrap="square" lIns="0" tIns="0" rIns="0" bIns="0" rtlCol="0" anchor="t">
            <a:spAutoFit/>
          </a:bodyPr>
          <a:lstStyle/>
          <a:p>
            <a:pPr lvl="0" algn="r">
              <a:lnSpc>
                <a:spcPts val="6350"/>
              </a:lnSpc>
              <a:spcBef>
                <a:spcPct val="0"/>
              </a:spcBef>
            </a:pPr>
            <a:r>
              <a:rPr lang="fr-FR" sz="5000" b="1" dirty="0">
                <a:solidFill>
                  <a:srgbClr val="0E2F5F"/>
                </a:solidFill>
                <a:latin typeface="Akzidenz-Grotesk Heavy"/>
                <a:ea typeface="Akzidenz-Grotesk Heavy"/>
                <a:cs typeface="Akzidenz-Grotesk Heavy"/>
                <a:sym typeface="Akzidenz-Grotesk Heavy"/>
              </a:rPr>
              <a:t>Fonctionnement lors des requêtes </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1" name="Group 5">
            <a:extLst>
              <a:ext uri="{FF2B5EF4-FFF2-40B4-BE49-F238E27FC236}">
                <a16:creationId xmlns:a16="http://schemas.microsoft.com/office/drawing/2014/main" xmlns="" id="{F02A28FE-E4BA-4B7F-A4FD-2244756570C3}"/>
              </a:ext>
            </a:extLst>
          </p:cNvPr>
          <p:cNvGrpSpPr/>
          <p:nvPr/>
        </p:nvGrpSpPr>
        <p:grpSpPr>
          <a:xfrm>
            <a:off x="2148539" y="2640439"/>
            <a:ext cx="12115800" cy="6096000"/>
            <a:chOff x="0" y="-47625"/>
            <a:chExt cx="1613404" cy="421829"/>
          </a:xfrm>
        </p:grpSpPr>
        <p:sp>
          <p:nvSpPr>
            <p:cNvPr id="32" name="Freeform 6">
              <a:extLst>
                <a:ext uri="{FF2B5EF4-FFF2-40B4-BE49-F238E27FC236}">
                  <a16:creationId xmlns:a16="http://schemas.microsoft.com/office/drawing/2014/main" xmlns="" id="{5D242ECA-AB2D-495C-9379-4EB7CB4A5E93}"/>
                </a:ext>
              </a:extLst>
            </p:cNvPr>
            <p:cNvSpPr/>
            <p:nvPr/>
          </p:nvSpPr>
          <p:spPr>
            <a:xfrm>
              <a:off x="0" y="-47625"/>
              <a:ext cx="1613404" cy="421829"/>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txBody>
            <a:bodyPr/>
            <a:lstStyle/>
            <a:p>
              <a:pPr marL="342900" indent="-342900">
                <a:buFont typeface="Arial" panose="020B0604020202020204" pitchFamily="34" charset="0"/>
                <a:buChar char="•"/>
              </a:pPr>
              <a:endParaRPr lang="fr-FR" sz="2500" b="1" dirty="0">
                <a:solidFill>
                  <a:srgbClr val="0E2F5F"/>
                </a:solidFill>
                <a:latin typeface="Aileron Bold"/>
              </a:endParaRPr>
            </a:p>
            <a:p>
              <a:pPr marL="457200" indent="-457200">
                <a:buFont typeface="Arial" panose="020B0604020202020204" pitchFamily="34" charset="0"/>
                <a:buChar char="•"/>
              </a:pPr>
              <a:r>
                <a:rPr lang="fr-FR" sz="2800" b="1" dirty="0">
                  <a:solidFill>
                    <a:srgbClr val="0E2F5F"/>
                  </a:solidFill>
                  <a:latin typeface="Aileron Bold"/>
                </a:rPr>
                <a:t>Lorsqu'une base de données est partitionnée par sharding, les requêtes des clients ne sont pas envoyées directement aux shards, mais transitent par un composant intermédiaire appelé </a:t>
              </a:r>
              <a:r>
                <a:rPr lang="fr-FR" sz="2800" b="1" u="sng" dirty="0">
                  <a:solidFill>
                    <a:srgbClr val="0E2F5F"/>
                  </a:solidFill>
                  <a:latin typeface="Aileron Bold"/>
                </a:rPr>
                <a:t>mongos</a:t>
              </a:r>
              <a:r>
                <a:rPr lang="fr-FR" sz="2800" b="1" dirty="0">
                  <a:solidFill>
                    <a:srgbClr val="0E2F5F"/>
                  </a:solidFill>
                  <a:latin typeface="Aileron Bold"/>
                </a:rPr>
                <a:t> (dans MongoDB) ou </a:t>
              </a:r>
              <a:r>
                <a:rPr lang="fr-FR" sz="2800" b="1" u="sng" dirty="0">
                  <a:solidFill>
                    <a:srgbClr val="0E2F5F"/>
                  </a:solidFill>
                  <a:latin typeface="Aileron Bold"/>
                </a:rPr>
                <a:t>routeur de requêtes. </a:t>
              </a:r>
            </a:p>
            <a:p>
              <a:pPr marL="457200" indent="-457200">
                <a:buFont typeface="Arial" panose="020B0604020202020204" pitchFamily="34" charset="0"/>
                <a:buChar char="•"/>
              </a:pPr>
              <a:r>
                <a:rPr lang="fr-FR" sz="2800" b="1" dirty="0">
                  <a:solidFill>
                    <a:srgbClr val="0E2F5F"/>
                  </a:solidFill>
                  <a:latin typeface="Aileron Bold"/>
                </a:rPr>
                <a:t>Ce composant joue un rôle crucial : il détermine automatiquement quel </a:t>
              </a:r>
              <a:r>
                <a:rPr lang="fr-FR" sz="2800" b="1" dirty="0" err="1">
                  <a:solidFill>
                    <a:srgbClr val="0E2F5F"/>
                  </a:solidFill>
                  <a:latin typeface="Aileron Bold"/>
                </a:rPr>
                <a:t>shard</a:t>
              </a:r>
              <a:r>
                <a:rPr lang="fr-FR" sz="2800" b="1" dirty="0">
                  <a:solidFill>
                    <a:srgbClr val="0E2F5F"/>
                  </a:solidFill>
                  <a:latin typeface="Aileron Bold"/>
                </a:rPr>
                <a:t> contient les données ciblées par la requête. </a:t>
              </a:r>
            </a:p>
            <a:p>
              <a:pPr marL="457200" indent="-457200">
                <a:buFont typeface="Arial" panose="020B0604020202020204" pitchFamily="34" charset="0"/>
                <a:buChar char="•"/>
              </a:pPr>
              <a:r>
                <a:rPr lang="fr-FR" sz="2800" b="1" dirty="0">
                  <a:solidFill>
                    <a:srgbClr val="0E2F5F"/>
                  </a:solidFill>
                  <a:latin typeface="Aileron Bold"/>
                </a:rPr>
                <a:t>Si la requête inclut la </a:t>
              </a:r>
              <a:r>
                <a:rPr lang="fr-FR" sz="2800" b="1" dirty="0" err="1">
                  <a:solidFill>
                    <a:srgbClr val="0E2F5F"/>
                  </a:solidFill>
                  <a:latin typeface="Aileron Bold"/>
                </a:rPr>
                <a:t>shard</a:t>
              </a:r>
              <a:r>
                <a:rPr lang="fr-FR" sz="2800" b="1" dirty="0">
                  <a:solidFill>
                    <a:srgbClr val="0E2F5F"/>
                  </a:solidFill>
                  <a:latin typeface="Aileron Bold"/>
                </a:rPr>
                <a:t> key, alors le mongos est capable de </a:t>
              </a:r>
              <a:r>
                <a:rPr lang="fr-FR" sz="2800" b="1" u="sng" dirty="0">
                  <a:solidFill>
                    <a:srgbClr val="0E2F5F"/>
                  </a:solidFill>
                  <a:latin typeface="Aileron Bold"/>
                </a:rPr>
                <a:t>diriger</a:t>
              </a:r>
              <a:r>
                <a:rPr lang="fr-FR" sz="2800" b="1" dirty="0">
                  <a:solidFill>
                    <a:srgbClr val="0E2F5F"/>
                  </a:solidFill>
                  <a:latin typeface="Aileron Bold"/>
                </a:rPr>
                <a:t> la requête vers le </a:t>
              </a:r>
              <a:r>
                <a:rPr lang="fr-FR" sz="2800" b="1" dirty="0" err="1">
                  <a:solidFill>
                    <a:srgbClr val="0E2F5F"/>
                  </a:solidFill>
                  <a:latin typeface="Aileron Bold"/>
                </a:rPr>
                <a:t>shard</a:t>
              </a:r>
              <a:r>
                <a:rPr lang="fr-FR" sz="2800" b="1" dirty="0">
                  <a:solidFill>
                    <a:srgbClr val="0E2F5F"/>
                  </a:solidFill>
                  <a:latin typeface="Aileron Bold"/>
                </a:rPr>
                <a:t> exact qui contient les documents concernés. </a:t>
              </a:r>
            </a:p>
            <a:p>
              <a:pPr marL="457200" indent="-457200">
                <a:buFont typeface="Arial" panose="020B0604020202020204" pitchFamily="34" charset="0"/>
                <a:buChar char="•"/>
              </a:pPr>
              <a:r>
                <a:rPr lang="fr-FR" sz="2800" b="1" dirty="0">
                  <a:solidFill>
                    <a:srgbClr val="0E2F5F"/>
                  </a:solidFill>
                  <a:latin typeface="Aileron Bold"/>
                </a:rPr>
                <a:t>Ce type de requête est appelé </a:t>
              </a:r>
              <a:r>
                <a:rPr lang="fr-FR" sz="2800" b="1" u="sng" dirty="0">
                  <a:solidFill>
                    <a:srgbClr val="0E2F5F"/>
                  </a:solidFill>
                  <a:latin typeface="Aileron Bold"/>
                </a:rPr>
                <a:t>une query ciblée </a:t>
              </a:r>
              <a:r>
                <a:rPr lang="fr-FR" sz="2800" b="1" dirty="0">
                  <a:solidFill>
                    <a:srgbClr val="0E2F5F"/>
                  </a:solidFill>
                  <a:latin typeface="Aileron Bold"/>
                </a:rPr>
                <a:t>(</a:t>
              </a:r>
              <a:r>
                <a:rPr lang="fr-FR" sz="2800" b="1" dirty="0" err="1">
                  <a:solidFill>
                    <a:srgbClr val="0E2F5F"/>
                  </a:solidFill>
                  <a:latin typeface="Aileron Bold"/>
                </a:rPr>
                <a:t>targeted</a:t>
              </a:r>
              <a:r>
                <a:rPr lang="fr-FR" sz="2800" b="1" dirty="0">
                  <a:solidFill>
                    <a:srgbClr val="0E2F5F"/>
                  </a:solidFill>
                  <a:latin typeface="Aileron Bold"/>
                </a:rPr>
                <a:t> query), et il est extrêmement performant car il évite d'interroger inutilement les autres shards.</a:t>
              </a:r>
            </a:p>
          </p:txBody>
        </p:sp>
        <p:sp>
          <p:nvSpPr>
            <p:cNvPr id="33" name="TextBox 7">
              <a:extLst>
                <a:ext uri="{FF2B5EF4-FFF2-40B4-BE49-F238E27FC236}">
                  <a16:creationId xmlns:a16="http://schemas.microsoft.com/office/drawing/2014/main" xmlns="" id="{F682BD04-1830-4FF1-BD71-A0A4076E6415}"/>
                </a:ext>
              </a:extLst>
            </p:cNvPr>
            <p:cNvSpPr txBox="1"/>
            <p:nvPr/>
          </p:nvSpPr>
          <p:spPr>
            <a:xfrm>
              <a:off x="0" y="-47625"/>
              <a:ext cx="1613404" cy="373863"/>
            </a:xfrm>
            <a:prstGeom prst="rect">
              <a:avLst/>
            </a:prstGeom>
          </p:spPr>
          <p:txBody>
            <a:bodyPr lIns="50800" tIns="50800" rIns="50800" bIns="50800" rtlCol="0" anchor="ctr"/>
            <a:lstStyle/>
            <a:p>
              <a:pPr marL="285750" indent="-285750">
                <a:lnSpc>
                  <a:spcPts val="2800"/>
                </a:lnSpc>
                <a:buFont typeface="Arial" panose="020B0604020202020204" pitchFamily="34" charset="0"/>
                <a:buChar char="•"/>
              </a:pPr>
              <a:endParaRPr/>
            </a:p>
          </p:txBody>
        </p:sp>
      </p:grpSp>
      <p:pic>
        <p:nvPicPr>
          <p:cNvPr id="4100" name="Picture 4" descr="Collection of Logo Mongodb PNG. | PlusPNG">
            <a:extLst>
              <a:ext uri="{FF2B5EF4-FFF2-40B4-BE49-F238E27FC236}">
                <a16:creationId xmlns:a16="http://schemas.microsoft.com/office/drawing/2014/main" xmlns="" id="{C523F1F2-A5C2-45CD-AE0F-A296CD1D40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89292" y="348212"/>
            <a:ext cx="2806203" cy="194126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xmlns="" id="{FDF433A9-5681-4A90-81F1-51FDAA6A549E}"/>
              </a:ext>
            </a:extLst>
          </p:cNvPr>
          <p:cNvPicPr>
            <a:picLocks noChangeAspect="1"/>
          </p:cNvPicPr>
          <p:nvPr/>
        </p:nvPicPr>
        <p:blipFill>
          <a:blip r:embed="rId7"/>
          <a:stretch>
            <a:fillRect/>
          </a:stretch>
        </p:blipFill>
        <p:spPr>
          <a:xfrm>
            <a:off x="11504831" y="1318842"/>
            <a:ext cx="916979" cy="916979"/>
          </a:xfrm>
          <a:prstGeom prst="rect">
            <a:avLst/>
          </a:prstGeom>
        </p:spPr>
      </p:pic>
      <p:sp>
        <p:nvSpPr>
          <p:cNvPr id="4" name="Espace réservé du numéro de diapositive 3">
            <a:extLst>
              <a:ext uri="{FF2B5EF4-FFF2-40B4-BE49-F238E27FC236}">
                <a16:creationId xmlns:a16="http://schemas.microsoft.com/office/drawing/2014/main" xmlns="" id="{E341562A-BA18-4E2E-9EF5-85E957F3817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73623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5867400" y="513398"/>
            <a:ext cx="9476284" cy="1610890"/>
          </a:xfrm>
          <a:prstGeom prst="rect">
            <a:avLst/>
          </a:prstGeom>
        </p:spPr>
        <p:txBody>
          <a:bodyPr wrap="square" lIns="0" tIns="0" rIns="0" bIns="0" rtlCol="0" anchor="t">
            <a:spAutoFit/>
          </a:bodyPr>
          <a:lstStyle/>
          <a:p>
            <a:pPr lvl="0" algn="r">
              <a:lnSpc>
                <a:spcPts val="6350"/>
              </a:lnSpc>
              <a:spcBef>
                <a:spcPct val="0"/>
              </a:spcBef>
            </a:pPr>
            <a:r>
              <a:rPr lang="fr-FR" sz="5000" b="1" dirty="0">
                <a:solidFill>
                  <a:srgbClr val="0E2F5F"/>
                </a:solidFill>
                <a:latin typeface="Akzidenz-Grotesk Heavy"/>
                <a:ea typeface="Akzidenz-Grotesk Heavy"/>
                <a:cs typeface="Akzidenz-Grotesk Heavy"/>
                <a:sym typeface="Akzidenz-Grotesk Heavy"/>
              </a:rPr>
              <a:t>Fonctionnement lors des requêtes </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pic>
        <p:nvPicPr>
          <p:cNvPr id="4100" name="Picture 4" descr="Collection of Logo Mongodb PNG. | PlusPNG">
            <a:extLst>
              <a:ext uri="{FF2B5EF4-FFF2-40B4-BE49-F238E27FC236}">
                <a16:creationId xmlns:a16="http://schemas.microsoft.com/office/drawing/2014/main" xmlns="" id="{C523F1F2-A5C2-45CD-AE0F-A296CD1D40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89292" y="348212"/>
            <a:ext cx="2806203" cy="194126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xmlns="" id="{FDF433A9-5681-4A90-81F1-51FDAA6A549E}"/>
              </a:ext>
            </a:extLst>
          </p:cNvPr>
          <p:cNvPicPr>
            <a:picLocks noChangeAspect="1"/>
          </p:cNvPicPr>
          <p:nvPr/>
        </p:nvPicPr>
        <p:blipFill>
          <a:blip r:embed="rId7"/>
          <a:stretch>
            <a:fillRect/>
          </a:stretch>
        </p:blipFill>
        <p:spPr>
          <a:xfrm>
            <a:off x="11504831" y="1318842"/>
            <a:ext cx="916979" cy="916979"/>
          </a:xfrm>
          <a:prstGeom prst="rect">
            <a:avLst/>
          </a:prstGeom>
        </p:spPr>
      </p:pic>
      <p:pic>
        <p:nvPicPr>
          <p:cNvPr id="2" name="Image 1">
            <a:extLst>
              <a:ext uri="{FF2B5EF4-FFF2-40B4-BE49-F238E27FC236}">
                <a16:creationId xmlns:a16="http://schemas.microsoft.com/office/drawing/2014/main" xmlns="" id="{BC588CD6-D2E2-434A-A7F6-8C8F32A18F9C}"/>
              </a:ext>
            </a:extLst>
          </p:cNvPr>
          <p:cNvPicPr>
            <a:picLocks noChangeAspect="1"/>
          </p:cNvPicPr>
          <p:nvPr/>
        </p:nvPicPr>
        <p:blipFill>
          <a:blip r:embed="rId8">
            <a:duotone>
              <a:prstClr val="black"/>
              <a:schemeClr val="accent3">
                <a:tint val="45000"/>
                <a:satMod val="400000"/>
              </a:schemeClr>
            </a:duotone>
          </a:blip>
          <a:stretch>
            <a:fillRect/>
          </a:stretch>
        </p:blipFill>
        <p:spPr>
          <a:xfrm>
            <a:off x="609600" y="4457700"/>
            <a:ext cx="1371600" cy="1371600"/>
          </a:xfrm>
          <a:prstGeom prst="rect">
            <a:avLst/>
          </a:prstGeom>
        </p:spPr>
      </p:pic>
      <p:cxnSp>
        <p:nvCxnSpPr>
          <p:cNvPr id="4" name="Connecteur droit avec flèche 3">
            <a:extLst>
              <a:ext uri="{FF2B5EF4-FFF2-40B4-BE49-F238E27FC236}">
                <a16:creationId xmlns:a16="http://schemas.microsoft.com/office/drawing/2014/main" xmlns="" id="{34FA719B-8573-4932-AB86-5F5707E58A53}"/>
              </a:ext>
            </a:extLst>
          </p:cNvPr>
          <p:cNvCxnSpPr>
            <a:cxnSpLocks/>
            <a:stCxn id="2" idx="3"/>
            <a:endCxn id="5" idx="1"/>
          </p:cNvCxnSpPr>
          <p:nvPr/>
        </p:nvCxnSpPr>
        <p:spPr>
          <a:xfrm>
            <a:off x="1981200" y="5143500"/>
            <a:ext cx="3962400" cy="0"/>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 coins arrondis 4">
            <a:extLst>
              <a:ext uri="{FF2B5EF4-FFF2-40B4-BE49-F238E27FC236}">
                <a16:creationId xmlns:a16="http://schemas.microsoft.com/office/drawing/2014/main" xmlns="" id="{508A055A-6BB8-43E4-9284-F177E8E9313A}"/>
              </a:ext>
            </a:extLst>
          </p:cNvPr>
          <p:cNvSpPr/>
          <p:nvPr/>
        </p:nvSpPr>
        <p:spPr>
          <a:xfrm>
            <a:off x="5943600" y="4762500"/>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3">
                    <a:lumMod val="50000"/>
                  </a:schemeClr>
                </a:solidFill>
                <a:latin typeface="Aileron" panose="020B0604020202020204" charset="0"/>
              </a:rPr>
              <a:t>Mongos</a:t>
            </a:r>
            <a:endParaRPr lang="fr-MA" b="1" dirty="0">
              <a:solidFill>
                <a:schemeClr val="accent3">
                  <a:lumMod val="50000"/>
                </a:schemeClr>
              </a:solidFill>
              <a:latin typeface="Aileron" panose="020B0604020202020204" charset="0"/>
            </a:endParaRPr>
          </a:p>
        </p:txBody>
      </p:sp>
      <p:sp>
        <p:nvSpPr>
          <p:cNvPr id="17" name="Rectangle : coins arrondis 16">
            <a:extLst>
              <a:ext uri="{FF2B5EF4-FFF2-40B4-BE49-F238E27FC236}">
                <a16:creationId xmlns:a16="http://schemas.microsoft.com/office/drawing/2014/main" xmlns="" id="{21F0A1CE-E764-4222-A156-A3D6B7E805A8}"/>
              </a:ext>
            </a:extLst>
          </p:cNvPr>
          <p:cNvSpPr/>
          <p:nvPr/>
        </p:nvSpPr>
        <p:spPr>
          <a:xfrm>
            <a:off x="9982200" y="4766872"/>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2</a:t>
            </a:r>
            <a:endParaRPr lang="fr-MA" sz="2800" b="1" dirty="0">
              <a:solidFill>
                <a:schemeClr val="accent3">
                  <a:lumMod val="50000"/>
                </a:schemeClr>
              </a:solidFill>
              <a:latin typeface="Aileron" panose="020B0604020202020204" charset="0"/>
            </a:endParaRPr>
          </a:p>
        </p:txBody>
      </p:sp>
      <p:sp>
        <p:nvSpPr>
          <p:cNvPr id="19" name="Rectangle : coins arrondis 18">
            <a:extLst>
              <a:ext uri="{FF2B5EF4-FFF2-40B4-BE49-F238E27FC236}">
                <a16:creationId xmlns:a16="http://schemas.microsoft.com/office/drawing/2014/main" xmlns="" id="{3E3F3E7B-F1A0-4258-808B-CE22726D4186}"/>
              </a:ext>
            </a:extLst>
          </p:cNvPr>
          <p:cNvSpPr/>
          <p:nvPr/>
        </p:nvSpPr>
        <p:spPr>
          <a:xfrm>
            <a:off x="9982200" y="6600044"/>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3</a:t>
            </a:r>
            <a:endParaRPr lang="fr-MA" sz="2800" b="1" dirty="0">
              <a:solidFill>
                <a:schemeClr val="accent3">
                  <a:lumMod val="50000"/>
                </a:schemeClr>
              </a:solidFill>
              <a:latin typeface="Aileron" panose="020B0604020202020204" charset="0"/>
            </a:endParaRPr>
          </a:p>
        </p:txBody>
      </p:sp>
      <p:sp>
        <p:nvSpPr>
          <p:cNvPr id="20" name="Rectangle : coins arrondis 19">
            <a:extLst>
              <a:ext uri="{FF2B5EF4-FFF2-40B4-BE49-F238E27FC236}">
                <a16:creationId xmlns:a16="http://schemas.microsoft.com/office/drawing/2014/main" xmlns="" id="{B6217A47-6D24-45BC-891F-485219708805}"/>
              </a:ext>
            </a:extLst>
          </p:cNvPr>
          <p:cNvSpPr/>
          <p:nvPr/>
        </p:nvSpPr>
        <p:spPr>
          <a:xfrm>
            <a:off x="9982200" y="2933700"/>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1</a:t>
            </a:r>
            <a:endParaRPr lang="fr-MA" sz="2800" b="1" dirty="0">
              <a:solidFill>
                <a:schemeClr val="accent3">
                  <a:lumMod val="50000"/>
                </a:schemeClr>
              </a:solidFill>
              <a:latin typeface="Aileron" panose="020B0604020202020204" charset="0"/>
            </a:endParaRPr>
          </a:p>
        </p:txBody>
      </p:sp>
      <p:cxnSp>
        <p:nvCxnSpPr>
          <p:cNvPr id="26" name="Connecteur : en angle 25">
            <a:extLst>
              <a:ext uri="{FF2B5EF4-FFF2-40B4-BE49-F238E27FC236}">
                <a16:creationId xmlns:a16="http://schemas.microsoft.com/office/drawing/2014/main" xmlns="" id="{4EC347B8-D355-4173-B301-4924E6E3E0B2}"/>
              </a:ext>
            </a:extLst>
          </p:cNvPr>
          <p:cNvCxnSpPr>
            <a:cxnSpLocks/>
            <a:stCxn id="5" idx="3"/>
            <a:endCxn id="17" idx="1"/>
          </p:cNvCxnSpPr>
          <p:nvPr/>
        </p:nvCxnSpPr>
        <p:spPr>
          <a:xfrm>
            <a:off x="8305800" y="5143500"/>
            <a:ext cx="1676400" cy="4372"/>
          </a:xfrm>
          <a:prstGeom prst="bentConnector3">
            <a:avLst>
              <a:gd name="adj1" fmla="val 50000"/>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 coins arrondis 33">
            <a:extLst>
              <a:ext uri="{FF2B5EF4-FFF2-40B4-BE49-F238E27FC236}">
                <a16:creationId xmlns:a16="http://schemas.microsoft.com/office/drawing/2014/main" xmlns="" id="{6630FEEF-5FBA-455B-A7BB-73E8F33EAB6B}"/>
              </a:ext>
            </a:extLst>
          </p:cNvPr>
          <p:cNvSpPr/>
          <p:nvPr/>
        </p:nvSpPr>
        <p:spPr>
          <a:xfrm>
            <a:off x="336784" y="2019300"/>
            <a:ext cx="4359473" cy="914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err="1">
                <a:solidFill>
                  <a:schemeClr val="accent3">
                    <a:lumMod val="50000"/>
                  </a:schemeClr>
                </a:solidFill>
                <a:latin typeface="Aileron" panose="020B0604020202020204" charset="0"/>
              </a:rPr>
              <a:t>Targeted</a:t>
            </a:r>
            <a:r>
              <a:rPr lang="fr-FR" sz="3600" b="1" dirty="0">
                <a:solidFill>
                  <a:schemeClr val="accent3">
                    <a:lumMod val="50000"/>
                  </a:schemeClr>
                </a:solidFill>
                <a:latin typeface="Aileron" panose="020B0604020202020204" charset="0"/>
              </a:rPr>
              <a:t> Query</a:t>
            </a:r>
            <a:endParaRPr lang="fr-MA" sz="3600" b="1" dirty="0">
              <a:solidFill>
                <a:schemeClr val="accent3">
                  <a:lumMod val="50000"/>
                </a:schemeClr>
              </a:solidFill>
              <a:latin typeface="Aileron" panose="020B0604020202020204" charset="0"/>
            </a:endParaRPr>
          </a:p>
        </p:txBody>
      </p:sp>
      <p:sp>
        <p:nvSpPr>
          <p:cNvPr id="38" name="ZoneTexte 37">
            <a:extLst>
              <a:ext uri="{FF2B5EF4-FFF2-40B4-BE49-F238E27FC236}">
                <a16:creationId xmlns:a16="http://schemas.microsoft.com/office/drawing/2014/main" xmlns="" id="{2D4F145C-6710-42FF-844A-CACB41758E55}"/>
              </a:ext>
            </a:extLst>
          </p:cNvPr>
          <p:cNvSpPr txBox="1"/>
          <p:nvPr/>
        </p:nvSpPr>
        <p:spPr>
          <a:xfrm>
            <a:off x="3276600" y="4743390"/>
            <a:ext cx="1371600" cy="400110"/>
          </a:xfrm>
          <a:prstGeom prst="rect">
            <a:avLst/>
          </a:prstGeom>
          <a:noFill/>
        </p:spPr>
        <p:txBody>
          <a:bodyPr wrap="square" rtlCol="0">
            <a:spAutoFit/>
          </a:bodyPr>
          <a:lstStyle/>
          <a:p>
            <a:pPr algn="ctr"/>
            <a:r>
              <a:rPr lang="fr-FR" sz="2000" b="1" dirty="0">
                <a:solidFill>
                  <a:schemeClr val="accent3">
                    <a:lumMod val="50000"/>
                  </a:schemeClr>
                </a:solidFill>
              </a:rPr>
              <a:t>Requête </a:t>
            </a:r>
            <a:endParaRPr lang="fr-MA" sz="2000" b="1" dirty="0">
              <a:solidFill>
                <a:schemeClr val="accent3">
                  <a:lumMod val="50000"/>
                </a:schemeClr>
              </a:solidFill>
            </a:endParaRPr>
          </a:p>
        </p:txBody>
      </p:sp>
      <p:sp>
        <p:nvSpPr>
          <p:cNvPr id="7" name="Espace réservé du numéro de diapositive 6">
            <a:extLst>
              <a:ext uri="{FF2B5EF4-FFF2-40B4-BE49-F238E27FC236}">
                <a16:creationId xmlns:a16="http://schemas.microsoft.com/office/drawing/2014/main" xmlns="" id="{63599E4E-AC6E-44C8-80AD-1812DD1DE031}"/>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421734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9" grpId="0" animBg="1"/>
      <p:bldP spid="20"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5867400" y="513398"/>
            <a:ext cx="9476284" cy="1610890"/>
          </a:xfrm>
          <a:prstGeom prst="rect">
            <a:avLst/>
          </a:prstGeom>
        </p:spPr>
        <p:txBody>
          <a:bodyPr wrap="square" lIns="0" tIns="0" rIns="0" bIns="0" rtlCol="0" anchor="t">
            <a:spAutoFit/>
          </a:bodyPr>
          <a:lstStyle/>
          <a:p>
            <a:pPr lvl="0" algn="r">
              <a:lnSpc>
                <a:spcPts val="6350"/>
              </a:lnSpc>
              <a:spcBef>
                <a:spcPct val="0"/>
              </a:spcBef>
            </a:pPr>
            <a:r>
              <a:rPr lang="fr-FR" sz="5000" b="1" dirty="0">
                <a:solidFill>
                  <a:srgbClr val="0E2F5F"/>
                </a:solidFill>
                <a:latin typeface="Akzidenz-Grotesk Heavy"/>
                <a:ea typeface="Akzidenz-Grotesk Heavy"/>
                <a:cs typeface="Akzidenz-Grotesk Heavy"/>
                <a:sym typeface="Akzidenz-Grotesk Heavy"/>
              </a:rPr>
              <a:t>Fonctionnement lors des requêtes </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1" name="Group 5">
            <a:extLst>
              <a:ext uri="{FF2B5EF4-FFF2-40B4-BE49-F238E27FC236}">
                <a16:creationId xmlns:a16="http://schemas.microsoft.com/office/drawing/2014/main" xmlns="" id="{F02A28FE-E4BA-4B7F-A4FD-2244756570C3}"/>
              </a:ext>
            </a:extLst>
          </p:cNvPr>
          <p:cNvGrpSpPr/>
          <p:nvPr/>
        </p:nvGrpSpPr>
        <p:grpSpPr>
          <a:xfrm>
            <a:off x="2122306" y="2689110"/>
            <a:ext cx="12115800" cy="5960738"/>
            <a:chOff x="0" y="-47625"/>
            <a:chExt cx="1613404" cy="505904"/>
          </a:xfrm>
        </p:grpSpPr>
        <p:sp>
          <p:nvSpPr>
            <p:cNvPr id="32" name="Freeform 6">
              <a:extLst>
                <a:ext uri="{FF2B5EF4-FFF2-40B4-BE49-F238E27FC236}">
                  <a16:creationId xmlns:a16="http://schemas.microsoft.com/office/drawing/2014/main" xmlns="" id="{5D242ECA-AB2D-495C-9379-4EB7CB4A5E93}"/>
                </a:ext>
              </a:extLst>
            </p:cNvPr>
            <p:cNvSpPr/>
            <p:nvPr/>
          </p:nvSpPr>
          <p:spPr>
            <a:xfrm>
              <a:off x="0" y="-47625"/>
              <a:ext cx="1613404" cy="505904"/>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txBody>
            <a:bodyPr/>
            <a:lstStyle/>
            <a:p>
              <a:pPr marL="342900" indent="-342900">
                <a:buFont typeface="Arial" panose="020B0604020202020204" pitchFamily="34" charset="0"/>
                <a:buChar char="•"/>
              </a:pPr>
              <a:endParaRPr lang="fr-FR" sz="2500" b="1" dirty="0">
                <a:solidFill>
                  <a:srgbClr val="0E2F5F"/>
                </a:solidFill>
                <a:latin typeface="Aileron Bold"/>
              </a:endParaRPr>
            </a:p>
            <a:p>
              <a:pPr marL="457200" indent="-457200">
                <a:buFont typeface="Arial" panose="020B0604020202020204" pitchFamily="34" charset="0"/>
                <a:buChar char="•"/>
              </a:pPr>
              <a:r>
                <a:rPr lang="fr-FR" sz="2800" b="1" dirty="0">
                  <a:solidFill>
                    <a:srgbClr val="0E2F5F"/>
                  </a:solidFill>
                  <a:latin typeface="Aileron Bold"/>
                </a:rPr>
                <a:t>En revanche, si la requête n’inclut pas la </a:t>
              </a:r>
              <a:r>
                <a:rPr lang="fr-FR" sz="2800" b="1" dirty="0" err="1">
                  <a:solidFill>
                    <a:srgbClr val="0E2F5F"/>
                  </a:solidFill>
                  <a:latin typeface="Aileron Bold"/>
                </a:rPr>
                <a:t>shard</a:t>
              </a:r>
              <a:r>
                <a:rPr lang="fr-FR" sz="2800" b="1" dirty="0">
                  <a:solidFill>
                    <a:srgbClr val="0E2F5F"/>
                  </a:solidFill>
                  <a:latin typeface="Aileron Bold"/>
                </a:rPr>
                <a:t> key, le mongos n’a aucun moyen de savoir où se trouvent les données. </a:t>
              </a:r>
            </a:p>
            <a:p>
              <a:pPr marL="457200" indent="-457200">
                <a:buFont typeface="Arial" panose="020B0604020202020204" pitchFamily="34" charset="0"/>
                <a:buChar char="•"/>
              </a:pPr>
              <a:r>
                <a:rPr lang="fr-FR" sz="2800" b="1" dirty="0">
                  <a:solidFill>
                    <a:srgbClr val="0E2F5F"/>
                  </a:solidFill>
                  <a:latin typeface="Aileron Bold"/>
                </a:rPr>
                <a:t>Il doit alors effectuer un broadcast de la requête à tous les shards du cluster. </a:t>
              </a:r>
            </a:p>
            <a:p>
              <a:pPr marL="457200" indent="-457200">
                <a:buFont typeface="Arial" panose="020B0604020202020204" pitchFamily="34" charset="0"/>
                <a:buChar char="•"/>
              </a:pPr>
              <a:r>
                <a:rPr lang="fr-FR" sz="2800" b="1" dirty="0">
                  <a:solidFill>
                    <a:srgbClr val="0E2F5F"/>
                  </a:solidFill>
                  <a:latin typeface="Aileron Bold"/>
                </a:rPr>
                <a:t>Chaque </a:t>
              </a:r>
              <a:r>
                <a:rPr lang="fr-FR" sz="2800" b="1" dirty="0" err="1">
                  <a:solidFill>
                    <a:srgbClr val="0E2F5F"/>
                  </a:solidFill>
                  <a:latin typeface="Aileron Bold"/>
                </a:rPr>
                <a:t>shard</a:t>
              </a:r>
              <a:r>
                <a:rPr lang="fr-FR" sz="2800" b="1" dirty="0">
                  <a:solidFill>
                    <a:srgbClr val="0E2F5F"/>
                  </a:solidFill>
                  <a:latin typeface="Aileron Bold"/>
                </a:rPr>
                <a:t> analyse localement si les documents existent, puis retourne les résultats. </a:t>
              </a:r>
            </a:p>
            <a:p>
              <a:pPr marL="457200" indent="-457200">
                <a:buFont typeface="Arial" panose="020B0604020202020204" pitchFamily="34" charset="0"/>
                <a:buChar char="•"/>
              </a:pPr>
              <a:r>
                <a:rPr lang="fr-FR" sz="2800" b="1" dirty="0">
                  <a:solidFill>
                    <a:srgbClr val="0E2F5F"/>
                  </a:solidFill>
                  <a:latin typeface="Aileron Bold"/>
                </a:rPr>
                <a:t>Ce processus, appelé requête globale (</a:t>
              </a:r>
              <a:r>
                <a:rPr lang="fr-FR" sz="2800" b="1" dirty="0" err="1">
                  <a:solidFill>
                    <a:srgbClr val="0E2F5F"/>
                  </a:solidFill>
                  <a:latin typeface="Aileron Bold"/>
                </a:rPr>
                <a:t>scatter-gather</a:t>
              </a:r>
              <a:r>
                <a:rPr lang="fr-FR" sz="2800" b="1" dirty="0">
                  <a:solidFill>
                    <a:srgbClr val="0E2F5F"/>
                  </a:solidFill>
                  <a:latin typeface="Aileron Bold"/>
                </a:rPr>
                <a:t> query), est plus lent et plus coûteux en ressources réseau et en temps de traitement. </a:t>
              </a:r>
            </a:p>
            <a:p>
              <a:pPr marL="457200" indent="-457200">
                <a:buFont typeface="Arial" panose="020B0604020202020204" pitchFamily="34" charset="0"/>
                <a:buChar char="•"/>
              </a:pPr>
              <a:r>
                <a:rPr lang="fr-FR" sz="2800" b="1" dirty="0">
                  <a:solidFill>
                    <a:srgbClr val="0E2F5F"/>
                  </a:solidFill>
                  <a:latin typeface="Aileron Bold"/>
                </a:rPr>
                <a:t>C’est pourquoi il est essentiel, lors de la conception d’une base </a:t>
              </a:r>
              <a:r>
                <a:rPr lang="fr-FR" sz="2800" b="1" dirty="0" err="1">
                  <a:solidFill>
                    <a:srgbClr val="0E2F5F"/>
                  </a:solidFill>
                  <a:latin typeface="Aileron Bold"/>
                </a:rPr>
                <a:t>shardée</a:t>
              </a:r>
              <a:r>
                <a:rPr lang="fr-FR" sz="2800" b="1" dirty="0">
                  <a:solidFill>
                    <a:srgbClr val="0E2F5F"/>
                  </a:solidFill>
                  <a:latin typeface="Aileron Bold"/>
                </a:rPr>
                <a:t>, d’optimiser les modèles de requêtes pour qu’ils utilisent systématiquement la </a:t>
              </a:r>
              <a:r>
                <a:rPr lang="fr-FR" sz="2800" b="1" dirty="0" err="1">
                  <a:solidFill>
                    <a:srgbClr val="0E2F5F"/>
                  </a:solidFill>
                  <a:latin typeface="Aileron Bold"/>
                </a:rPr>
                <a:t>shard</a:t>
              </a:r>
              <a:r>
                <a:rPr lang="fr-FR" sz="2800" b="1" dirty="0">
                  <a:solidFill>
                    <a:srgbClr val="0E2F5F"/>
                  </a:solidFill>
                  <a:latin typeface="Aileron Bold"/>
                </a:rPr>
                <a:t> key quand c’est possible.</a:t>
              </a:r>
            </a:p>
          </p:txBody>
        </p:sp>
        <p:sp>
          <p:nvSpPr>
            <p:cNvPr id="33" name="TextBox 7">
              <a:extLst>
                <a:ext uri="{FF2B5EF4-FFF2-40B4-BE49-F238E27FC236}">
                  <a16:creationId xmlns:a16="http://schemas.microsoft.com/office/drawing/2014/main" xmlns="" id="{F682BD04-1830-4FF1-BD71-A0A4076E6415}"/>
                </a:ext>
              </a:extLst>
            </p:cNvPr>
            <p:cNvSpPr txBox="1"/>
            <p:nvPr/>
          </p:nvSpPr>
          <p:spPr>
            <a:xfrm>
              <a:off x="0" y="-47625"/>
              <a:ext cx="1613404" cy="373863"/>
            </a:xfrm>
            <a:prstGeom prst="rect">
              <a:avLst/>
            </a:prstGeom>
          </p:spPr>
          <p:txBody>
            <a:bodyPr lIns="50800" tIns="50800" rIns="50800" bIns="50800" rtlCol="0" anchor="ctr"/>
            <a:lstStyle/>
            <a:p>
              <a:pPr algn="ctr">
                <a:lnSpc>
                  <a:spcPts val="2800"/>
                </a:lnSpc>
              </a:pPr>
              <a:endParaRPr/>
            </a:p>
          </p:txBody>
        </p:sp>
      </p:grpSp>
      <p:pic>
        <p:nvPicPr>
          <p:cNvPr id="4100" name="Picture 4" descr="Collection of Logo Mongodb PNG. | PlusPNG">
            <a:extLst>
              <a:ext uri="{FF2B5EF4-FFF2-40B4-BE49-F238E27FC236}">
                <a16:creationId xmlns:a16="http://schemas.microsoft.com/office/drawing/2014/main" xmlns="" id="{C523F1F2-A5C2-45CD-AE0F-A296CD1D40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89292" y="348212"/>
            <a:ext cx="2806203" cy="194126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xmlns="" id="{436196CC-78D3-481D-A78E-4920B0627994}"/>
              </a:ext>
            </a:extLst>
          </p:cNvPr>
          <p:cNvPicPr>
            <a:picLocks noChangeAspect="1"/>
          </p:cNvPicPr>
          <p:nvPr/>
        </p:nvPicPr>
        <p:blipFill>
          <a:blip r:embed="rId7"/>
          <a:stretch>
            <a:fillRect/>
          </a:stretch>
        </p:blipFill>
        <p:spPr>
          <a:xfrm>
            <a:off x="11373624" y="1267351"/>
            <a:ext cx="856937" cy="856937"/>
          </a:xfrm>
          <a:prstGeom prst="rect">
            <a:avLst/>
          </a:prstGeom>
        </p:spPr>
      </p:pic>
      <p:sp>
        <p:nvSpPr>
          <p:cNvPr id="5" name="Espace réservé du numéro de diapositive 4">
            <a:extLst>
              <a:ext uri="{FF2B5EF4-FFF2-40B4-BE49-F238E27FC236}">
                <a16:creationId xmlns:a16="http://schemas.microsoft.com/office/drawing/2014/main" xmlns="" id="{18D8FC84-AA40-4171-BA7D-397C2AA3B372}"/>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198913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5867400" y="513398"/>
            <a:ext cx="9476284" cy="1610890"/>
          </a:xfrm>
          <a:prstGeom prst="rect">
            <a:avLst/>
          </a:prstGeom>
        </p:spPr>
        <p:txBody>
          <a:bodyPr wrap="square" lIns="0" tIns="0" rIns="0" bIns="0" rtlCol="0" anchor="t">
            <a:spAutoFit/>
          </a:bodyPr>
          <a:lstStyle/>
          <a:p>
            <a:pPr lvl="0" algn="r">
              <a:lnSpc>
                <a:spcPts val="6350"/>
              </a:lnSpc>
              <a:spcBef>
                <a:spcPct val="0"/>
              </a:spcBef>
            </a:pPr>
            <a:r>
              <a:rPr lang="fr-FR" sz="5000" b="1" dirty="0">
                <a:solidFill>
                  <a:srgbClr val="0E2F5F"/>
                </a:solidFill>
                <a:latin typeface="Akzidenz-Grotesk Heavy"/>
                <a:ea typeface="Akzidenz-Grotesk Heavy"/>
                <a:cs typeface="Akzidenz-Grotesk Heavy"/>
                <a:sym typeface="Akzidenz-Grotesk Heavy"/>
              </a:rPr>
              <a:t>Fonctionnement lors des requêtes </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pic>
        <p:nvPicPr>
          <p:cNvPr id="4100" name="Picture 4" descr="Collection of Logo Mongodb PNG. | PlusPNG">
            <a:extLst>
              <a:ext uri="{FF2B5EF4-FFF2-40B4-BE49-F238E27FC236}">
                <a16:creationId xmlns:a16="http://schemas.microsoft.com/office/drawing/2014/main" xmlns="" id="{C523F1F2-A5C2-45CD-AE0F-A296CD1D40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89292" y="348212"/>
            <a:ext cx="2806203" cy="194126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xmlns="" id="{FDF433A9-5681-4A90-81F1-51FDAA6A549E}"/>
              </a:ext>
            </a:extLst>
          </p:cNvPr>
          <p:cNvPicPr>
            <a:picLocks noChangeAspect="1"/>
          </p:cNvPicPr>
          <p:nvPr/>
        </p:nvPicPr>
        <p:blipFill>
          <a:blip r:embed="rId7"/>
          <a:stretch>
            <a:fillRect/>
          </a:stretch>
        </p:blipFill>
        <p:spPr>
          <a:xfrm>
            <a:off x="11504831" y="1318842"/>
            <a:ext cx="916979" cy="916979"/>
          </a:xfrm>
          <a:prstGeom prst="rect">
            <a:avLst/>
          </a:prstGeom>
        </p:spPr>
      </p:pic>
      <p:pic>
        <p:nvPicPr>
          <p:cNvPr id="2" name="Image 1">
            <a:extLst>
              <a:ext uri="{FF2B5EF4-FFF2-40B4-BE49-F238E27FC236}">
                <a16:creationId xmlns:a16="http://schemas.microsoft.com/office/drawing/2014/main" xmlns="" id="{BC588CD6-D2E2-434A-A7F6-8C8F32A18F9C}"/>
              </a:ext>
            </a:extLst>
          </p:cNvPr>
          <p:cNvPicPr>
            <a:picLocks noChangeAspect="1"/>
          </p:cNvPicPr>
          <p:nvPr/>
        </p:nvPicPr>
        <p:blipFill>
          <a:blip r:embed="rId8">
            <a:duotone>
              <a:prstClr val="black"/>
              <a:schemeClr val="accent3">
                <a:tint val="45000"/>
                <a:satMod val="400000"/>
              </a:schemeClr>
            </a:duotone>
          </a:blip>
          <a:stretch>
            <a:fillRect/>
          </a:stretch>
        </p:blipFill>
        <p:spPr>
          <a:xfrm>
            <a:off x="609600" y="4457700"/>
            <a:ext cx="1371600" cy="1371600"/>
          </a:xfrm>
          <a:prstGeom prst="rect">
            <a:avLst/>
          </a:prstGeom>
        </p:spPr>
      </p:pic>
      <p:cxnSp>
        <p:nvCxnSpPr>
          <p:cNvPr id="4" name="Connecteur droit avec flèche 3">
            <a:extLst>
              <a:ext uri="{FF2B5EF4-FFF2-40B4-BE49-F238E27FC236}">
                <a16:creationId xmlns:a16="http://schemas.microsoft.com/office/drawing/2014/main" xmlns="" id="{34FA719B-8573-4932-AB86-5F5707E58A53}"/>
              </a:ext>
            </a:extLst>
          </p:cNvPr>
          <p:cNvCxnSpPr>
            <a:stCxn id="2" idx="3"/>
          </p:cNvCxnSpPr>
          <p:nvPr/>
        </p:nvCxnSpPr>
        <p:spPr>
          <a:xfrm>
            <a:off x="1981200" y="5143500"/>
            <a:ext cx="2057400" cy="0"/>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 coins arrondis 4">
            <a:extLst>
              <a:ext uri="{FF2B5EF4-FFF2-40B4-BE49-F238E27FC236}">
                <a16:creationId xmlns:a16="http://schemas.microsoft.com/office/drawing/2014/main" xmlns="" id="{508A055A-6BB8-43E4-9284-F177E8E9313A}"/>
              </a:ext>
            </a:extLst>
          </p:cNvPr>
          <p:cNvSpPr/>
          <p:nvPr/>
        </p:nvSpPr>
        <p:spPr>
          <a:xfrm>
            <a:off x="3922426" y="4762500"/>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3">
                    <a:lumMod val="50000"/>
                  </a:schemeClr>
                </a:solidFill>
                <a:latin typeface="Aileron" panose="020B0604020202020204" charset="0"/>
              </a:rPr>
              <a:t>Mongos</a:t>
            </a:r>
            <a:endParaRPr lang="fr-MA" b="1" dirty="0">
              <a:solidFill>
                <a:schemeClr val="accent3">
                  <a:lumMod val="50000"/>
                </a:schemeClr>
              </a:solidFill>
              <a:latin typeface="Aileron" panose="020B0604020202020204" charset="0"/>
            </a:endParaRPr>
          </a:p>
        </p:txBody>
      </p:sp>
      <p:sp>
        <p:nvSpPr>
          <p:cNvPr id="17" name="Rectangle : coins arrondis 16">
            <a:extLst>
              <a:ext uri="{FF2B5EF4-FFF2-40B4-BE49-F238E27FC236}">
                <a16:creationId xmlns:a16="http://schemas.microsoft.com/office/drawing/2014/main" xmlns="" id="{21F0A1CE-E764-4222-A156-A3D6B7E805A8}"/>
              </a:ext>
            </a:extLst>
          </p:cNvPr>
          <p:cNvSpPr/>
          <p:nvPr/>
        </p:nvSpPr>
        <p:spPr>
          <a:xfrm>
            <a:off x="8153400" y="4766872"/>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2</a:t>
            </a:r>
            <a:endParaRPr lang="fr-MA" sz="2800" b="1" dirty="0">
              <a:solidFill>
                <a:schemeClr val="accent3">
                  <a:lumMod val="50000"/>
                </a:schemeClr>
              </a:solidFill>
              <a:latin typeface="Aileron" panose="020B0604020202020204" charset="0"/>
            </a:endParaRPr>
          </a:p>
        </p:txBody>
      </p:sp>
      <p:sp>
        <p:nvSpPr>
          <p:cNvPr id="19" name="Rectangle : coins arrondis 18">
            <a:extLst>
              <a:ext uri="{FF2B5EF4-FFF2-40B4-BE49-F238E27FC236}">
                <a16:creationId xmlns:a16="http://schemas.microsoft.com/office/drawing/2014/main" xmlns="" id="{3E3F3E7B-F1A0-4258-808B-CE22726D4186}"/>
              </a:ext>
            </a:extLst>
          </p:cNvPr>
          <p:cNvSpPr/>
          <p:nvPr/>
        </p:nvSpPr>
        <p:spPr>
          <a:xfrm>
            <a:off x="8153400" y="6600044"/>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3</a:t>
            </a:r>
            <a:endParaRPr lang="fr-MA" sz="2800" b="1" dirty="0">
              <a:solidFill>
                <a:schemeClr val="accent3">
                  <a:lumMod val="50000"/>
                </a:schemeClr>
              </a:solidFill>
              <a:latin typeface="Aileron" panose="020B0604020202020204" charset="0"/>
            </a:endParaRPr>
          </a:p>
        </p:txBody>
      </p:sp>
      <p:sp>
        <p:nvSpPr>
          <p:cNvPr id="20" name="Rectangle : coins arrondis 19">
            <a:extLst>
              <a:ext uri="{FF2B5EF4-FFF2-40B4-BE49-F238E27FC236}">
                <a16:creationId xmlns:a16="http://schemas.microsoft.com/office/drawing/2014/main" xmlns="" id="{B6217A47-6D24-45BC-891F-485219708805}"/>
              </a:ext>
            </a:extLst>
          </p:cNvPr>
          <p:cNvSpPr/>
          <p:nvPr/>
        </p:nvSpPr>
        <p:spPr>
          <a:xfrm>
            <a:off x="8153400" y="2933700"/>
            <a:ext cx="2362200" cy="7620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accent3">
                    <a:lumMod val="50000"/>
                  </a:schemeClr>
                </a:solidFill>
                <a:latin typeface="Aileron" panose="020B0604020202020204" charset="0"/>
              </a:rPr>
              <a:t>Shard</a:t>
            </a:r>
            <a:r>
              <a:rPr lang="fr-FR" sz="2800" b="1" dirty="0">
                <a:solidFill>
                  <a:schemeClr val="accent3">
                    <a:lumMod val="50000"/>
                  </a:schemeClr>
                </a:solidFill>
                <a:latin typeface="Aileron" panose="020B0604020202020204" charset="0"/>
              </a:rPr>
              <a:t> 1</a:t>
            </a:r>
            <a:endParaRPr lang="fr-MA" sz="2800" b="1" dirty="0">
              <a:solidFill>
                <a:schemeClr val="accent3">
                  <a:lumMod val="50000"/>
                </a:schemeClr>
              </a:solidFill>
              <a:latin typeface="Aileron" panose="020B0604020202020204" charset="0"/>
            </a:endParaRPr>
          </a:p>
        </p:txBody>
      </p:sp>
      <p:cxnSp>
        <p:nvCxnSpPr>
          <p:cNvPr id="26" name="Connecteur : en angle 25">
            <a:extLst>
              <a:ext uri="{FF2B5EF4-FFF2-40B4-BE49-F238E27FC236}">
                <a16:creationId xmlns:a16="http://schemas.microsoft.com/office/drawing/2014/main" xmlns="" id="{4EC347B8-D355-4173-B301-4924E6E3E0B2}"/>
              </a:ext>
            </a:extLst>
          </p:cNvPr>
          <p:cNvCxnSpPr>
            <a:cxnSpLocks/>
            <a:endCxn id="17" idx="1"/>
          </p:cNvCxnSpPr>
          <p:nvPr/>
        </p:nvCxnSpPr>
        <p:spPr>
          <a:xfrm>
            <a:off x="6400800" y="5143500"/>
            <a:ext cx="1752600" cy="4372"/>
          </a:xfrm>
          <a:prstGeom prst="bentConnector3">
            <a:avLst>
              <a:gd name="adj1" fmla="val 50000"/>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 coins arrondis 33">
            <a:extLst>
              <a:ext uri="{FF2B5EF4-FFF2-40B4-BE49-F238E27FC236}">
                <a16:creationId xmlns:a16="http://schemas.microsoft.com/office/drawing/2014/main" xmlns="" id="{6630FEEF-5FBA-455B-A7BB-73E8F33EAB6B}"/>
              </a:ext>
            </a:extLst>
          </p:cNvPr>
          <p:cNvSpPr/>
          <p:nvPr/>
        </p:nvSpPr>
        <p:spPr>
          <a:xfrm>
            <a:off x="336784" y="2019300"/>
            <a:ext cx="4359473" cy="914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accent3">
                    <a:lumMod val="50000"/>
                  </a:schemeClr>
                </a:solidFill>
                <a:latin typeface="Aileron" panose="020B0604020202020204" charset="0"/>
              </a:rPr>
              <a:t>Broadcast Query</a:t>
            </a:r>
            <a:endParaRPr lang="fr-MA" sz="3600" b="1" dirty="0">
              <a:solidFill>
                <a:schemeClr val="accent3">
                  <a:lumMod val="50000"/>
                </a:schemeClr>
              </a:solidFill>
              <a:latin typeface="Aileron" panose="020B0604020202020204" charset="0"/>
            </a:endParaRPr>
          </a:p>
        </p:txBody>
      </p:sp>
      <p:cxnSp>
        <p:nvCxnSpPr>
          <p:cNvPr id="21" name="Connecteur : en angle 20">
            <a:extLst>
              <a:ext uri="{FF2B5EF4-FFF2-40B4-BE49-F238E27FC236}">
                <a16:creationId xmlns:a16="http://schemas.microsoft.com/office/drawing/2014/main" xmlns="" id="{0651D5B6-08C4-4AD6-8C39-531029DB26E6}"/>
              </a:ext>
            </a:extLst>
          </p:cNvPr>
          <p:cNvCxnSpPr>
            <a:cxnSpLocks/>
            <a:stCxn id="5" idx="3"/>
            <a:endCxn id="20" idx="1"/>
          </p:cNvCxnSpPr>
          <p:nvPr/>
        </p:nvCxnSpPr>
        <p:spPr>
          <a:xfrm flipV="1">
            <a:off x="6284626" y="3314700"/>
            <a:ext cx="1868774" cy="1828800"/>
          </a:xfrm>
          <a:prstGeom prst="bentConnector3">
            <a:avLst>
              <a:gd name="adj1" fmla="val 50000"/>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xmlns="" id="{2ECD2F2E-4D8E-4F59-AF3D-4999E94287CB}"/>
              </a:ext>
            </a:extLst>
          </p:cNvPr>
          <p:cNvCxnSpPr>
            <a:cxnSpLocks/>
            <a:stCxn id="5" idx="3"/>
            <a:endCxn id="19" idx="1"/>
          </p:cNvCxnSpPr>
          <p:nvPr/>
        </p:nvCxnSpPr>
        <p:spPr>
          <a:xfrm>
            <a:off x="6284626" y="5143500"/>
            <a:ext cx="1868774" cy="1837544"/>
          </a:xfrm>
          <a:prstGeom prst="bentConnector3">
            <a:avLst>
              <a:gd name="adj1" fmla="val 50000"/>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xmlns="" id="{17FEF7F8-93EE-4ED3-8F1B-E757DA334FB4}"/>
              </a:ext>
            </a:extLst>
          </p:cNvPr>
          <p:cNvSpPr txBox="1"/>
          <p:nvPr/>
        </p:nvSpPr>
        <p:spPr>
          <a:xfrm>
            <a:off x="2324267" y="4610100"/>
            <a:ext cx="1371600" cy="400110"/>
          </a:xfrm>
          <a:prstGeom prst="rect">
            <a:avLst/>
          </a:prstGeom>
          <a:noFill/>
        </p:spPr>
        <p:txBody>
          <a:bodyPr wrap="square" rtlCol="0">
            <a:spAutoFit/>
          </a:bodyPr>
          <a:lstStyle/>
          <a:p>
            <a:pPr algn="ctr"/>
            <a:r>
              <a:rPr lang="fr-FR" sz="2000" b="1" dirty="0">
                <a:solidFill>
                  <a:schemeClr val="accent3">
                    <a:lumMod val="50000"/>
                  </a:schemeClr>
                </a:solidFill>
              </a:rPr>
              <a:t>Requête </a:t>
            </a:r>
            <a:endParaRPr lang="fr-MA" sz="2000" b="1" dirty="0">
              <a:solidFill>
                <a:schemeClr val="accent3">
                  <a:lumMod val="50000"/>
                </a:schemeClr>
              </a:solidFill>
            </a:endParaRPr>
          </a:p>
        </p:txBody>
      </p:sp>
      <p:sp>
        <p:nvSpPr>
          <p:cNvPr id="7" name="Espace réservé du numéro de diapositive 6">
            <a:extLst>
              <a:ext uri="{FF2B5EF4-FFF2-40B4-BE49-F238E27FC236}">
                <a16:creationId xmlns:a16="http://schemas.microsoft.com/office/drawing/2014/main" xmlns="" id="{F8002ABF-D23E-4C54-A10E-429A44EE1789}"/>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50482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9" grpId="0" animBg="1"/>
      <p:bldP spid="20" grpId="0" animBg="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2362200" y="3946674"/>
            <a:ext cx="9734623" cy="3254226"/>
          </a:xfrm>
          <a:prstGeom prst="rect">
            <a:avLst/>
          </a:prstGeom>
        </p:spPr>
        <p:txBody>
          <a:bodyPr lIns="0" tIns="0" rIns="0" bIns="0" rtlCol="0" anchor="t">
            <a:spAutoFit/>
          </a:bodyPr>
          <a:lstStyle/>
          <a:p>
            <a:pPr algn="l">
              <a:lnSpc>
                <a:spcPts val="12564"/>
              </a:lnSpc>
            </a:pPr>
            <a:r>
              <a:rPr lang="en-US" sz="12198" b="1" dirty="0">
                <a:solidFill>
                  <a:srgbClr val="0E2F5F"/>
                </a:solidFill>
                <a:latin typeface="Barlow Condensed Heavy"/>
                <a:ea typeface="Barlow Condensed Heavy"/>
                <a:cs typeface="Barlow Condensed Heavy"/>
                <a:sym typeface="Barlow Condensed Heavy"/>
              </a:rPr>
              <a:t>SHARDING SOUS MONGODB</a:t>
            </a:r>
          </a:p>
        </p:txBody>
      </p:sp>
      <p:sp>
        <p:nvSpPr>
          <p:cNvPr id="14" name="Freeform 14"/>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TextBox 16"/>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7" name="Freeform 17"/>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8" name="Ellipse 17">
            <a:extLst>
              <a:ext uri="{FF2B5EF4-FFF2-40B4-BE49-F238E27FC236}">
                <a16:creationId xmlns:a16="http://schemas.microsoft.com/office/drawing/2014/main" xmlns="" id="{5AE8412D-A890-41E1-AFD5-77E48E1AB664}"/>
              </a:ext>
            </a:extLst>
          </p:cNvPr>
          <p:cNvSpPr/>
          <p:nvPr/>
        </p:nvSpPr>
        <p:spPr>
          <a:xfrm>
            <a:off x="2274171" y="1790700"/>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03</a:t>
            </a:r>
            <a:endParaRPr lang="fr-MA" sz="12198" b="1" dirty="0">
              <a:solidFill>
                <a:srgbClr val="0E2F5F"/>
              </a:solidFill>
              <a:latin typeface="Barlow Condensed Heavy"/>
            </a:endParaRPr>
          </a:p>
        </p:txBody>
      </p:sp>
      <p:sp>
        <p:nvSpPr>
          <p:cNvPr id="21" name="Espace réservé du numéro de diapositive 20">
            <a:extLst>
              <a:ext uri="{FF2B5EF4-FFF2-40B4-BE49-F238E27FC236}">
                <a16:creationId xmlns:a16="http://schemas.microsoft.com/office/drawing/2014/main" xmlns="" id="{E440AB0D-3842-458D-B724-1F671126779E}"/>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837107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503552"/>
            <a:ext cx="1043351" cy="1043351"/>
            <a:chOff x="0" y="0"/>
            <a:chExt cx="274792" cy="274792"/>
          </a:xfrm>
        </p:grpSpPr>
        <p:sp>
          <p:nvSpPr>
            <p:cNvPr id="3" name="Freeform 3"/>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4" name="TextBox 4"/>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6955967"/>
            <a:ext cx="1043351" cy="1043351"/>
            <a:chOff x="0" y="0"/>
            <a:chExt cx="274792" cy="274792"/>
          </a:xfrm>
        </p:grpSpPr>
        <p:sp>
          <p:nvSpPr>
            <p:cNvPr id="6" name="Freeform 6"/>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7" name="TextBox 7"/>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28700" y="8389942"/>
            <a:ext cx="1043351" cy="1043351"/>
            <a:chOff x="0" y="0"/>
            <a:chExt cx="274792" cy="274792"/>
          </a:xfrm>
        </p:grpSpPr>
        <p:sp>
          <p:nvSpPr>
            <p:cNvPr id="9" name="Freeform 9"/>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10" name="TextBox 10"/>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4848550" y="2782372"/>
            <a:ext cx="4829892" cy="5894830"/>
            <a:chOff x="0" y="0"/>
            <a:chExt cx="1272070" cy="1552548"/>
          </a:xfrm>
        </p:grpSpPr>
        <p:sp>
          <p:nvSpPr>
            <p:cNvPr id="12" name="Freeform 12"/>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00BF63"/>
            </a:solidFill>
          </p:spPr>
        </p:sp>
        <p:sp>
          <p:nvSpPr>
            <p:cNvPr id="13" name="TextBox 13"/>
            <p:cNvSpPr txBox="1"/>
            <p:nvPr/>
          </p:nvSpPr>
          <p:spPr>
            <a:xfrm>
              <a:off x="0" y="-47625"/>
              <a:ext cx="1272070" cy="1600173"/>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1043894" y="5748190"/>
            <a:ext cx="6215406" cy="3510110"/>
            <a:chOff x="0" y="0"/>
            <a:chExt cx="962929" cy="543808"/>
          </a:xfrm>
        </p:grpSpPr>
        <p:sp>
          <p:nvSpPr>
            <p:cNvPr id="15" name="Freeform 15"/>
            <p:cNvSpPr/>
            <p:nvPr/>
          </p:nvSpPr>
          <p:spPr>
            <a:xfrm>
              <a:off x="0" y="0"/>
              <a:ext cx="962929" cy="543808"/>
            </a:xfrm>
            <a:custGeom>
              <a:avLst/>
              <a:gdLst/>
              <a:ahLst/>
              <a:cxnLst/>
              <a:rect l="l" t="t" r="r" b="b"/>
              <a:pathLst>
                <a:path w="962929" h="543808">
                  <a:moveTo>
                    <a:pt x="19930" y="0"/>
                  </a:moveTo>
                  <a:lnTo>
                    <a:pt x="943000" y="0"/>
                  </a:lnTo>
                  <a:cubicBezTo>
                    <a:pt x="948285" y="0"/>
                    <a:pt x="953354" y="2100"/>
                    <a:pt x="957092" y="5837"/>
                  </a:cubicBezTo>
                  <a:cubicBezTo>
                    <a:pt x="960829" y="9575"/>
                    <a:pt x="962929" y="14644"/>
                    <a:pt x="962929" y="19930"/>
                  </a:cubicBezTo>
                  <a:lnTo>
                    <a:pt x="962929" y="523878"/>
                  </a:lnTo>
                  <a:cubicBezTo>
                    <a:pt x="962929" y="529164"/>
                    <a:pt x="960829" y="534233"/>
                    <a:pt x="957092" y="537971"/>
                  </a:cubicBezTo>
                  <a:cubicBezTo>
                    <a:pt x="953354" y="541708"/>
                    <a:pt x="948285" y="543808"/>
                    <a:pt x="943000" y="543808"/>
                  </a:cubicBezTo>
                  <a:lnTo>
                    <a:pt x="19930" y="543808"/>
                  </a:lnTo>
                  <a:cubicBezTo>
                    <a:pt x="14644" y="543808"/>
                    <a:pt x="9575" y="541708"/>
                    <a:pt x="5837" y="537971"/>
                  </a:cubicBezTo>
                  <a:cubicBezTo>
                    <a:pt x="2100" y="534233"/>
                    <a:pt x="0" y="529164"/>
                    <a:pt x="0" y="523878"/>
                  </a:cubicBezTo>
                  <a:lnTo>
                    <a:pt x="0" y="19930"/>
                  </a:lnTo>
                  <a:cubicBezTo>
                    <a:pt x="0" y="14644"/>
                    <a:pt x="2100" y="9575"/>
                    <a:pt x="5837" y="5837"/>
                  </a:cubicBezTo>
                  <a:cubicBezTo>
                    <a:pt x="9575" y="2100"/>
                    <a:pt x="14644" y="0"/>
                    <a:pt x="19930" y="0"/>
                  </a:cubicBezTo>
                  <a:close/>
                </a:path>
              </a:pathLst>
            </a:custGeom>
            <a:blipFill>
              <a:blip r:embed="rId2"/>
              <a:stretch>
                <a:fillRect t="-9023" b="-9023"/>
              </a:stretch>
            </a:blipFill>
          </p:spPr>
        </p:sp>
      </p:grpSp>
      <p:sp>
        <p:nvSpPr>
          <p:cNvPr id="16" name="Freeform 16"/>
          <p:cNvSpPr/>
          <p:nvPr/>
        </p:nvSpPr>
        <p:spPr>
          <a:xfrm>
            <a:off x="14848550" y="1944578"/>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Freeform 17"/>
          <p:cNvSpPr/>
          <p:nvPr/>
        </p:nvSpPr>
        <p:spPr>
          <a:xfrm>
            <a:off x="16298985" y="1028700"/>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Freeform 18"/>
          <p:cNvSpPr/>
          <p:nvPr/>
        </p:nvSpPr>
        <p:spPr>
          <a:xfrm>
            <a:off x="1165226" y="5649654"/>
            <a:ext cx="715763" cy="715763"/>
          </a:xfrm>
          <a:custGeom>
            <a:avLst/>
            <a:gdLst/>
            <a:ahLst/>
            <a:cxnLst/>
            <a:rect l="l" t="t" r="r" b="b"/>
            <a:pathLst>
              <a:path w="715763" h="715763">
                <a:moveTo>
                  <a:pt x="0" y="0"/>
                </a:moveTo>
                <a:lnTo>
                  <a:pt x="715762" y="0"/>
                </a:lnTo>
                <a:lnTo>
                  <a:pt x="715762" y="715763"/>
                </a:lnTo>
                <a:lnTo>
                  <a:pt x="0" y="715763"/>
                </a:lnTo>
                <a:lnTo>
                  <a:pt x="0" y="0"/>
                </a:lnTo>
                <a:close/>
              </a:path>
            </a:pathLst>
          </a:custGeom>
          <a:blipFill>
            <a:blip r:embed="rId7"/>
            <a:stretch>
              <a:fillRect/>
            </a:stretch>
          </a:blipFill>
        </p:spPr>
      </p:sp>
      <p:sp>
        <p:nvSpPr>
          <p:cNvPr id="19" name="Freeform 19"/>
          <p:cNvSpPr/>
          <p:nvPr/>
        </p:nvSpPr>
        <p:spPr>
          <a:xfrm>
            <a:off x="1165226" y="7110541"/>
            <a:ext cx="715763" cy="715763"/>
          </a:xfrm>
          <a:custGeom>
            <a:avLst/>
            <a:gdLst/>
            <a:ahLst/>
            <a:cxnLst/>
            <a:rect l="l" t="t" r="r" b="b"/>
            <a:pathLst>
              <a:path w="715763" h="715763">
                <a:moveTo>
                  <a:pt x="0" y="0"/>
                </a:moveTo>
                <a:lnTo>
                  <a:pt x="715762" y="0"/>
                </a:lnTo>
                <a:lnTo>
                  <a:pt x="715762" y="715763"/>
                </a:lnTo>
                <a:lnTo>
                  <a:pt x="0" y="715763"/>
                </a:lnTo>
                <a:lnTo>
                  <a:pt x="0" y="0"/>
                </a:lnTo>
                <a:close/>
              </a:path>
            </a:pathLst>
          </a:custGeom>
          <a:blipFill>
            <a:blip r:embed="rId7"/>
            <a:stretch>
              <a:fillRect/>
            </a:stretch>
          </a:blipFill>
        </p:spPr>
      </p:sp>
      <p:sp>
        <p:nvSpPr>
          <p:cNvPr id="20" name="Freeform 20"/>
          <p:cNvSpPr/>
          <p:nvPr/>
        </p:nvSpPr>
        <p:spPr>
          <a:xfrm>
            <a:off x="1153271" y="8553737"/>
            <a:ext cx="715763" cy="715763"/>
          </a:xfrm>
          <a:custGeom>
            <a:avLst/>
            <a:gdLst/>
            <a:ahLst/>
            <a:cxnLst/>
            <a:rect l="l" t="t" r="r" b="b"/>
            <a:pathLst>
              <a:path w="715763" h="715763">
                <a:moveTo>
                  <a:pt x="0" y="0"/>
                </a:moveTo>
                <a:lnTo>
                  <a:pt x="715763" y="0"/>
                </a:lnTo>
                <a:lnTo>
                  <a:pt x="715763" y="715762"/>
                </a:lnTo>
                <a:lnTo>
                  <a:pt x="0" y="715762"/>
                </a:lnTo>
                <a:lnTo>
                  <a:pt x="0" y="0"/>
                </a:lnTo>
                <a:close/>
              </a:path>
            </a:pathLst>
          </a:custGeom>
          <a:blipFill>
            <a:blip r:embed="rId7"/>
            <a:stretch>
              <a:fillRect/>
            </a:stretch>
          </a:blipFill>
        </p:spPr>
      </p:sp>
      <p:sp>
        <p:nvSpPr>
          <p:cNvPr id="21" name="Freeform 21"/>
          <p:cNvSpPr/>
          <p:nvPr/>
        </p:nvSpPr>
        <p:spPr>
          <a:xfrm>
            <a:off x="9764448" y="1508858"/>
            <a:ext cx="3060289" cy="2933505"/>
          </a:xfrm>
          <a:custGeom>
            <a:avLst/>
            <a:gdLst/>
            <a:ahLst/>
            <a:cxnLst/>
            <a:rect l="l" t="t" r="r" b="b"/>
            <a:pathLst>
              <a:path w="3060289" h="2933505">
                <a:moveTo>
                  <a:pt x="0" y="0"/>
                </a:moveTo>
                <a:lnTo>
                  <a:pt x="3060289" y="0"/>
                </a:lnTo>
                <a:lnTo>
                  <a:pt x="3060289" y="2933505"/>
                </a:lnTo>
                <a:lnTo>
                  <a:pt x="0" y="2933505"/>
                </a:lnTo>
                <a:lnTo>
                  <a:pt x="0" y="0"/>
                </a:lnTo>
                <a:close/>
              </a:path>
            </a:pathLst>
          </a:custGeom>
          <a:blipFill>
            <a:blip r:embed="rId8"/>
            <a:stretch>
              <a:fillRect/>
            </a:stretch>
          </a:blipFill>
          <a:ln w="38100" cap="rnd">
            <a:solidFill>
              <a:srgbClr val="C7F4C8"/>
            </a:solidFill>
            <a:prstDash val="solid"/>
            <a:round/>
          </a:ln>
        </p:spPr>
      </p:sp>
      <p:sp>
        <p:nvSpPr>
          <p:cNvPr id="22" name="TextBox 22"/>
          <p:cNvSpPr txBox="1"/>
          <p:nvPr/>
        </p:nvSpPr>
        <p:spPr>
          <a:xfrm>
            <a:off x="1028700" y="904875"/>
            <a:ext cx="7875986" cy="1531620"/>
          </a:xfrm>
          <a:prstGeom prst="rect">
            <a:avLst/>
          </a:prstGeom>
        </p:spPr>
        <p:txBody>
          <a:bodyPr lIns="0" tIns="0" rIns="0" bIns="0" rtlCol="0" anchor="t">
            <a:spAutoFit/>
          </a:bodyPr>
          <a:lstStyle/>
          <a:p>
            <a:pPr algn="l">
              <a:lnSpc>
                <a:spcPts val="5715"/>
              </a:lnSpc>
            </a:pPr>
            <a:r>
              <a:rPr lang="en-US" sz="4500" b="1">
                <a:solidFill>
                  <a:srgbClr val="0E2F5F"/>
                </a:solidFill>
                <a:latin typeface="Akzidenz-Grotesk Heavy"/>
                <a:ea typeface="Akzidenz-Grotesk Heavy"/>
                <a:cs typeface="Akzidenz-Grotesk Heavy"/>
                <a:sym typeface="Akzidenz-Grotesk Heavy"/>
              </a:rPr>
              <a:t>Introduction au Sharding dans MongoDB</a:t>
            </a:r>
          </a:p>
        </p:txBody>
      </p:sp>
      <p:sp>
        <p:nvSpPr>
          <p:cNvPr id="23" name="TextBox 23"/>
          <p:cNvSpPr txBox="1"/>
          <p:nvPr/>
        </p:nvSpPr>
        <p:spPr>
          <a:xfrm>
            <a:off x="1028700" y="2564114"/>
            <a:ext cx="8450149" cy="1934843"/>
          </a:xfrm>
          <a:prstGeom prst="rect">
            <a:avLst/>
          </a:prstGeom>
        </p:spPr>
        <p:txBody>
          <a:bodyPr lIns="0" tIns="0" rIns="0" bIns="0" rtlCol="0" anchor="t">
            <a:spAutoFit/>
          </a:bodyPr>
          <a:lstStyle/>
          <a:p>
            <a:pPr algn="just">
              <a:lnSpc>
                <a:spcPts val="3080"/>
              </a:lnSpc>
            </a:pPr>
            <a:r>
              <a:rPr lang="en-US" sz="2200" b="1">
                <a:solidFill>
                  <a:srgbClr val="021828"/>
                </a:solidFill>
                <a:latin typeface="Aileron Bold"/>
                <a:ea typeface="Aileron Bold"/>
                <a:cs typeface="Aileron Bold"/>
                <a:sym typeface="Aileron Bold"/>
              </a:rPr>
              <a:t>Le sharding est une méthode de partitionnement horizontal des données dans MongoDB, permettant de distribuer une collection sur plusieurs serveurs. Chaque serveur, appelé shard, contient une portion des données, formant ensemble un cluster shardé. </a:t>
            </a:r>
          </a:p>
        </p:txBody>
      </p:sp>
      <p:sp>
        <p:nvSpPr>
          <p:cNvPr id="24" name="TextBox 24"/>
          <p:cNvSpPr txBox="1"/>
          <p:nvPr/>
        </p:nvSpPr>
        <p:spPr>
          <a:xfrm>
            <a:off x="2459584" y="5511344"/>
            <a:ext cx="7993760" cy="1054098"/>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Scalabilité horizontale : Le sharding permet d'ajouter de nouveaux serveurs pour gérer l'augmentation du volume de données et du trafic, améliorant ainsi les performances globales. </a:t>
            </a:r>
          </a:p>
        </p:txBody>
      </p:sp>
      <p:sp>
        <p:nvSpPr>
          <p:cNvPr id="25" name="TextBox 25"/>
          <p:cNvSpPr txBox="1"/>
          <p:nvPr/>
        </p:nvSpPr>
        <p:spPr>
          <a:xfrm>
            <a:off x="2459584" y="6945319"/>
            <a:ext cx="7993760" cy="1054098"/>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Augmentation de la capacité de stockage : En répartissant les données sur plusieurs machines, le sharding augmente la capacité de stockage totale du système. </a:t>
            </a:r>
          </a:p>
        </p:txBody>
      </p:sp>
      <p:sp>
        <p:nvSpPr>
          <p:cNvPr id="26" name="TextBox 26"/>
          <p:cNvSpPr txBox="1"/>
          <p:nvPr/>
        </p:nvSpPr>
        <p:spPr>
          <a:xfrm>
            <a:off x="2459584" y="8379295"/>
            <a:ext cx="7993760" cy="1054098"/>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Amélioration du débit de lecture/écriture : Les opérations sont distribuées entre les shards, ce qui permet de traiter un plus grand nombre de requêtes simultanément. </a:t>
            </a:r>
          </a:p>
        </p:txBody>
      </p:sp>
      <p:sp>
        <p:nvSpPr>
          <p:cNvPr id="27" name="TextBox 27"/>
          <p:cNvSpPr txBox="1"/>
          <p:nvPr/>
        </p:nvSpPr>
        <p:spPr>
          <a:xfrm>
            <a:off x="1028700" y="4708507"/>
            <a:ext cx="16469676" cy="562102"/>
          </a:xfrm>
          <a:prstGeom prst="rect">
            <a:avLst/>
          </a:prstGeom>
        </p:spPr>
        <p:txBody>
          <a:bodyPr lIns="0" tIns="0" rIns="0" bIns="0" rtlCol="0" anchor="t">
            <a:spAutoFit/>
          </a:bodyPr>
          <a:lstStyle/>
          <a:p>
            <a:pPr marL="0" lvl="0" indent="0" algn="l">
              <a:lnSpc>
                <a:spcPts val="4064"/>
              </a:lnSpc>
              <a:spcBef>
                <a:spcPct val="0"/>
              </a:spcBef>
            </a:pPr>
            <a:r>
              <a:rPr lang="en-US" sz="3200" b="1" u="none" strike="noStrike">
                <a:solidFill>
                  <a:srgbClr val="0E2F5F"/>
                </a:solidFill>
                <a:latin typeface="Akzidenz-Grotesk Heavy"/>
                <a:ea typeface="Akzidenz-Grotesk Heavy"/>
                <a:cs typeface="Akzidenz-Grotesk Heavy"/>
                <a:sym typeface="Akzidenz-Grotesk Heavy"/>
              </a:rPr>
              <a:t>📌Pourquoi utiliser le sharding avec MongoDBmportant ?</a:t>
            </a:r>
          </a:p>
        </p:txBody>
      </p:sp>
      <p:sp>
        <p:nvSpPr>
          <p:cNvPr id="30" name="Espace réservé du numéro de diapositive 29">
            <a:extLst>
              <a:ext uri="{FF2B5EF4-FFF2-40B4-BE49-F238E27FC236}">
                <a16:creationId xmlns:a16="http://schemas.microsoft.com/office/drawing/2014/main" xmlns="" id="{7C4444B0-0F4A-4CC9-8462-B7122FF17CEB}"/>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372750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72075"/>
            <a:ext cx="5060185" cy="1053605"/>
            <a:chOff x="0" y="0"/>
            <a:chExt cx="1332724" cy="277493"/>
          </a:xfrm>
        </p:grpSpPr>
        <p:sp>
          <p:nvSpPr>
            <p:cNvPr id="3" name="Freeform 3"/>
            <p:cNvSpPr/>
            <p:nvPr/>
          </p:nvSpPr>
          <p:spPr>
            <a:xfrm>
              <a:off x="0" y="0"/>
              <a:ext cx="1332724" cy="277493"/>
            </a:xfrm>
            <a:custGeom>
              <a:avLst/>
              <a:gdLst/>
              <a:ahLst/>
              <a:cxnLst/>
              <a:rect l="l" t="t" r="r" b="b"/>
              <a:pathLst>
                <a:path w="1332724" h="277493">
                  <a:moveTo>
                    <a:pt x="78028" y="0"/>
                  </a:moveTo>
                  <a:lnTo>
                    <a:pt x="1254695" y="0"/>
                  </a:lnTo>
                  <a:cubicBezTo>
                    <a:pt x="1297789" y="0"/>
                    <a:pt x="1332724" y="34934"/>
                    <a:pt x="1332724" y="78028"/>
                  </a:cubicBezTo>
                  <a:lnTo>
                    <a:pt x="1332724" y="199464"/>
                  </a:lnTo>
                  <a:cubicBezTo>
                    <a:pt x="1332724" y="220159"/>
                    <a:pt x="1324503" y="240005"/>
                    <a:pt x="1309870" y="254639"/>
                  </a:cubicBezTo>
                  <a:cubicBezTo>
                    <a:pt x="1295236" y="269272"/>
                    <a:pt x="1275390" y="277493"/>
                    <a:pt x="1254695" y="277493"/>
                  </a:cubicBezTo>
                  <a:lnTo>
                    <a:pt x="78028" y="277493"/>
                  </a:lnTo>
                  <a:cubicBezTo>
                    <a:pt x="57334" y="277493"/>
                    <a:pt x="37487" y="269272"/>
                    <a:pt x="22854" y="254639"/>
                  </a:cubicBezTo>
                  <a:cubicBezTo>
                    <a:pt x="8221" y="240005"/>
                    <a:pt x="0" y="220159"/>
                    <a:pt x="0" y="199464"/>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4" name="TextBox 4"/>
            <p:cNvSpPr txBox="1"/>
            <p:nvPr/>
          </p:nvSpPr>
          <p:spPr>
            <a:xfrm>
              <a:off x="0" y="-47625"/>
              <a:ext cx="1332724" cy="325118"/>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613908" y="3394570"/>
            <a:ext cx="5060185" cy="1066761"/>
            <a:chOff x="0" y="0"/>
            <a:chExt cx="1332724" cy="280958"/>
          </a:xfrm>
        </p:grpSpPr>
        <p:sp>
          <p:nvSpPr>
            <p:cNvPr id="6" name="Freeform 6"/>
            <p:cNvSpPr/>
            <p:nvPr/>
          </p:nvSpPr>
          <p:spPr>
            <a:xfrm>
              <a:off x="0" y="0"/>
              <a:ext cx="1332724" cy="280958"/>
            </a:xfrm>
            <a:custGeom>
              <a:avLst/>
              <a:gdLst/>
              <a:ahLst/>
              <a:cxnLst/>
              <a:rect l="l" t="t" r="r" b="b"/>
              <a:pathLst>
                <a:path w="1332724" h="280958">
                  <a:moveTo>
                    <a:pt x="78028" y="0"/>
                  </a:moveTo>
                  <a:lnTo>
                    <a:pt x="1254695" y="0"/>
                  </a:lnTo>
                  <a:cubicBezTo>
                    <a:pt x="1297789" y="0"/>
                    <a:pt x="1332724" y="34934"/>
                    <a:pt x="1332724" y="78028"/>
                  </a:cubicBezTo>
                  <a:lnTo>
                    <a:pt x="1332724" y="202929"/>
                  </a:lnTo>
                  <a:cubicBezTo>
                    <a:pt x="1332724" y="223624"/>
                    <a:pt x="1324503" y="243470"/>
                    <a:pt x="1309870" y="258104"/>
                  </a:cubicBezTo>
                  <a:cubicBezTo>
                    <a:pt x="1295236" y="272737"/>
                    <a:pt x="1275390" y="280958"/>
                    <a:pt x="1254695" y="280958"/>
                  </a:cubicBezTo>
                  <a:lnTo>
                    <a:pt x="78028" y="280958"/>
                  </a:lnTo>
                  <a:cubicBezTo>
                    <a:pt x="34934" y="280958"/>
                    <a:pt x="0" y="246023"/>
                    <a:pt x="0" y="202929"/>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7" name="TextBox 7"/>
            <p:cNvSpPr txBox="1"/>
            <p:nvPr/>
          </p:nvSpPr>
          <p:spPr>
            <a:xfrm>
              <a:off x="0" y="-47625"/>
              <a:ext cx="1332724" cy="32858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199115" y="5172075"/>
            <a:ext cx="5060185" cy="1053605"/>
            <a:chOff x="0" y="0"/>
            <a:chExt cx="1332724" cy="277493"/>
          </a:xfrm>
        </p:grpSpPr>
        <p:sp>
          <p:nvSpPr>
            <p:cNvPr id="9" name="Freeform 9"/>
            <p:cNvSpPr/>
            <p:nvPr/>
          </p:nvSpPr>
          <p:spPr>
            <a:xfrm>
              <a:off x="0" y="0"/>
              <a:ext cx="1332724" cy="277493"/>
            </a:xfrm>
            <a:custGeom>
              <a:avLst/>
              <a:gdLst/>
              <a:ahLst/>
              <a:cxnLst/>
              <a:rect l="l" t="t" r="r" b="b"/>
              <a:pathLst>
                <a:path w="1332724" h="277493">
                  <a:moveTo>
                    <a:pt x="78028" y="0"/>
                  </a:moveTo>
                  <a:lnTo>
                    <a:pt x="1254695" y="0"/>
                  </a:lnTo>
                  <a:cubicBezTo>
                    <a:pt x="1297789" y="0"/>
                    <a:pt x="1332724" y="34934"/>
                    <a:pt x="1332724" y="78028"/>
                  </a:cubicBezTo>
                  <a:lnTo>
                    <a:pt x="1332724" y="199464"/>
                  </a:lnTo>
                  <a:cubicBezTo>
                    <a:pt x="1332724" y="220159"/>
                    <a:pt x="1324503" y="240005"/>
                    <a:pt x="1309870" y="254639"/>
                  </a:cubicBezTo>
                  <a:cubicBezTo>
                    <a:pt x="1295236" y="269272"/>
                    <a:pt x="1275390" y="277493"/>
                    <a:pt x="1254695" y="277493"/>
                  </a:cubicBezTo>
                  <a:lnTo>
                    <a:pt x="78028" y="277493"/>
                  </a:lnTo>
                  <a:cubicBezTo>
                    <a:pt x="57334" y="277493"/>
                    <a:pt x="37487" y="269272"/>
                    <a:pt x="22854" y="254639"/>
                  </a:cubicBezTo>
                  <a:cubicBezTo>
                    <a:pt x="8221" y="240005"/>
                    <a:pt x="0" y="220159"/>
                    <a:pt x="0" y="199464"/>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10" name="TextBox 10"/>
            <p:cNvSpPr txBox="1"/>
            <p:nvPr/>
          </p:nvSpPr>
          <p:spPr>
            <a:xfrm>
              <a:off x="0" y="-47625"/>
              <a:ext cx="1332724" cy="325118"/>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28700" y="6296268"/>
            <a:ext cx="5060185" cy="2809632"/>
            <a:chOff x="0" y="0"/>
            <a:chExt cx="1332724" cy="526264"/>
          </a:xfrm>
        </p:grpSpPr>
        <p:sp>
          <p:nvSpPr>
            <p:cNvPr id="12" name="Freeform 12"/>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id="13" name="TextBox 13"/>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6635223" y="4632781"/>
            <a:ext cx="5060185" cy="2379211"/>
            <a:chOff x="0" y="0"/>
            <a:chExt cx="1332724" cy="626623"/>
          </a:xfrm>
        </p:grpSpPr>
        <p:sp>
          <p:nvSpPr>
            <p:cNvPr id="15" name="Freeform 15"/>
            <p:cNvSpPr/>
            <p:nvPr/>
          </p:nvSpPr>
          <p:spPr>
            <a:xfrm>
              <a:off x="0" y="0"/>
              <a:ext cx="1332724" cy="626623"/>
            </a:xfrm>
            <a:custGeom>
              <a:avLst/>
              <a:gdLst/>
              <a:ahLst/>
              <a:cxnLst/>
              <a:rect l="l" t="t" r="r" b="b"/>
              <a:pathLst>
                <a:path w="1332724" h="626623">
                  <a:moveTo>
                    <a:pt x="29069" y="0"/>
                  </a:moveTo>
                  <a:lnTo>
                    <a:pt x="1303654" y="0"/>
                  </a:lnTo>
                  <a:cubicBezTo>
                    <a:pt x="1319709" y="0"/>
                    <a:pt x="1332724" y="13015"/>
                    <a:pt x="1332724" y="29069"/>
                  </a:cubicBezTo>
                  <a:lnTo>
                    <a:pt x="1332724" y="597554"/>
                  </a:lnTo>
                  <a:cubicBezTo>
                    <a:pt x="1332724" y="605264"/>
                    <a:pt x="1329661" y="612658"/>
                    <a:pt x="1324209" y="618109"/>
                  </a:cubicBezTo>
                  <a:cubicBezTo>
                    <a:pt x="1318758" y="623561"/>
                    <a:pt x="1311364" y="626623"/>
                    <a:pt x="1303654" y="626623"/>
                  </a:cubicBezTo>
                  <a:lnTo>
                    <a:pt x="29069" y="626623"/>
                  </a:lnTo>
                  <a:cubicBezTo>
                    <a:pt x="13015" y="626623"/>
                    <a:pt x="0" y="613609"/>
                    <a:pt x="0" y="597554"/>
                  </a:cubicBezTo>
                  <a:lnTo>
                    <a:pt x="0" y="29069"/>
                  </a:lnTo>
                  <a:cubicBezTo>
                    <a:pt x="0" y="13015"/>
                    <a:pt x="13015" y="0"/>
                    <a:pt x="29069" y="0"/>
                  </a:cubicBezTo>
                  <a:close/>
                </a:path>
              </a:pathLst>
            </a:custGeom>
            <a:solidFill>
              <a:srgbClr val="3A577B"/>
            </a:solidFill>
          </p:spPr>
        </p:sp>
        <p:sp>
          <p:nvSpPr>
            <p:cNvPr id="16" name="TextBox 16"/>
            <p:cNvSpPr txBox="1"/>
            <p:nvPr/>
          </p:nvSpPr>
          <p:spPr>
            <a:xfrm>
              <a:off x="0" y="-47625"/>
              <a:ext cx="1332724" cy="674248"/>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2198541" y="6296268"/>
            <a:ext cx="5060760" cy="2809632"/>
            <a:chOff x="0" y="0"/>
            <a:chExt cx="1332724" cy="526264"/>
          </a:xfrm>
        </p:grpSpPr>
        <p:sp>
          <p:nvSpPr>
            <p:cNvPr id="18" name="Freeform 18"/>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id="19" name="TextBox 19"/>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flipH="1">
            <a:off x="6285407" y="7760597"/>
            <a:ext cx="1586651" cy="545839"/>
          </a:xfrm>
          <a:custGeom>
            <a:avLst/>
            <a:gdLst/>
            <a:ahLst/>
            <a:cxnLst/>
            <a:rect l="l" t="t" r="r" b="b"/>
            <a:pathLst>
              <a:path w="1586651" h="545839">
                <a:moveTo>
                  <a:pt x="1586651" y="0"/>
                </a:moveTo>
                <a:lnTo>
                  <a:pt x="0" y="0"/>
                </a:lnTo>
                <a:lnTo>
                  <a:pt x="0" y="545840"/>
                </a:lnTo>
                <a:lnTo>
                  <a:pt x="1586651" y="545840"/>
                </a:lnTo>
                <a:lnTo>
                  <a:pt x="1586651"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Freeform 21"/>
          <p:cNvSpPr/>
          <p:nvPr/>
        </p:nvSpPr>
        <p:spPr>
          <a:xfrm>
            <a:off x="10458573" y="7760597"/>
            <a:ext cx="1551741" cy="533829"/>
          </a:xfrm>
          <a:custGeom>
            <a:avLst/>
            <a:gdLst/>
            <a:ahLst/>
            <a:cxnLst/>
            <a:rect l="l" t="t" r="r" b="b"/>
            <a:pathLst>
              <a:path w="1551741" h="533829">
                <a:moveTo>
                  <a:pt x="0" y="0"/>
                </a:moveTo>
                <a:lnTo>
                  <a:pt x="1551741" y="0"/>
                </a:lnTo>
                <a:lnTo>
                  <a:pt x="1551741" y="533830"/>
                </a:lnTo>
                <a:lnTo>
                  <a:pt x="0" y="5338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2" name="Group 22"/>
          <p:cNvGrpSpPr/>
          <p:nvPr/>
        </p:nvGrpSpPr>
        <p:grpSpPr>
          <a:xfrm>
            <a:off x="7872058" y="7183442"/>
            <a:ext cx="2586515" cy="258651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76000"/>
              </a:blip>
              <a:stretch>
                <a:fillRect l="-12500" r="-12500"/>
              </a:stretch>
            </a:blipFill>
            <a:ln w="38100" cap="sq">
              <a:solidFill>
                <a:srgbClr val="3A577B">
                  <a:alpha val="75686"/>
                </a:srgbClr>
              </a:solidFill>
              <a:prstDash val="solid"/>
              <a:miter/>
            </a:ln>
          </p:spPr>
        </p:sp>
      </p:grpSp>
      <p:sp>
        <p:nvSpPr>
          <p:cNvPr id="24" name="Freeform 24"/>
          <p:cNvSpPr/>
          <p:nvPr/>
        </p:nvSpPr>
        <p:spPr>
          <a:xfrm>
            <a:off x="4505581" y="368599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5">
              <a:alphaModFix amt="37000"/>
              <a:extLst>
                <a:ext uri="{96DAC541-7B7A-43D3-8B79-37D633B846F1}">
                  <asvg:svgBlip xmlns:asvg="http://schemas.microsoft.com/office/drawing/2016/SVG/main" xmlns="" r:embed="rId6"/>
                </a:ext>
              </a:extLst>
            </a:blip>
            <a:stretch>
              <a:fillRect/>
            </a:stretch>
          </a:blipFill>
        </p:spPr>
      </p:sp>
      <p:sp>
        <p:nvSpPr>
          <p:cNvPr id="25" name="Freeform 25"/>
          <p:cNvSpPr/>
          <p:nvPr/>
        </p:nvSpPr>
        <p:spPr>
          <a:xfrm>
            <a:off x="12198541" y="3660336"/>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5">
              <a:alphaModFix amt="38000"/>
              <a:extLst>
                <a:ext uri="{96DAC541-7B7A-43D3-8B79-37D633B846F1}">
                  <asvg:svgBlip xmlns:asvg="http://schemas.microsoft.com/office/drawing/2016/SVG/main" xmlns="" r:embed="rId6"/>
                </a:ext>
              </a:extLst>
            </a:blip>
            <a:stretch>
              <a:fillRect/>
            </a:stretch>
          </a:blipFill>
        </p:spPr>
      </p:sp>
      <p:sp>
        <p:nvSpPr>
          <p:cNvPr id="26" name="TextBox 26"/>
          <p:cNvSpPr txBox="1"/>
          <p:nvPr/>
        </p:nvSpPr>
        <p:spPr>
          <a:xfrm>
            <a:off x="3121769" y="588580"/>
            <a:ext cx="12259773" cy="1791208"/>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2.</a:t>
            </a:r>
            <a:r>
              <a:rPr lang="en-US" sz="5299" b="1" u="none" strike="noStrike">
                <a:solidFill>
                  <a:srgbClr val="0E2F5F"/>
                </a:solidFill>
                <a:latin typeface="Akzidenz-Grotesk Heavy"/>
                <a:ea typeface="Akzidenz-Grotesk Heavy"/>
                <a:cs typeface="Akzidenz-Grotesk Heavy"/>
                <a:sym typeface="Akzidenz-Grotesk Heavy"/>
              </a:rPr>
              <a:t> Architecture de Sharding MongoDB : les composants</a:t>
            </a:r>
          </a:p>
        </p:txBody>
      </p:sp>
      <p:sp>
        <p:nvSpPr>
          <p:cNvPr id="27" name="TextBox 27"/>
          <p:cNvSpPr txBox="1"/>
          <p:nvPr/>
        </p:nvSpPr>
        <p:spPr>
          <a:xfrm>
            <a:off x="7042527" y="3508998"/>
            <a:ext cx="4245577" cy="78930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Config Servers (serveurs de configuration) :</a:t>
            </a:r>
          </a:p>
        </p:txBody>
      </p:sp>
      <p:sp>
        <p:nvSpPr>
          <p:cNvPr id="28" name="TextBox 28"/>
          <p:cNvSpPr txBox="1"/>
          <p:nvPr/>
        </p:nvSpPr>
        <p:spPr>
          <a:xfrm>
            <a:off x="12289020" y="5286503"/>
            <a:ext cx="4880376" cy="78930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Mongos (routeurs</a:t>
            </a:r>
          </a:p>
          <a:p>
            <a:pPr algn="ctr">
              <a:lnSpc>
                <a:spcPts val="3220"/>
              </a:lnSpc>
            </a:pPr>
            <a:r>
              <a:rPr lang="en-US" sz="2300" b="1">
                <a:solidFill>
                  <a:srgbClr val="FFFFFF"/>
                </a:solidFill>
                <a:latin typeface="Aileron Heavy"/>
                <a:ea typeface="Aileron Heavy"/>
                <a:cs typeface="Aileron Heavy"/>
                <a:sym typeface="Aileron Heavy"/>
              </a:rPr>
              <a:t> de requêtes) :</a:t>
            </a:r>
          </a:p>
        </p:txBody>
      </p:sp>
      <p:sp>
        <p:nvSpPr>
          <p:cNvPr id="29" name="TextBox 29"/>
          <p:cNvSpPr txBox="1"/>
          <p:nvPr/>
        </p:nvSpPr>
        <p:spPr>
          <a:xfrm>
            <a:off x="1870210" y="6870691"/>
            <a:ext cx="3288638" cy="1406523"/>
          </a:xfrm>
          <a:prstGeom prst="rect">
            <a:avLst/>
          </a:prstGeom>
        </p:spPr>
        <p:txBody>
          <a:bodyPr lIns="0" tIns="0" rIns="0" bIns="0" rtlCol="0" anchor="t">
            <a:spAutoFit/>
          </a:bodyPr>
          <a:lstStyle/>
          <a:p>
            <a:pPr algn="just">
              <a:lnSpc>
                <a:spcPts val="2800"/>
              </a:lnSpc>
            </a:pPr>
            <a:r>
              <a:rPr lang="en-US" sz="2000" b="1" dirty="0" err="1">
                <a:solidFill>
                  <a:srgbClr val="E1EDFC"/>
                </a:solidFill>
                <a:latin typeface="Aileron Bold"/>
                <a:ea typeface="Aileron Bold"/>
                <a:cs typeface="Aileron Bold"/>
                <a:sym typeface="Aileron Bold"/>
              </a:rPr>
              <a:t>Chaque</a:t>
            </a:r>
            <a:r>
              <a:rPr lang="en-US" sz="2000" b="1" dirty="0">
                <a:solidFill>
                  <a:srgbClr val="E1EDFC"/>
                </a:solidFill>
                <a:latin typeface="Aileron Bold"/>
                <a:ea typeface="Aileron Bold"/>
                <a:cs typeface="Aileron Bold"/>
                <a:sym typeface="Aileron Bold"/>
              </a:rPr>
              <a:t> shard </a:t>
            </a:r>
            <a:r>
              <a:rPr lang="en-US" sz="2000" b="1" dirty="0" err="1">
                <a:solidFill>
                  <a:srgbClr val="E1EDFC"/>
                </a:solidFill>
                <a:latin typeface="Aileron Bold"/>
                <a:ea typeface="Aileron Bold"/>
                <a:cs typeface="Aileron Bold"/>
                <a:sym typeface="Aileron Bold"/>
              </a:rPr>
              <a:t>est</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une</a:t>
            </a:r>
            <a:r>
              <a:rPr lang="en-US" sz="2000" b="1" dirty="0">
                <a:solidFill>
                  <a:srgbClr val="E1EDFC"/>
                </a:solidFill>
                <a:latin typeface="Aileron Bold"/>
                <a:ea typeface="Aileron Bold"/>
                <a:cs typeface="Aileron Bold"/>
                <a:sym typeface="Aileron Bold"/>
              </a:rPr>
              <a:t> base de </a:t>
            </a:r>
            <a:r>
              <a:rPr lang="en-US" sz="2000" b="1" dirty="0" err="1">
                <a:solidFill>
                  <a:srgbClr val="E1EDFC"/>
                </a:solidFill>
                <a:latin typeface="Aileron Bold"/>
                <a:ea typeface="Aileron Bold"/>
                <a:cs typeface="Aileron Bold"/>
                <a:sym typeface="Aileron Bold"/>
              </a:rPr>
              <a:t>données</a:t>
            </a:r>
            <a:r>
              <a:rPr lang="en-US" sz="2000" b="1" dirty="0">
                <a:solidFill>
                  <a:srgbClr val="E1EDFC"/>
                </a:solidFill>
                <a:latin typeface="Aileron Bold"/>
                <a:ea typeface="Aileron Bold"/>
                <a:cs typeface="Aileron Bold"/>
                <a:sym typeface="Aileron Bold"/>
              </a:rPr>
              <a:t> MongoDB </a:t>
            </a:r>
            <a:r>
              <a:rPr lang="en-US" sz="2000" b="1" dirty="0" err="1">
                <a:solidFill>
                  <a:srgbClr val="E1EDFC"/>
                </a:solidFill>
                <a:latin typeface="Aileron Bold"/>
                <a:ea typeface="Aileron Bold"/>
                <a:cs typeface="Aileron Bold"/>
                <a:sym typeface="Aileron Bold"/>
              </a:rPr>
              <a:t>complète</a:t>
            </a:r>
            <a:r>
              <a:rPr lang="en-US" sz="2000" b="1" dirty="0">
                <a:solidFill>
                  <a:srgbClr val="E1EDFC"/>
                </a:solidFill>
                <a:latin typeface="Aileron Bold"/>
                <a:ea typeface="Aileron Bold"/>
                <a:cs typeface="Aileron Bold"/>
                <a:sym typeface="Aileron Bold"/>
              </a:rPr>
              <a:t> qui </a:t>
            </a:r>
            <a:r>
              <a:rPr lang="en-US" sz="2000" b="1" dirty="0" err="1">
                <a:solidFill>
                  <a:srgbClr val="E1EDFC"/>
                </a:solidFill>
                <a:latin typeface="Aileron Bold"/>
                <a:ea typeface="Aileron Bold"/>
                <a:cs typeface="Aileron Bold"/>
                <a:sym typeface="Aileron Bold"/>
              </a:rPr>
              <a:t>stocke</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une</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partie</a:t>
            </a:r>
            <a:r>
              <a:rPr lang="en-US" sz="2000" b="1" dirty="0">
                <a:solidFill>
                  <a:srgbClr val="E1EDFC"/>
                </a:solidFill>
                <a:latin typeface="Aileron Bold"/>
                <a:ea typeface="Aileron Bold"/>
                <a:cs typeface="Aileron Bold"/>
                <a:sym typeface="Aileron Bold"/>
              </a:rPr>
              <a:t> des </a:t>
            </a:r>
            <a:r>
              <a:rPr lang="en-US" sz="2000" b="1" dirty="0" err="1">
                <a:solidFill>
                  <a:srgbClr val="E1EDFC"/>
                </a:solidFill>
                <a:latin typeface="Aileron Bold"/>
                <a:ea typeface="Aileron Bold"/>
                <a:cs typeface="Aileron Bold"/>
                <a:sym typeface="Aileron Bold"/>
              </a:rPr>
              <a:t>données</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totales</a:t>
            </a:r>
            <a:r>
              <a:rPr lang="en-US" sz="2000" b="1" dirty="0">
                <a:solidFill>
                  <a:srgbClr val="E1EDFC"/>
                </a:solidFill>
                <a:latin typeface="Aileron Bold"/>
                <a:ea typeface="Aileron Bold"/>
                <a:cs typeface="Aileron Bold"/>
                <a:sym typeface="Aileron Bold"/>
              </a:rPr>
              <a:t>.</a:t>
            </a:r>
          </a:p>
        </p:txBody>
      </p:sp>
      <p:sp>
        <p:nvSpPr>
          <p:cNvPr id="30" name="TextBox 30"/>
          <p:cNvSpPr txBox="1"/>
          <p:nvPr/>
        </p:nvSpPr>
        <p:spPr>
          <a:xfrm>
            <a:off x="1393259" y="5286503"/>
            <a:ext cx="4331066" cy="78930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Shards (conteneurs de données) :</a:t>
            </a:r>
          </a:p>
        </p:txBody>
      </p:sp>
      <p:sp>
        <p:nvSpPr>
          <p:cNvPr id="31" name="TextBox 31"/>
          <p:cNvSpPr txBox="1"/>
          <p:nvPr/>
        </p:nvSpPr>
        <p:spPr>
          <a:xfrm>
            <a:off x="7499681" y="4919100"/>
            <a:ext cx="3288638" cy="1758948"/>
          </a:xfrm>
          <a:prstGeom prst="rect">
            <a:avLst/>
          </a:prstGeom>
        </p:spPr>
        <p:txBody>
          <a:bodyPr lIns="0" tIns="0" rIns="0" bIns="0" rtlCol="0" anchor="t">
            <a:spAutoFit/>
          </a:bodyPr>
          <a:lstStyle/>
          <a:p>
            <a:pPr algn="just">
              <a:lnSpc>
                <a:spcPts val="2800"/>
              </a:lnSpc>
            </a:pPr>
            <a:r>
              <a:rPr lang="en-US" sz="2000" b="1" dirty="0" err="1">
                <a:solidFill>
                  <a:srgbClr val="E1EDFC"/>
                </a:solidFill>
                <a:latin typeface="Aileron Bold"/>
                <a:ea typeface="Aileron Bold"/>
                <a:cs typeface="Aileron Bold"/>
                <a:sym typeface="Aileron Bold"/>
              </a:rPr>
              <a:t>Ces</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serveurs</a:t>
            </a:r>
            <a:r>
              <a:rPr lang="en-US" sz="2000" b="1" dirty="0">
                <a:solidFill>
                  <a:srgbClr val="E1EDFC"/>
                </a:solidFill>
                <a:latin typeface="Aileron Bold"/>
                <a:ea typeface="Aileron Bold"/>
                <a:cs typeface="Aileron Bold"/>
                <a:sym typeface="Aileron Bold"/>
              </a:rPr>
              <a:t> </a:t>
            </a:r>
            <a:r>
              <a:rPr lang="en-US" sz="2000" b="1" dirty="0" err="1">
                <a:solidFill>
                  <a:srgbClr val="E1EDFC"/>
                </a:solidFill>
                <a:latin typeface="Aileron Bold"/>
                <a:ea typeface="Aileron Bold"/>
                <a:cs typeface="Aileron Bold"/>
                <a:sym typeface="Aileron Bold"/>
              </a:rPr>
              <a:t>stockent</a:t>
            </a:r>
            <a:r>
              <a:rPr lang="en-US" sz="2000" b="1" dirty="0">
                <a:solidFill>
                  <a:srgbClr val="E1EDFC"/>
                </a:solidFill>
                <a:latin typeface="Aileron Bold"/>
                <a:ea typeface="Aileron Bold"/>
                <a:cs typeface="Aileron Bold"/>
                <a:sym typeface="Aileron Bold"/>
              </a:rPr>
              <a:t> les </a:t>
            </a:r>
            <a:r>
              <a:rPr lang="en-US" sz="2000" b="1" dirty="0" err="1">
                <a:solidFill>
                  <a:srgbClr val="E1EDFC"/>
                </a:solidFill>
                <a:latin typeface="Aileron Bold"/>
                <a:ea typeface="Aileron Bold"/>
                <a:cs typeface="Aileron Bold"/>
                <a:sym typeface="Aileron Bold"/>
              </a:rPr>
              <a:t>métadonnées</a:t>
            </a:r>
            <a:r>
              <a:rPr lang="en-US" sz="2000" b="1" dirty="0">
                <a:solidFill>
                  <a:srgbClr val="E1EDFC"/>
                </a:solidFill>
                <a:latin typeface="Aileron Bold"/>
                <a:ea typeface="Aileron Bold"/>
                <a:cs typeface="Aileron Bold"/>
                <a:sym typeface="Aileron Bold"/>
              </a:rPr>
              <a:t> du cluster, </a:t>
            </a:r>
            <a:r>
              <a:rPr lang="en-US" sz="2000" b="1" dirty="0" err="1">
                <a:solidFill>
                  <a:srgbClr val="E1EDFC"/>
                </a:solidFill>
                <a:latin typeface="Aileron Bold"/>
                <a:ea typeface="Aileron Bold"/>
                <a:cs typeface="Aileron Bold"/>
                <a:sym typeface="Aileron Bold"/>
              </a:rPr>
              <a:t>notamment</a:t>
            </a:r>
            <a:r>
              <a:rPr lang="en-US" sz="2000" b="1" dirty="0">
                <a:solidFill>
                  <a:srgbClr val="E1EDFC"/>
                </a:solidFill>
                <a:latin typeface="Aileron Bold"/>
                <a:ea typeface="Aileron Bold"/>
                <a:cs typeface="Aileron Bold"/>
                <a:sym typeface="Aileron Bold"/>
              </a:rPr>
              <a:t> la </a:t>
            </a:r>
            <a:r>
              <a:rPr lang="en-US" sz="2000" b="1" dirty="0" err="1">
                <a:solidFill>
                  <a:srgbClr val="E1EDFC"/>
                </a:solidFill>
                <a:latin typeface="Aileron Bold"/>
                <a:ea typeface="Aileron Bold"/>
                <a:cs typeface="Aileron Bold"/>
                <a:sym typeface="Aileron Bold"/>
              </a:rPr>
              <a:t>répartition</a:t>
            </a:r>
            <a:r>
              <a:rPr lang="en-US" sz="2000" b="1" dirty="0">
                <a:solidFill>
                  <a:srgbClr val="E1EDFC"/>
                </a:solidFill>
                <a:latin typeface="Aileron Bold"/>
                <a:ea typeface="Aileron Bold"/>
                <a:cs typeface="Aileron Bold"/>
                <a:sym typeface="Aileron Bold"/>
              </a:rPr>
              <a:t> des </a:t>
            </a:r>
            <a:r>
              <a:rPr lang="en-US" sz="2000" b="1" dirty="0" err="1">
                <a:solidFill>
                  <a:srgbClr val="E1EDFC"/>
                </a:solidFill>
                <a:latin typeface="Aileron Bold"/>
                <a:ea typeface="Aileron Bold"/>
                <a:cs typeface="Aileron Bold"/>
                <a:sym typeface="Aileron Bold"/>
              </a:rPr>
              <a:t>données</a:t>
            </a:r>
            <a:r>
              <a:rPr lang="en-US" sz="2000" b="1" dirty="0">
                <a:solidFill>
                  <a:srgbClr val="E1EDFC"/>
                </a:solidFill>
                <a:latin typeface="Aileron Bold"/>
                <a:ea typeface="Aileron Bold"/>
                <a:cs typeface="Aileron Bold"/>
                <a:sym typeface="Aileron Bold"/>
              </a:rPr>
              <a:t> entre les shards.</a:t>
            </a:r>
          </a:p>
        </p:txBody>
      </p:sp>
      <p:sp>
        <p:nvSpPr>
          <p:cNvPr id="32" name="TextBox 32"/>
          <p:cNvSpPr txBox="1"/>
          <p:nvPr/>
        </p:nvSpPr>
        <p:spPr>
          <a:xfrm>
            <a:off x="12573000" y="6623866"/>
            <a:ext cx="4419600" cy="2154436"/>
          </a:xfrm>
          <a:prstGeom prst="rect">
            <a:avLst/>
          </a:prstGeom>
        </p:spPr>
        <p:txBody>
          <a:bodyPr wrap="square" lIns="0" tIns="0" rIns="0" bIns="0" rtlCol="0" anchor="t">
            <a:spAutoFit/>
          </a:bodyPr>
          <a:lstStyle/>
          <a:p>
            <a:pPr algn="just">
              <a:lnSpc>
                <a:spcPts val="2800"/>
              </a:lnSpc>
            </a:pPr>
            <a:r>
              <a:rPr lang="fr-FR" sz="2000" b="1" dirty="0">
                <a:solidFill>
                  <a:srgbClr val="E1EDFC"/>
                </a:solidFill>
                <a:latin typeface="Aileron Bold"/>
                <a:ea typeface="Aileron Bold"/>
                <a:cs typeface="Aileron Bold"/>
              </a:rPr>
              <a:t>agissent comme des intermédiaires entre les applications clientes et le cluster </a:t>
            </a:r>
            <a:r>
              <a:rPr lang="fr-FR" sz="2000" b="1" dirty="0" err="1">
                <a:solidFill>
                  <a:srgbClr val="E1EDFC"/>
                </a:solidFill>
                <a:latin typeface="Aileron Bold"/>
                <a:ea typeface="Aileron Bold"/>
                <a:cs typeface="Aileron Bold"/>
              </a:rPr>
              <a:t>MongoDB</a:t>
            </a:r>
            <a:r>
              <a:rPr lang="fr-FR" sz="2000" b="1" dirty="0">
                <a:solidFill>
                  <a:srgbClr val="E1EDFC"/>
                </a:solidFill>
                <a:latin typeface="Aileron Bold"/>
                <a:ea typeface="Aileron Bold"/>
                <a:cs typeface="Aileron Bold"/>
              </a:rPr>
              <a:t>. Ils dirigent les requêtes vers le </a:t>
            </a:r>
            <a:r>
              <a:rPr lang="fr-FR" sz="2000" b="1" dirty="0" err="1">
                <a:solidFill>
                  <a:srgbClr val="E1EDFC"/>
                </a:solidFill>
                <a:latin typeface="Aileron Bold"/>
                <a:ea typeface="Aileron Bold"/>
                <a:cs typeface="Aileron Bold"/>
              </a:rPr>
              <a:t>shard</a:t>
            </a:r>
            <a:r>
              <a:rPr lang="fr-FR" sz="2000" b="1" dirty="0">
                <a:solidFill>
                  <a:srgbClr val="E1EDFC"/>
                </a:solidFill>
                <a:latin typeface="Aileron Bold"/>
                <a:ea typeface="Aileron Bold"/>
                <a:cs typeface="Aileron Bold"/>
              </a:rPr>
              <a:t> approprié en se basant sur les métadonnées des Config Servers.</a:t>
            </a:r>
            <a:endParaRPr lang="en-US" sz="2000" b="1" dirty="0">
              <a:solidFill>
                <a:srgbClr val="E1EDFC"/>
              </a:solidFill>
              <a:latin typeface="Aileron Bold"/>
              <a:ea typeface="Aileron Bold"/>
              <a:cs typeface="Aileron Bold"/>
              <a:sym typeface="Aileron Bold"/>
            </a:endParaRPr>
          </a:p>
        </p:txBody>
      </p:sp>
      <p:sp>
        <p:nvSpPr>
          <p:cNvPr id="35" name="Espace réservé du numéro de diapositive 34">
            <a:extLst>
              <a:ext uri="{FF2B5EF4-FFF2-40B4-BE49-F238E27FC236}">
                <a16:creationId xmlns:a16="http://schemas.microsoft.com/office/drawing/2014/main" xmlns="" id="{6981D654-71E3-4659-853F-51C70AF65576}"/>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37390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0363"/>
            <a:ext cx="12630756" cy="9473067"/>
          </a:xfrm>
          <a:custGeom>
            <a:avLst/>
            <a:gdLst/>
            <a:ahLst/>
            <a:cxnLst/>
            <a:rect l="l" t="t" r="r" b="b"/>
            <a:pathLst>
              <a:path w="12630756" h="9473067">
                <a:moveTo>
                  <a:pt x="0" y="0"/>
                </a:moveTo>
                <a:lnTo>
                  <a:pt x="12630756" y="0"/>
                </a:lnTo>
                <a:lnTo>
                  <a:pt x="12630756" y="9473068"/>
                </a:lnTo>
                <a:lnTo>
                  <a:pt x="0" y="9473068"/>
                </a:lnTo>
                <a:lnTo>
                  <a:pt x="0" y="0"/>
                </a:lnTo>
                <a:close/>
              </a:path>
            </a:pathLst>
          </a:custGeom>
          <a:blipFill>
            <a:blip r:embed="rId2"/>
            <a:stretch>
              <a:fillRect/>
            </a:stretch>
          </a:blipFill>
        </p:spPr>
      </p:sp>
      <p:sp>
        <p:nvSpPr>
          <p:cNvPr id="3" name="Freeform 3"/>
          <p:cNvSpPr/>
          <p:nvPr/>
        </p:nvSpPr>
        <p:spPr>
          <a:xfrm rot="83370" flipH="1">
            <a:off x="11662747" y="5023552"/>
            <a:ext cx="5549608" cy="4295787"/>
          </a:xfrm>
          <a:custGeom>
            <a:avLst/>
            <a:gdLst/>
            <a:ahLst/>
            <a:cxnLst/>
            <a:rect l="l" t="t" r="r" b="b"/>
            <a:pathLst>
              <a:path w="5549608" h="4295787">
                <a:moveTo>
                  <a:pt x="5549609" y="0"/>
                </a:moveTo>
                <a:lnTo>
                  <a:pt x="0" y="0"/>
                </a:lnTo>
                <a:lnTo>
                  <a:pt x="0" y="4295786"/>
                </a:lnTo>
                <a:lnTo>
                  <a:pt x="5549609" y="4295786"/>
                </a:lnTo>
                <a:lnTo>
                  <a:pt x="5549609"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203111" y="607630"/>
            <a:ext cx="11446375" cy="1531620"/>
          </a:xfrm>
          <a:prstGeom prst="rect">
            <a:avLst/>
          </a:prstGeom>
        </p:spPr>
        <p:txBody>
          <a:bodyPr lIns="0" tIns="0" rIns="0" bIns="0" rtlCol="0" anchor="t">
            <a:spAutoFit/>
          </a:bodyPr>
          <a:lstStyle/>
          <a:p>
            <a:pPr marL="0" lvl="0" indent="0" algn="ctr">
              <a:lnSpc>
                <a:spcPts val="5715"/>
              </a:lnSpc>
              <a:spcBef>
                <a:spcPct val="0"/>
              </a:spcBef>
            </a:pPr>
            <a:r>
              <a:rPr lang="en-US" sz="4500" b="1">
                <a:solidFill>
                  <a:srgbClr val="0E2F5F"/>
                </a:solidFill>
                <a:latin typeface="Akzidenz-Grotesk Heavy"/>
                <a:ea typeface="Akzidenz-Grotesk Heavy"/>
                <a:cs typeface="Akzidenz-Grotesk Heavy"/>
                <a:sym typeface="Akzidenz-Grotesk Heavy"/>
              </a:rPr>
              <a:t>2.</a:t>
            </a:r>
            <a:r>
              <a:rPr lang="en-US" sz="4500" b="1" u="none" strike="noStrike">
                <a:solidFill>
                  <a:srgbClr val="0E2F5F"/>
                </a:solidFill>
                <a:latin typeface="Akzidenz-Grotesk Heavy"/>
                <a:ea typeface="Akzidenz-Grotesk Heavy"/>
                <a:cs typeface="Akzidenz-Grotesk Heavy"/>
                <a:sym typeface="Akzidenz-Grotesk Heavy"/>
              </a:rPr>
              <a:t> Architecture de Sharding MongoDB : Interaction entre les composants</a:t>
            </a:r>
          </a:p>
        </p:txBody>
      </p:sp>
      <p:sp>
        <p:nvSpPr>
          <p:cNvPr id="5" name="TextBox 5"/>
          <p:cNvSpPr txBox="1"/>
          <p:nvPr/>
        </p:nvSpPr>
        <p:spPr>
          <a:xfrm>
            <a:off x="12355151" y="5512089"/>
            <a:ext cx="4294335" cy="2806882"/>
          </a:xfrm>
          <a:prstGeom prst="rect">
            <a:avLst/>
          </a:prstGeom>
        </p:spPr>
        <p:txBody>
          <a:bodyPr lIns="0" tIns="0" rIns="0" bIns="0" rtlCol="0" anchor="t">
            <a:spAutoFit/>
          </a:bodyPr>
          <a:lstStyle/>
          <a:p>
            <a:pPr algn="ctr">
              <a:lnSpc>
                <a:spcPts val="2492"/>
              </a:lnSpc>
            </a:pPr>
            <a:r>
              <a:rPr lang="en-US" sz="1780" b="1">
                <a:solidFill>
                  <a:srgbClr val="0E2F5F"/>
                </a:solidFill>
                <a:latin typeface="Aileron Bold"/>
                <a:ea typeface="Aileron Bold"/>
                <a:cs typeface="Aileron Bold"/>
                <a:sym typeface="Aileron Bold"/>
              </a:rPr>
              <a:t>Les clients envoient des requêtes au processus mongos, qui utilise les informations des serveurs de configuration pour déterminer quel shard détient les données demandées. Les shards exécutent ensuite les opérations et renvoient les résultats via mongos au client</a:t>
            </a:r>
          </a:p>
          <a:p>
            <a:pPr algn="ctr">
              <a:lnSpc>
                <a:spcPts val="2492"/>
              </a:lnSpc>
              <a:spcBef>
                <a:spcPct val="0"/>
              </a:spcBef>
            </a:pPr>
            <a:endParaRPr lang="en-US" sz="1780" b="1">
              <a:solidFill>
                <a:srgbClr val="0E2F5F"/>
              </a:solidFill>
              <a:latin typeface="Aileron Bold"/>
              <a:ea typeface="Aileron Bold"/>
              <a:cs typeface="Aileron Bold"/>
              <a:sym typeface="Aileron Bold"/>
            </a:endParaRPr>
          </a:p>
        </p:txBody>
      </p:sp>
      <p:sp>
        <p:nvSpPr>
          <p:cNvPr id="8" name="Espace réservé du numéro de diapositive 7">
            <a:extLst>
              <a:ext uri="{FF2B5EF4-FFF2-40B4-BE49-F238E27FC236}">
                <a16:creationId xmlns:a16="http://schemas.microsoft.com/office/drawing/2014/main" xmlns="" id="{1898748E-D49F-480F-946D-FA031D26C404}"/>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437137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73637" y="3135579"/>
            <a:ext cx="3624635" cy="3624635"/>
          </a:xfrm>
          <a:custGeom>
            <a:avLst/>
            <a:gdLst/>
            <a:ahLst/>
            <a:cxnLst/>
            <a:rect l="l" t="t" r="r" b="b"/>
            <a:pathLst>
              <a:path w="3624635" h="3624635">
                <a:moveTo>
                  <a:pt x="0" y="0"/>
                </a:moveTo>
                <a:lnTo>
                  <a:pt x="3624635" y="0"/>
                </a:lnTo>
                <a:lnTo>
                  <a:pt x="3624635" y="3624635"/>
                </a:lnTo>
                <a:lnTo>
                  <a:pt x="0" y="3624635"/>
                </a:lnTo>
                <a:lnTo>
                  <a:pt x="0" y="0"/>
                </a:lnTo>
                <a:close/>
              </a:path>
            </a:pathLst>
          </a:custGeom>
          <a:blipFill>
            <a:blip r:embed="rId2">
              <a:alphaModFix amt="2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3343626" y="901562"/>
            <a:ext cx="11170125" cy="944372"/>
          </a:xfrm>
          <a:prstGeom prst="rect">
            <a:avLst/>
          </a:prstGeom>
        </p:spPr>
        <p:txBody>
          <a:bodyPr lIns="0" tIns="0" rIns="0" bIns="0" rtlCol="0" anchor="t">
            <a:spAutoFit/>
          </a:bodyPr>
          <a:lstStyle/>
          <a:p>
            <a:pPr marL="0" lvl="0" indent="0" algn="ct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Type de sharding dans mongo db</a:t>
            </a:r>
          </a:p>
        </p:txBody>
      </p:sp>
      <p:sp>
        <p:nvSpPr>
          <p:cNvPr id="4" name="Freeform 4"/>
          <p:cNvSpPr/>
          <p:nvPr/>
        </p:nvSpPr>
        <p:spPr>
          <a:xfrm>
            <a:off x="502384" y="-208516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6226522"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5192598" y="1934734"/>
            <a:ext cx="1601960" cy="1616657"/>
          </a:xfrm>
          <a:custGeom>
            <a:avLst/>
            <a:gdLst/>
            <a:ahLst/>
            <a:cxnLst/>
            <a:rect l="l" t="t" r="r" b="b"/>
            <a:pathLst>
              <a:path w="1601960" h="1616657">
                <a:moveTo>
                  <a:pt x="0" y="0"/>
                </a:moveTo>
                <a:lnTo>
                  <a:pt x="1601960" y="0"/>
                </a:lnTo>
                <a:lnTo>
                  <a:pt x="1601960" y="1616657"/>
                </a:lnTo>
                <a:lnTo>
                  <a:pt x="0" y="161665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flipH="1">
            <a:off x="11357495" y="1845934"/>
            <a:ext cx="1601960" cy="1616657"/>
          </a:xfrm>
          <a:custGeom>
            <a:avLst/>
            <a:gdLst/>
            <a:ahLst/>
            <a:cxnLst/>
            <a:rect l="l" t="t" r="r" b="b"/>
            <a:pathLst>
              <a:path w="1601960" h="1616657">
                <a:moveTo>
                  <a:pt x="1601960" y="0"/>
                </a:moveTo>
                <a:lnTo>
                  <a:pt x="0" y="0"/>
                </a:lnTo>
                <a:lnTo>
                  <a:pt x="0" y="1616657"/>
                </a:lnTo>
                <a:lnTo>
                  <a:pt x="1601960" y="1616657"/>
                </a:lnTo>
                <a:lnTo>
                  <a:pt x="160196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8" name="Group 8"/>
          <p:cNvGrpSpPr/>
          <p:nvPr/>
        </p:nvGrpSpPr>
        <p:grpSpPr>
          <a:xfrm>
            <a:off x="2874634" y="4042783"/>
            <a:ext cx="4900759" cy="5215517"/>
            <a:chOff x="0" y="0"/>
            <a:chExt cx="1290735" cy="1373634"/>
          </a:xfrm>
        </p:grpSpPr>
        <p:sp>
          <p:nvSpPr>
            <p:cNvPr id="9" name="Freeform 9"/>
            <p:cNvSpPr/>
            <p:nvPr/>
          </p:nvSpPr>
          <p:spPr>
            <a:xfrm>
              <a:off x="0" y="0"/>
              <a:ext cx="1290735" cy="1373634"/>
            </a:xfrm>
            <a:custGeom>
              <a:avLst/>
              <a:gdLst/>
              <a:ahLst/>
              <a:cxnLst/>
              <a:rect l="l" t="t" r="r" b="b"/>
              <a:pathLst>
                <a:path w="1290735" h="1373634">
                  <a:moveTo>
                    <a:pt x="23696" y="0"/>
                  </a:moveTo>
                  <a:lnTo>
                    <a:pt x="1267039" y="0"/>
                  </a:lnTo>
                  <a:cubicBezTo>
                    <a:pt x="1280126" y="0"/>
                    <a:pt x="1290735" y="10609"/>
                    <a:pt x="1290735" y="23696"/>
                  </a:cubicBezTo>
                  <a:lnTo>
                    <a:pt x="1290735" y="1349938"/>
                  </a:lnTo>
                  <a:cubicBezTo>
                    <a:pt x="1290735" y="1363025"/>
                    <a:pt x="1280126" y="1373634"/>
                    <a:pt x="1267039" y="1373634"/>
                  </a:cubicBezTo>
                  <a:lnTo>
                    <a:pt x="23696" y="1373634"/>
                  </a:lnTo>
                  <a:cubicBezTo>
                    <a:pt x="10609" y="1373634"/>
                    <a:pt x="0" y="1363025"/>
                    <a:pt x="0" y="1349938"/>
                  </a:cubicBezTo>
                  <a:lnTo>
                    <a:pt x="0" y="23696"/>
                  </a:lnTo>
                  <a:cubicBezTo>
                    <a:pt x="0" y="10609"/>
                    <a:pt x="10609" y="0"/>
                    <a:pt x="23696" y="0"/>
                  </a:cubicBezTo>
                  <a:close/>
                </a:path>
              </a:pathLst>
            </a:custGeom>
            <a:solidFill>
              <a:srgbClr val="E1EDFC"/>
            </a:solidFill>
            <a:ln cap="sq">
              <a:noFill/>
              <a:prstDash val="solid"/>
              <a:miter/>
            </a:ln>
          </p:spPr>
        </p:sp>
        <p:sp>
          <p:nvSpPr>
            <p:cNvPr id="10" name="TextBox 10"/>
            <p:cNvSpPr txBox="1"/>
            <p:nvPr/>
          </p:nvSpPr>
          <p:spPr>
            <a:xfrm>
              <a:off x="0" y="-47625"/>
              <a:ext cx="1290735" cy="1421259"/>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353564" y="4769268"/>
            <a:ext cx="4048806" cy="665701"/>
            <a:chOff x="0" y="0"/>
            <a:chExt cx="1066352" cy="175329"/>
          </a:xfrm>
        </p:grpSpPr>
        <p:sp>
          <p:nvSpPr>
            <p:cNvPr id="12" name="Freeform 12"/>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00BF63"/>
            </a:solidFill>
          </p:spPr>
        </p:sp>
        <p:sp>
          <p:nvSpPr>
            <p:cNvPr id="13" name="TextBox 13"/>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3791714" y="4909797"/>
            <a:ext cx="3191556"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automatique</a:t>
            </a:r>
          </a:p>
        </p:txBody>
      </p:sp>
      <p:sp>
        <p:nvSpPr>
          <p:cNvPr id="15" name="TextBox 15"/>
          <p:cNvSpPr txBox="1"/>
          <p:nvPr/>
        </p:nvSpPr>
        <p:spPr>
          <a:xfrm>
            <a:off x="3353564" y="5627212"/>
            <a:ext cx="4048806" cy="2816223"/>
          </a:xfrm>
          <a:prstGeom prst="rect">
            <a:avLst/>
          </a:prstGeom>
        </p:spPr>
        <p:txBody>
          <a:bodyPr lIns="0" tIns="0" rIns="0" bIns="0" rtlCol="0" anchor="t">
            <a:spAutoFit/>
          </a:bodyPr>
          <a:lstStyle/>
          <a:p>
            <a:pPr algn="just">
              <a:lnSpc>
                <a:spcPts val="2800"/>
              </a:lnSpc>
            </a:pPr>
            <a:endParaRPr/>
          </a:p>
          <a:p>
            <a:pPr algn="just">
              <a:lnSpc>
                <a:spcPts val="2800"/>
              </a:lnSpc>
            </a:pPr>
            <a:r>
              <a:rPr lang="en-US" sz="2000" b="1">
                <a:solidFill>
                  <a:srgbClr val="0E2F5F"/>
                </a:solidFill>
                <a:latin typeface="Aileron Bold"/>
                <a:ea typeface="Aileron Bold"/>
                <a:cs typeface="Aileron Bold"/>
                <a:sym typeface="Aileron Bold"/>
              </a:rPr>
              <a:t>MongoDB gère la création, division et migration des chunks</a:t>
            </a:r>
          </a:p>
          <a:p>
            <a:pPr algn="just">
              <a:lnSpc>
                <a:spcPts val="2800"/>
              </a:lnSpc>
            </a:pPr>
            <a:r>
              <a:rPr lang="en-US" sz="2000" b="1">
                <a:solidFill>
                  <a:srgbClr val="0E2F5F"/>
                </a:solidFill>
                <a:latin typeface="Aileron Bold"/>
                <a:ea typeface="Aileron Bold"/>
                <a:cs typeface="Aileron Bold"/>
                <a:sym typeface="Aileron Bold"/>
              </a:rPr>
              <a:t>L'administrateur définit uniquement la clé de sharding</a:t>
            </a:r>
          </a:p>
          <a:p>
            <a:pPr algn="just">
              <a:lnSpc>
                <a:spcPts val="2800"/>
              </a:lnSpc>
            </a:pPr>
            <a:r>
              <a:rPr lang="en-US" sz="2000" b="1">
                <a:solidFill>
                  <a:srgbClr val="0E2F5F"/>
                </a:solidFill>
                <a:latin typeface="Aileron Bold"/>
                <a:ea typeface="Aileron Bold"/>
                <a:cs typeface="Aileron Bold"/>
                <a:sym typeface="Aileron Bold"/>
              </a:rPr>
              <a:t>Le système optimise continuellement la distribution</a:t>
            </a:r>
          </a:p>
          <a:p>
            <a:pPr algn="just">
              <a:lnSpc>
                <a:spcPts val="2800"/>
              </a:lnSpc>
            </a:pPr>
            <a:endParaRPr lang="en-US" sz="2000" b="1">
              <a:solidFill>
                <a:srgbClr val="0E2F5F"/>
              </a:solidFill>
              <a:latin typeface="Aileron Bold"/>
              <a:ea typeface="Aileron Bold"/>
              <a:cs typeface="Aileron Bold"/>
              <a:sym typeface="Aileron Bold"/>
            </a:endParaRPr>
          </a:p>
        </p:txBody>
      </p:sp>
      <p:grpSp>
        <p:nvGrpSpPr>
          <p:cNvPr id="16" name="Group 16"/>
          <p:cNvGrpSpPr/>
          <p:nvPr/>
        </p:nvGrpSpPr>
        <p:grpSpPr>
          <a:xfrm>
            <a:off x="4932491" y="3640191"/>
            <a:ext cx="890951" cy="89095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rot="5400000">
            <a:off x="5192598" y="3890773"/>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20" name="Group 20"/>
          <p:cNvGrpSpPr/>
          <p:nvPr/>
        </p:nvGrpSpPr>
        <p:grpSpPr>
          <a:xfrm>
            <a:off x="10440414" y="3965101"/>
            <a:ext cx="4900759" cy="5215517"/>
            <a:chOff x="0" y="0"/>
            <a:chExt cx="1290735" cy="1373634"/>
          </a:xfrm>
        </p:grpSpPr>
        <p:sp>
          <p:nvSpPr>
            <p:cNvPr id="21" name="Freeform 21"/>
            <p:cNvSpPr/>
            <p:nvPr/>
          </p:nvSpPr>
          <p:spPr>
            <a:xfrm>
              <a:off x="0" y="0"/>
              <a:ext cx="1290735" cy="1373634"/>
            </a:xfrm>
            <a:custGeom>
              <a:avLst/>
              <a:gdLst/>
              <a:ahLst/>
              <a:cxnLst/>
              <a:rect l="l" t="t" r="r" b="b"/>
              <a:pathLst>
                <a:path w="1290735" h="1373634">
                  <a:moveTo>
                    <a:pt x="23696" y="0"/>
                  </a:moveTo>
                  <a:lnTo>
                    <a:pt x="1267039" y="0"/>
                  </a:lnTo>
                  <a:cubicBezTo>
                    <a:pt x="1280126" y="0"/>
                    <a:pt x="1290735" y="10609"/>
                    <a:pt x="1290735" y="23696"/>
                  </a:cubicBezTo>
                  <a:lnTo>
                    <a:pt x="1290735" y="1349938"/>
                  </a:lnTo>
                  <a:cubicBezTo>
                    <a:pt x="1290735" y="1363025"/>
                    <a:pt x="1280126" y="1373634"/>
                    <a:pt x="1267039" y="1373634"/>
                  </a:cubicBezTo>
                  <a:lnTo>
                    <a:pt x="23696" y="1373634"/>
                  </a:lnTo>
                  <a:cubicBezTo>
                    <a:pt x="10609" y="1373634"/>
                    <a:pt x="0" y="1363025"/>
                    <a:pt x="0" y="1349938"/>
                  </a:cubicBezTo>
                  <a:lnTo>
                    <a:pt x="0" y="23696"/>
                  </a:lnTo>
                  <a:cubicBezTo>
                    <a:pt x="0" y="10609"/>
                    <a:pt x="10609" y="0"/>
                    <a:pt x="23696" y="0"/>
                  </a:cubicBezTo>
                  <a:close/>
                </a:path>
              </a:pathLst>
            </a:custGeom>
            <a:solidFill>
              <a:srgbClr val="E1EDFC"/>
            </a:solidFill>
            <a:ln cap="sq">
              <a:noFill/>
              <a:prstDash val="solid"/>
              <a:miter/>
            </a:ln>
          </p:spPr>
        </p:sp>
        <p:sp>
          <p:nvSpPr>
            <p:cNvPr id="22" name="TextBox 22"/>
            <p:cNvSpPr txBox="1"/>
            <p:nvPr/>
          </p:nvSpPr>
          <p:spPr>
            <a:xfrm>
              <a:off x="0" y="-47625"/>
              <a:ext cx="1290735" cy="1421259"/>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10919345" y="4691586"/>
            <a:ext cx="4048806" cy="665701"/>
            <a:chOff x="0" y="0"/>
            <a:chExt cx="1066352" cy="175329"/>
          </a:xfrm>
        </p:grpSpPr>
        <p:sp>
          <p:nvSpPr>
            <p:cNvPr id="24" name="Freeform 24"/>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00BF63"/>
            </a:solidFill>
          </p:spPr>
        </p:sp>
        <p:sp>
          <p:nvSpPr>
            <p:cNvPr id="25" name="TextBox 25"/>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11357495" y="4832115"/>
            <a:ext cx="3191556"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manuelle</a:t>
            </a:r>
          </a:p>
        </p:txBody>
      </p:sp>
      <p:sp>
        <p:nvSpPr>
          <p:cNvPr id="27" name="TextBox 27"/>
          <p:cNvSpPr txBox="1"/>
          <p:nvPr/>
        </p:nvSpPr>
        <p:spPr>
          <a:xfrm>
            <a:off x="10919345" y="5549530"/>
            <a:ext cx="4048806" cy="2816223"/>
          </a:xfrm>
          <a:prstGeom prst="rect">
            <a:avLst/>
          </a:prstGeom>
        </p:spPr>
        <p:txBody>
          <a:bodyPr lIns="0" tIns="0" rIns="0" bIns="0" rtlCol="0" anchor="t">
            <a:spAutoFit/>
          </a:bodyPr>
          <a:lstStyle/>
          <a:p>
            <a:pPr algn="just">
              <a:lnSpc>
                <a:spcPts val="2800"/>
              </a:lnSpc>
            </a:pPr>
            <a:endParaRPr/>
          </a:p>
          <a:p>
            <a:pPr algn="just">
              <a:lnSpc>
                <a:spcPts val="2800"/>
              </a:lnSpc>
            </a:pPr>
            <a:r>
              <a:rPr lang="en-US" sz="2000" b="1">
                <a:solidFill>
                  <a:srgbClr val="0E2F5F"/>
                </a:solidFill>
                <a:latin typeface="Aileron Bold"/>
                <a:ea typeface="Aileron Bold"/>
                <a:cs typeface="Aileron Bold"/>
                <a:sym typeface="Aileron Bold"/>
              </a:rPr>
              <a:t>Contrôle précis de la création et division des chunks</a:t>
            </a:r>
          </a:p>
          <a:p>
            <a:pPr algn="just">
              <a:lnSpc>
                <a:spcPts val="2800"/>
              </a:lnSpc>
            </a:pPr>
            <a:r>
              <a:rPr lang="en-US" sz="2000" b="1">
                <a:solidFill>
                  <a:srgbClr val="0E2F5F"/>
                </a:solidFill>
                <a:latin typeface="Aileron Bold"/>
                <a:ea typeface="Aileron Bold"/>
                <a:cs typeface="Aileron Bold"/>
                <a:sym typeface="Aileron Bold"/>
              </a:rPr>
              <a:t>Possibilité de pré-diviser les chunks (pre-splitting)</a:t>
            </a:r>
          </a:p>
          <a:p>
            <a:pPr algn="just">
              <a:lnSpc>
                <a:spcPts val="2800"/>
              </a:lnSpc>
            </a:pPr>
            <a:r>
              <a:rPr lang="en-US" sz="2000" b="1">
                <a:solidFill>
                  <a:srgbClr val="0E2F5F"/>
                </a:solidFill>
                <a:latin typeface="Aileron Bold"/>
                <a:ea typeface="Aileron Bold"/>
                <a:cs typeface="Aileron Bold"/>
                <a:sym typeface="Aileron Bold"/>
              </a:rPr>
              <a:t>Gestion manuelle des zones et des plages de clés</a:t>
            </a:r>
          </a:p>
          <a:p>
            <a:pPr algn="just">
              <a:lnSpc>
                <a:spcPts val="2800"/>
              </a:lnSpc>
            </a:pPr>
            <a:endParaRPr lang="en-US" sz="2000" b="1">
              <a:solidFill>
                <a:srgbClr val="0E2F5F"/>
              </a:solidFill>
              <a:latin typeface="Aileron Bold"/>
              <a:ea typeface="Aileron Bold"/>
              <a:cs typeface="Aileron Bold"/>
              <a:sym typeface="Aileron Bold"/>
            </a:endParaRPr>
          </a:p>
        </p:txBody>
      </p:sp>
      <p:grpSp>
        <p:nvGrpSpPr>
          <p:cNvPr id="28" name="Group 28"/>
          <p:cNvGrpSpPr/>
          <p:nvPr/>
        </p:nvGrpSpPr>
        <p:grpSpPr>
          <a:xfrm>
            <a:off x="12498272" y="3562509"/>
            <a:ext cx="890951" cy="8909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1" name="Freeform 31"/>
          <p:cNvSpPr/>
          <p:nvPr/>
        </p:nvSpPr>
        <p:spPr>
          <a:xfrm rot="5400000">
            <a:off x="12758379" y="3813091"/>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4" name="Espace réservé du numéro de diapositive 33">
            <a:extLst>
              <a:ext uri="{FF2B5EF4-FFF2-40B4-BE49-F238E27FC236}">
                <a16:creationId xmlns:a16="http://schemas.microsoft.com/office/drawing/2014/main" xmlns="" id="{9C369063-69C7-4DCA-A3CF-C93F6DF92DC3}"/>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65086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10020101" y="2714868"/>
            <a:ext cx="87892" cy="6256955"/>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7439813" y="5079080"/>
            <a:ext cx="4917769" cy="1901799"/>
            <a:chOff x="0" y="0"/>
            <a:chExt cx="1295215" cy="500885"/>
          </a:xfrm>
        </p:grpSpPr>
        <p:sp>
          <p:nvSpPr>
            <p:cNvPr id="4" name="Freeform 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5" name="TextBox 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7404028" y="7180904"/>
            <a:ext cx="4917769" cy="1982307"/>
            <a:chOff x="0" y="0"/>
            <a:chExt cx="1295215" cy="522089"/>
          </a:xfrm>
        </p:grpSpPr>
        <p:sp>
          <p:nvSpPr>
            <p:cNvPr id="7" name="Freeform 7"/>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8" name="TextBox 8"/>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7450044" y="2972615"/>
            <a:ext cx="4917769" cy="1906441"/>
            <a:chOff x="0" y="0"/>
            <a:chExt cx="1295215" cy="502108"/>
          </a:xfrm>
        </p:grpSpPr>
        <p:sp>
          <p:nvSpPr>
            <p:cNvPr id="10" name="Freeform 10"/>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11" name="TextBox 11"/>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117194" y="356412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7117194" y="5760006"/>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7071178" y="782860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5" name="Group 15"/>
          <p:cNvGrpSpPr/>
          <p:nvPr/>
        </p:nvGrpSpPr>
        <p:grpSpPr>
          <a:xfrm>
            <a:off x="-655657" y="6092857"/>
            <a:ext cx="5650143" cy="3676462"/>
            <a:chOff x="0" y="0"/>
            <a:chExt cx="1488104" cy="968286"/>
          </a:xfrm>
        </p:grpSpPr>
        <p:sp>
          <p:nvSpPr>
            <p:cNvPr id="16" name="Freeform 16"/>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00BF63"/>
            </a:solidFill>
          </p:spPr>
        </p:sp>
        <p:sp>
          <p:nvSpPr>
            <p:cNvPr id="17" name="TextBox 17"/>
            <p:cNvSpPr txBox="1"/>
            <p:nvPr/>
          </p:nvSpPr>
          <p:spPr>
            <a:xfrm>
              <a:off x="0" y="-47625"/>
              <a:ext cx="1488104" cy="1015911"/>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2932641" y="6092857"/>
            <a:ext cx="3676462" cy="367646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DFC"/>
            </a:solidFill>
            <a:ln w="12700" cap="sq">
              <a:solidFill>
                <a:srgbClr val="000000"/>
              </a:solidFill>
              <a:prstDash val="solid"/>
              <a:miter/>
            </a:ln>
          </p:spPr>
        </p:sp>
      </p:grpSp>
      <p:sp>
        <p:nvSpPr>
          <p:cNvPr id="20" name="Freeform 20"/>
          <p:cNvSpPr/>
          <p:nvPr/>
        </p:nvSpPr>
        <p:spPr>
          <a:xfrm>
            <a:off x="1028700" y="7252027"/>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AutoShape 22"/>
          <p:cNvSpPr/>
          <p:nvPr/>
        </p:nvSpPr>
        <p:spPr>
          <a:xfrm flipH="1" flipV="1">
            <a:off x="15728466" y="2714868"/>
            <a:ext cx="1622" cy="6256955"/>
          </a:xfrm>
          <a:prstGeom prst="line">
            <a:avLst/>
          </a:prstGeom>
          <a:ln w="38100" cap="flat">
            <a:solidFill>
              <a:srgbClr val="FF3131"/>
            </a:solidFill>
            <a:prstDash val="solid"/>
            <a:headEnd type="none" w="sm" len="sm"/>
            <a:tailEnd type="none" w="sm" len="sm"/>
          </a:ln>
        </p:spPr>
      </p:sp>
      <p:grpSp>
        <p:nvGrpSpPr>
          <p:cNvPr id="23" name="Group 23"/>
          <p:cNvGrpSpPr/>
          <p:nvPr/>
        </p:nvGrpSpPr>
        <p:grpSpPr>
          <a:xfrm>
            <a:off x="13061908" y="5079080"/>
            <a:ext cx="4917769" cy="1901799"/>
            <a:chOff x="0" y="0"/>
            <a:chExt cx="1295215" cy="500885"/>
          </a:xfrm>
        </p:grpSpPr>
        <p:sp>
          <p:nvSpPr>
            <p:cNvPr id="24" name="Freeform 2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5" name="TextBox 2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3026122" y="7180904"/>
            <a:ext cx="4917769" cy="1982307"/>
            <a:chOff x="0" y="0"/>
            <a:chExt cx="1295215" cy="522089"/>
          </a:xfrm>
        </p:grpSpPr>
        <p:sp>
          <p:nvSpPr>
            <p:cNvPr id="27" name="Freeform 27"/>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8" name="TextBox 28"/>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a:off x="13072139" y="2972615"/>
            <a:ext cx="4917769" cy="1906441"/>
            <a:chOff x="0" y="0"/>
            <a:chExt cx="1295215" cy="502108"/>
          </a:xfrm>
        </p:grpSpPr>
        <p:sp>
          <p:nvSpPr>
            <p:cNvPr id="30" name="Freeform 30"/>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31" name="TextBox 31"/>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32" name="Freeform 32"/>
          <p:cNvSpPr/>
          <p:nvPr/>
        </p:nvSpPr>
        <p:spPr>
          <a:xfrm>
            <a:off x="12739289" y="3632330"/>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33"/>
          <p:cNvSpPr/>
          <p:nvPr/>
        </p:nvSpPr>
        <p:spPr>
          <a:xfrm>
            <a:off x="12739289" y="5697129"/>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Freeform 34"/>
          <p:cNvSpPr/>
          <p:nvPr/>
        </p:nvSpPr>
        <p:spPr>
          <a:xfrm>
            <a:off x="12739289" y="7835999"/>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35" name="Group 35"/>
          <p:cNvGrpSpPr/>
          <p:nvPr/>
        </p:nvGrpSpPr>
        <p:grpSpPr>
          <a:xfrm>
            <a:off x="2861316" y="6092857"/>
            <a:ext cx="3676462" cy="367646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a:ln cap="sq">
              <a:noFill/>
              <a:prstDash val="solid"/>
              <a:miter/>
            </a:ln>
          </p:spPr>
        </p:sp>
      </p:grpSp>
      <p:sp>
        <p:nvSpPr>
          <p:cNvPr id="37" name="TextBox 37"/>
          <p:cNvSpPr txBox="1"/>
          <p:nvPr/>
        </p:nvSpPr>
        <p:spPr>
          <a:xfrm>
            <a:off x="1028700" y="895350"/>
            <a:ext cx="6375328"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Pourquoi choisir le sharding manuel ?</a:t>
            </a:r>
          </a:p>
        </p:txBody>
      </p:sp>
      <p:sp>
        <p:nvSpPr>
          <p:cNvPr id="38" name="TextBox 38"/>
          <p:cNvSpPr txBox="1"/>
          <p:nvPr/>
        </p:nvSpPr>
        <p:spPr>
          <a:xfrm>
            <a:off x="1028700" y="3106685"/>
            <a:ext cx="5717019" cy="2715893"/>
          </a:xfrm>
          <a:prstGeom prst="rect">
            <a:avLst/>
          </a:prstGeom>
        </p:spPr>
        <p:txBody>
          <a:bodyPr lIns="0" tIns="0" rIns="0" bIns="0" rtlCol="0" anchor="t">
            <a:spAutoFit/>
          </a:bodyPr>
          <a:lstStyle/>
          <a:p>
            <a:pPr marL="0" lvl="0" indent="0" algn="just">
              <a:lnSpc>
                <a:spcPts val="3080"/>
              </a:lnSpc>
              <a:spcBef>
                <a:spcPct val="0"/>
              </a:spcBef>
            </a:pPr>
            <a:r>
              <a:rPr lang="en-US" sz="2200" b="1">
                <a:solidFill>
                  <a:srgbClr val="021828"/>
                </a:solidFill>
                <a:latin typeface="Aileron Bold"/>
                <a:ea typeface="Aileron Bold"/>
                <a:cs typeface="Aileron Bold"/>
                <a:sym typeface="Aileron Bold"/>
              </a:rPr>
              <a:t>Le s</a:t>
            </a:r>
            <a:r>
              <a:rPr lang="en-US" sz="2200" b="1" u="none" strike="noStrike">
                <a:solidFill>
                  <a:srgbClr val="021828"/>
                </a:solidFill>
                <a:latin typeface="Aileron Bold"/>
                <a:ea typeface="Aileron Bold"/>
                <a:cs typeface="Aileron Bold"/>
                <a:sym typeface="Aileron Bold"/>
              </a:rPr>
              <a:t>harding manuel signifie que l’utilisateur décide lui-même comment les données sont réparties entre les shards. Cela inclut souvent le choix et la configuration de la clé de sharding, la gestion manuelle des zones, et parfois même le déplacement des chunks.</a:t>
            </a:r>
          </a:p>
        </p:txBody>
      </p:sp>
      <p:sp>
        <p:nvSpPr>
          <p:cNvPr id="39" name="TextBox 39"/>
          <p:cNvSpPr txBox="1"/>
          <p:nvPr/>
        </p:nvSpPr>
        <p:spPr>
          <a:xfrm>
            <a:off x="7613444" y="5238770"/>
            <a:ext cx="4590969" cy="154431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ileron Ultra-Bold"/>
                <a:ea typeface="Aileron Ultra-Bold"/>
                <a:cs typeface="Aileron Ultra-Bold"/>
                <a:sym typeface="Aileron Ultra-Bold"/>
              </a:rPr>
              <a:t>Possibilité d'optimiser selo</a:t>
            </a:r>
            <a:r>
              <a:rPr lang="en-US" sz="2200" b="1" u="none" strike="noStrike">
                <a:solidFill>
                  <a:srgbClr val="FFFFFF"/>
                </a:solidFill>
                <a:latin typeface="Aileron Ultra-Bold"/>
                <a:ea typeface="Aileron Ultra-Bold"/>
                <a:cs typeface="Aileron Ultra-Bold"/>
                <a:sym typeface="Aileron Ultra-Bold"/>
              </a:rPr>
              <a:t>n des besoins métiers spécifiques (par exemple, regrouper les données par région, langu..etc).</a:t>
            </a:r>
          </a:p>
        </p:txBody>
      </p:sp>
      <p:sp>
        <p:nvSpPr>
          <p:cNvPr id="40" name="TextBox 40"/>
          <p:cNvSpPr txBox="1"/>
          <p:nvPr/>
        </p:nvSpPr>
        <p:spPr>
          <a:xfrm>
            <a:off x="7603213" y="7523804"/>
            <a:ext cx="4590969" cy="1153793"/>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Ultra-Bold"/>
                <a:ea typeface="Aileron Ultra-Bold"/>
                <a:cs typeface="Aileron Ultra-Bold"/>
                <a:sym typeface="Aileron Ultra-Bold"/>
              </a:rPr>
              <a:t>Prévisibilité dans la lo</a:t>
            </a:r>
            <a:r>
              <a:rPr lang="en-US" sz="2200" b="1" u="none" strike="noStrike">
                <a:solidFill>
                  <a:srgbClr val="FFFFFF"/>
                </a:solidFill>
                <a:latin typeface="Aileron Ultra-Bold"/>
                <a:ea typeface="Aileron Ultra-Bold"/>
                <a:cs typeface="Aileron Ultra-Bold"/>
                <a:sym typeface="Aileron Ultra-Bold"/>
              </a:rPr>
              <a:t>calisation des données → utile pour certaines requêtes critiques.</a:t>
            </a:r>
          </a:p>
        </p:txBody>
      </p:sp>
      <p:sp>
        <p:nvSpPr>
          <p:cNvPr id="41" name="TextBox 41"/>
          <p:cNvSpPr txBox="1"/>
          <p:nvPr/>
        </p:nvSpPr>
        <p:spPr>
          <a:xfrm>
            <a:off x="7854444" y="3329888"/>
            <a:ext cx="4134525" cy="115379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Contrôle total sur la manière dont les données sont réparties.</a:t>
            </a:r>
          </a:p>
        </p:txBody>
      </p:sp>
      <p:sp>
        <p:nvSpPr>
          <p:cNvPr id="42" name="TextBox 42"/>
          <p:cNvSpPr txBox="1"/>
          <p:nvPr/>
        </p:nvSpPr>
        <p:spPr>
          <a:xfrm>
            <a:off x="7603213" y="1954011"/>
            <a:ext cx="4077891" cy="760857"/>
          </a:xfrm>
          <a:prstGeom prst="rect">
            <a:avLst/>
          </a:prstGeom>
        </p:spPr>
        <p:txBody>
          <a:bodyPr lIns="0" tIns="0" rIns="0" bIns="0" rtlCol="0" anchor="t">
            <a:spAutoFit/>
          </a:bodyPr>
          <a:lstStyle/>
          <a:p>
            <a:pPr marL="0" lvl="0" indent="0" algn="ctr">
              <a:lnSpc>
                <a:spcPts val="5334"/>
              </a:lnSpc>
              <a:spcBef>
                <a:spcPct val="0"/>
              </a:spcBef>
            </a:pPr>
            <a:r>
              <a:rPr lang="en-US" sz="4200" b="1" u="none" strike="noStrike">
                <a:solidFill>
                  <a:srgbClr val="0E2F5F"/>
                </a:solidFill>
                <a:latin typeface="Akzidenz-Grotesk Heavy"/>
                <a:ea typeface="Akzidenz-Grotesk Heavy"/>
                <a:cs typeface="Akzidenz-Grotesk Heavy"/>
                <a:sym typeface="Akzidenz-Grotesk Heavy"/>
              </a:rPr>
              <a:t>✔️ Avantages :</a:t>
            </a:r>
          </a:p>
        </p:txBody>
      </p:sp>
      <p:sp>
        <p:nvSpPr>
          <p:cNvPr id="43" name="TextBox 43"/>
          <p:cNvSpPr txBox="1"/>
          <p:nvPr/>
        </p:nvSpPr>
        <p:spPr>
          <a:xfrm>
            <a:off x="13357708" y="5301647"/>
            <a:ext cx="4486228" cy="154431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ileron Ultra-Bold"/>
                <a:ea typeface="Aileron Ultra-Bold"/>
                <a:cs typeface="Aileron Ultra-Bold"/>
                <a:sym typeface="Aileron Ultra-Bold"/>
              </a:rPr>
              <a:t>Maintenance difficile : nécessi</a:t>
            </a:r>
            <a:r>
              <a:rPr lang="en-US" sz="2200" b="1" u="none" strike="noStrike">
                <a:solidFill>
                  <a:srgbClr val="FFFFFF"/>
                </a:solidFill>
                <a:latin typeface="Aileron Ultra-Bold"/>
                <a:ea typeface="Aileron Ultra-Bold"/>
                <a:cs typeface="Aileron Ultra-Bold"/>
                <a:sym typeface="Aileron Ultra-Bold"/>
              </a:rPr>
              <a:t>te souvent des ajustements manuels si la distribution devient déséquilibrée.</a:t>
            </a:r>
          </a:p>
        </p:txBody>
      </p:sp>
      <p:sp>
        <p:nvSpPr>
          <p:cNvPr id="44" name="TextBox 44"/>
          <p:cNvSpPr txBox="1"/>
          <p:nvPr/>
        </p:nvSpPr>
        <p:spPr>
          <a:xfrm>
            <a:off x="13481189" y="7760770"/>
            <a:ext cx="4160347" cy="763268"/>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Ultra-Bold"/>
                <a:ea typeface="Aileron Ultra-Bold"/>
                <a:cs typeface="Aileron Ultra-Bold"/>
                <a:sym typeface="Aileron Ultra-Bold"/>
              </a:rPr>
              <a:t>Risque d’erreurs </a:t>
            </a:r>
            <a:r>
              <a:rPr lang="en-US" sz="2200" b="1" u="none" strike="noStrike">
                <a:solidFill>
                  <a:srgbClr val="FFFFFF"/>
                </a:solidFill>
                <a:latin typeface="Aileron Ultra-Bold"/>
                <a:ea typeface="Aileron Ultra-Bold"/>
                <a:cs typeface="Aileron Ultra-Bold"/>
                <a:sym typeface="Aileron Ultra-Bold"/>
              </a:rPr>
              <a:t>humaines lors du partitionnement.</a:t>
            </a:r>
          </a:p>
        </p:txBody>
      </p:sp>
      <p:sp>
        <p:nvSpPr>
          <p:cNvPr id="45" name="TextBox 45"/>
          <p:cNvSpPr txBox="1"/>
          <p:nvPr/>
        </p:nvSpPr>
        <p:spPr>
          <a:xfrm>
            <a:off x="13481189" y="3173971"/>
            <a:ext cx="4134525" cy="1544318"/>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Complexité élevée : demande une bonne compréhension de l’architecture et des modèles de requêtes.</a:t>
            </a:r>
          </a:p>
        </p:txBody>
      </p:sp>
      <p:sp>
        <p:nvSpPr>
          <p:cNvPr id="46" name="TextBox 46"/>
          <p:cNvSpPr txBox="1"/>
          <p:nvPr/>
        </p:nvSpPr>
        <p:spPr>
          <a:xfrm>
            <a:off x="12759892" y="1954011"/>
            <a:ext cx="5008722" cy="760857"/>
          </a:xfrm>
          <a:prstGeom prst="rect">
            <a:avLst/>
          </a:prstGeom>
        </p:spPr>
        <p:txBody>
          <a:bodyPr lIns="0" tIns="0" rIns="0" bIns="0" rtlCol="0" anchor="t">
            <a:spAutoFit/>
          </a:bodyPr>
          <a:lstStyle/>
          <a:p>
            <a:pPr marL="0" lvl="0" indent="0" algn="ctr">
              <a:lnSpc>
                <a:spcPts val="5334"/>
              </a:lnSpc>
              <a:spcBef>
                <a:spcPct val="0"/>
              </a:spcBef>
            </a:pPr>
            <a:r>
              <a:rPr lang="en-US" sz="4200" b="1">
                <a:solidFill>
                  <a:srgbClr val="0E2F5F"/>
                </a:solidFill>
                <a:latin typeface="Akzidenz-Grotesk Heavy"/>
                <a:ea typeface="Akzidenz-Grotesk Heavy"/>
                <a:cs typeface="Akzidenz-Grotesk Heavy"/>
                <a:sym typeface="Akzidenz-Grotesk Heavy"/>
              </a:rPr>
              <a:t>❌</a:t>
            </a:r>
            <a:r>
              <a:rPr lang="en-US" sz="4200" b="1" u="none" strike="noStrike">
                <a:solidFill>
                  <a:srgbClr val="0E2F5F"/>
                </a:solidFill>
                <a:latin typeface="Akzidenz-Grotesk Heavy"/>
                <a:ea typeface="Akzidenz-Grotesk Heavy"/>
                <a:cs typeface="Akzidenz-Grotesk Heavy"/>
                <a:sym typeface="Akzidenz-Grotesk Heavy"/>
              </a:rPr>
              <a:t> Inconvénients :</a:t>
            </a:r>
          </a:p>
        </p:txBody>
      </p:sp>
      <p:sp>
        <p:nvSpPr>
          <p:cNvPr id="49" name="Espace réservé du numéro de diapositive 48">
            <a:extLst>
              <a:ext uri="{FF2B5EF4-FFF2-40B4-BE49-F238E27FC236}">
                <a16:creationId xmlns:a16="http://schemas.microsoft.com/office/drawing/2014/main" xmlns="" id="{ABABE3CF-52F4-4456-8856-11F218A2EC8C}"/>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15328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2412807" y="3260874"/>
            <a:ext cx="13303580" cy="3254226"/>
          </a:xfrm>
          <a:prstGeom prst="rect">
            <a:avLst/>
          </a:prstGeom>
        </p:spPr>
        <p:txBody>
          <a:bodyPr lIns="0" tIns="0" rIns="0" bIns="0" rtlCol="0" anchor="t">
            <a:spAutoFit/>
          </a:bodyPr>
          <a:lstStyle/>
          <a:p>
            <a:pPr algn="l">
              <a:lnSpc>
                <a:spcPts val="12564"/>
              </a:lnSpc>
            </a:pPr>
            <a:r>
              <a:rPr lang="en-US" sz="12198" b="1" dirty="0">
                <a:solidFill>
                  <a:srgbClr val="0E2F5F"/>
                </a:solidFill>
                <a:latin typeface="Barlow Condensed Heavy"/>
                <a:ea typeface="Barlow Condensed Heavy"/>
                <a:cs typeface="Barlow Condensed Heavy"/>
                <a:sym typeface="Barlow Condensed Heavy"/>
              </a:rPr>
              <a:t>INTRODUCTION AU </a:t>
            </a:r>
            <a:r>
              <a:rPr lang="en-US" sz="12198" b="1" dirty="0">
                <a:solidFill>
                  <a:srgbClr val="00BF63"/>
                </a:solidFill>
                <a:latin typeface="Barlow Condensed Heavy"/>
                <a:ea typeface="Barlow Condensed Heavy"/>
                <a:cs typeface="Barlow Condensed Heavy"/>
                <a:sym typeface="Barlow Condensed Heavy"/>
              </a:rPr>
              <a:t>SHARDING</a:t>
            </a:r>
            <a:r>
              <a:rPr lang="en-US" sz="12198" b="1" dirty="0">
                <a:solidFill>
                  <a:srgbClr val="0E2F5F"/>
                </a:solidFill>
                <a:latin typeface="Barlow Condensed Heavy"/>
                <a:ea typeface="Barlow Condensed Heavy"/>
                <a:cs typeface="Barlow Condensed Heavy"/>
                <a:sym typeface="Barlow Condensed Heavy"/>
              </a:rPr>
              <a:t>      </a:t>
            </a:r>
          </a:p>
        </p:txBody>
      </p:sp>
      <p:sp>
        <p:nvSpPr>
          <p:cNvPr id="11" name="Freeform 11"/>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Ellipse 12">
            <a:extLst>
              <a:ext uri="{FF2B5EF4-FFF2-40B4-BE49-F238E27FC236}">
                <a16:creationId xmlns:a16="http://schemas.microsoft.com/office/drawing/2014/main" xmlns="" id="{826E5A72-AFAA-495C-BBE0-F16A64A60EFE}"/>
              </a:ext>
            </a:extLst>
          </p:cNvPr>
          <p:cNvSpPr/>
          <p:nvPr/>
        </p:nvSpPr>
        <p:spPr>
          <a:xfrm>
            <a:off x="2412807" y="1523041"/>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01</a:t>
            </a:r>
            <a:endParaRPr lang="fr-MA" sz="12198" b="1" dirty="0">
              <a:solidFill>
                <a:srgbClr val="0E2F5F"/>
              </a:solidFill>
              <a:latin typeface="Barlow Condensed Heavy"/>
            </a:endParaRPr>
          </a:p>
        </p:txBody>
      </p:sp>
      <p:pic>
        <p:nvPicPr>
          <p:cNvPr id="14" name="Image 13">
            <a:extLst>
              <a:ext uri="{FF2B5EF4-FFF2-40B4-BE49-F238E27FC236}">
                <a16:creationId xmlns:a16="http://schemas.microsoft.com/office/drawing/2014/main" xmlns="" id="{8329329E-8679-4A43-A111-6B67729F1354}"/>
              </a:ext>
            </a:extLst>
          </p:cNvPr>
          <p:cNvPicPr>
            <a:picLocks noChangeAspect="1"/>
          </p:cNvPicPr>
          <p:nvPr/>
        </p:nvPicPr>
        <p:blipFill>
          <a:blip r:embed="rId12"/>
          <a:stretch>
            <a:fillRect/>
          </a:stretch>
        </p:blipFill>
        <p:spPr>
          <a:xfrm>
            <a:off x="13011442" y="5286036"/>
            <a:ext cx="4368134" cy="4368134"/>
          </a:xfrm>
          <a:prstGeom prst="rect">
            <a:avLst/>
          </a:prstGeom>
        </p:spPr>
      </p:pic>
      <p:sp>
        <p:nvSpPr>
          <p:cNvPr id="17" name="Espace réservé du numéro de diapositive 16">
            <a:extLst>
              <a:ext uri="{FF2B5EF4-FFF2-40B4-BE49-F238E27FC236}">
                <a16:creationId xmlns:a16="http://schemas.microsoft.com/office/drawing/2014/main" xmlns="" id="{3EE30CFF-1169-41BB-B950-51F1F106192A}"/>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10020101" y="2714868"/>
            <a:ext cx="87892" cy="6256955"/>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7439813" y="5079080"/>
            <a:ext cx="4917769" cy="1901799"/>
            <a:chOff x="0" y="0"/>
            <a:chExt cx="1295215" cy="500885"/>
          </a:xfrm>
        </p:grpSpPr>
        <p:sp>
          <p:nvSpPr>
            <p:cNvPr id="4" name="Freeform 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5" name="TextBox 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7404028" y="7180904"/>
            <a:ext cx="4917769" cy="1982307"/>
            <a:chOff x="0" y="0"/>
            <a:chExt cx="1295215" cy="522089"/>
          </a:xfrm>
        </p:grpSpPr>
        <p:sp>
          <p:nvSpPr>
            <p:cNvPr id="7" name="Freeform 7"/>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8" name="TextBox 8"/>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7450044" y="2972615"/>
            <a:ext cx="4917769" cy="1906441"/>
            <a:chOff x="0" y="0"/>
            <a:chExt cx="1295215" cy="502108"/>
          </a:xfrm>
        </p:grpSpPr>
        <p:sp>
          <p:nvSpPr>
            <p:cNvPr id="10" name="Freeform 10"/>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11" name="TextBox 11"/>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117194" y="356412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7117194" y="5760006"/>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7071178" y="782860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5" name="Group 15"/>
          <p:cNvGrpSpPr/>
          <p:nvPr/>
        </p:nvGrpSpPr>
        <p:grpSpPr>
          <a:xfrm>
            <a:off x="-655657" y="6092857"/>
            <a:ext cx="5650143" cy="3676462"/>
            <a:chOff x="0" y="0"/>
            <a:chExt cx="1488104" cy="968286"/>
          </a:xfrm>
        </p:grpSpPr>
        <p:sp>
          <p:nvSpPr>
            <p:cNvPr id="16" name="Freeform 16"/>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00BF63"/>
            </a:solidFill>
          </p:spPr>
        </p:sp>
        <p:sp>
          <p:nvSpPr>
            <p:cNvPr id="17" name="TextBox 17"/>
            <p:cNvSpPr txBox="1"/>
            <p:nvPr/>
          </p:nvSpPr>
          <p:spPr>
            <a:xfrm>
              <a:off x="0" y="-47625"/>
              <a:ext cx="1488104" cy="1015911"/>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2932641" y="6092857"/>
            <a:ext cx="3676462" cy="367646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DFC"/>
            </a:solidFill>
            <a:ln w="12700">
              <a:solidFill>
                <a:srgbClr val="000000"/>
              </a:solidFill>
            </a:ln>
          </p:spPr>
        </p:sp>
      </p:grpSp>
      <p:sp>
        <p:nvSpPr>
          <p:cNvPr id="20" name="Freeform 20"/>
          <p:cNvSpPr/>
          <p:nvPr/>
        </p:nvSpPr>
        <p:spPr>
          <a:xfrm>
            <a:off x="1028700" y="7252027"/>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AutoShape 22"/>
          <p:cNvSpPr/>
          <p:nvPr/>
        </p:nvSpPr>
        <p:spPr>
          <a:xfrm flipH="1" flipV="1">
            <a:off x="15728466" y="2714868"/>
            <a:ext cx="1622" cy="6256955"/>
          </a:xfrm>
          <a:prstGeom prst="line">
            <a:avLst/>
          </a:prstGeom>
          <a:ln w="38100" cap="flat">
            <a:solidFill>
              <a:srgbClr val="FF3131"/>
            </a:solidFill>
            <a:prstDash val="solid"/>
            <a:headEnd type="none" w="sm" len="sm"/>
            <a:tailEnd type="none" w="sm" len="sm"/>
          </a:ln>
        </p:spPr>
      </p:sp>
      <p:grpSp>
        <p:nvGrpSpPr>
          <p:cNvPr id="23" name="Group 23"/>
          <p:cNvGrpSpPr/>
          <p:nvPr/>
        </p:nvGrpSpPr>
        <p:grpSpPr>
          <a:xfrm>
            <a:off x="13061908" y="5079080"/>
            <a:ext cx="4917769" cy="1901799"/>
            <a:chOff x="0" y="0"/>
            <a:chExt cx="1295215" cy="500885"/>
          </a:xfrm>
        </p:grpSpPr>
        <p:sp>
          <p:nvSpPr>
            <p:cNvPr id="24" name="Freeform 2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5" name="TextBox 2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3026122" y="7180904"/>
            <a:ext cx="4917769" cy="1982307"/>
            <a:chOff x="0" y="0"/>
            <a:chExt cx="1295215" cy="522089"/>
          </a:xfrm>
        </p:grpSpPr>
        <p:sp>
          <p:nvSpPr>
            <p:cNvPr id="27" name="Freeform 27"/>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8" name="TextBox 28"/>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a:off x="13072139" y="2972615"/>
            <a:ext cx="4917769" cy="1906441"/>
            <a:chOff x="0" y="0"/>
            <a:chExt cx="1295215" cy="502108"/>
          </a:xfrm>
        </p:grpSpPr>
        <p:sp>
          <p:nvSpPr>
            <p:cNvPr id="30" name="Freeform 30"/>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31" name="TextBox 31"/>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32" name="Freeform 32"/>
          <p:cNvSpPr/>
          <p:nvPr/>
        </p:nvSpPr>
        <p:spPr>
          <a:xfrm>
            <a:off x="12739289" y="3632330"/>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33"/>
          <p:cNvSpPr/>
          <p:nvPr/>
        </p:nvSpPr>
        <p:spPr>
          <a:xfrm>
            <a:off x="12739289" y="5697129"/>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Freeform 34"/>
          <p:cNvSpPr/>
          <p:nvPr/>
        </p:nvSpPr>
        <p:spPr>
          <a:xfrm>
            <a:off x="12739289" y="7835999"/>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TextBox 35"/>
          <p:cNvSpPr txBox="1"/>
          <p:nvPr/>
        </p:nvSpPr>
        <p:spPr>
          <a:xfrm>
            <a:off x="1028700" y="895350"/>
            <a:ext cx="5316969" cy="24892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Pourquoi choisir le sharding automatique ?</a:t>
            </a:r>
          </a:p>
        </p:txBody>
      </p:sp>
      <p:sp>
        <p:nvSpPr>
          <p:cNvPr id="36" name="TextBox 36"/>
          <p:cNvSpPr txBox="1"/>
          <p:nvPr/>
        </p:nvSpPr>
        <p:spPr>
          <a:xfrm>
            <a:off x="1028700" y="3397036"/>
            <a:ext cx="5717019" cy="2325368"/>
          </a:xfrm>
          <a:prstGeom prst="rect">
            <a:avLst/>
          </a:prstGeom>
        </p:spPr>
        <p:txBody>
          <a:bodyPr lIns="0" tIns="0" rIns="0" bIns="0" rtlCol="0" anchor="t">
            <a:spAutoFit/>
          </a:bodyPr>
          <a:lstStyle/>
          <a:p>
            <a:pPr marL="0" lvl="0" indent="0" algn="just">
              <a:lnSpc>
                <a:spcPts val="3080"/>
              </a:lnSpc>
              <a:spcBef>
                <a:spcPct val="0"/>
              </a:spcBef>
            </a:pPr>
            <a:r>
              <a:rPr lang="en-US" sz="2200" b="1">
                <a:solidFill>
                  <a:srgbClr val="021828"/>
                </a:solidFill>
                <a:latin typeface="Aileron Bold"/>
                <a:ea typeface="Aileron Bold"/>
                <a:cs typeface="Aileron Bold"/>
                <a:sym typeface="Aileron Bold"/>
              </a:rPr>
              <a:t>Le s</a:t>
            </a:r>
            <a:r>
              <a:rPr lang="en-US" sz="2200" b="1" u="none" strike="noStrike">
                <a:solidFill>
                  <a:srgbClr val="021828"/>
                </a:solidFill>
                <a:latin typeface="Aileron Bold"/>
                <a:ea typeface="Aileron Bold"/>
                <a:cs typeface="Aileron Bold"/>
                <a:sym typeface="Aileron Bold"/>
              </a:rPr>
              <a:t>harding automatique est géré entièrement par MongoDB. Une fois la clé de sharding choisie, MongoDB s’occupe de créer les chunks, de les répartir entre les shards et de les rééquilibrer dynamiquement si besoin.</a:t>
            </a:r>
          </a:p>
        </p:txBody>
      </p:sp>
      <p:sp>
        <p:nvSpPr>
          <p:cNvPr id="37" name="TextBox 37"/>
          <p:cNvSpPr txBox="1"/>
          <p:nvPr/>
        </p:nvSpPr>
        <p:spPr>
          <a:xfrm>
            <a:off x="7613444" y="5238770"/>
            <a:ext cx="4590969" cy="154431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ileron Ultra-Bold"/>
                <a:ea typeface="Aileron Ultra-Bold"/>
                <a:cs typeface="Aileron Ultra-Bold"/>
                <a:sym typeface="Aileron Ultra-Bold"/>
              </a:rPr>
              <a:t>Scalabilité fluide : Mo</a:t>
            </a:r>
            <a:r>
              <a:rPr lang="en-US" sz="2200" b="1" u="none" strike="noStrike">
                <a:solidFill>
                  <a:srgbClr val="FFFFFF"/>
                </a:solidFill>
                <a:latin typeface="Aileron Ultra-Bold"/>
                <a:ea typeface="Aileron Ultra-Bold"/>
                <a:cs typeface="Aileron Ultra-Bold"/>
                <a:sym typeface="Aileron Ultra-Bold"/>
              </a:rPr>
              <a:t>ngoDB peut automatiquement équilibrer les chunks pour maintenir une charge équitable.</a:t>
            </a:r>
          </a:p>
        </p:txBody>
      </p:sp>
      <p:sp>
        <p:nvSpPr>
          <p:cNvPr id="38" name="TextBox 38"/>
          <p:cNvSpPr txBox="1"/>
          <p:nvPr/>
        </p:nvSpPr>
        <p:spPr>
          <a:xfrm>
            <a:off x="7603213" y="7523804"/>
            <a:ext cx="4590969" cy="1544318"/>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Ultra-Bold"/>
                <a:ea typeface="Aileron Ultra-Bold"/>
                <a:cs typeface="Aileron Ultra-Bold"/>
                <a:sym typeface="Aileron Ultra-Bold"/>
              </a:rPr>
              <a:t>Idéal pour des systèmes en </a:t>
            </a:r>
            <a:r>
              <a:rPr lang="en-US" sz="2200" b="1" u="none" strike="noStrike">
                <a:solidFill>
                  <a:srgbClr val="FFFFFF"/>
                </a:solidFill>
                <a:latin typeface="Aileron Ultra-Bold"/>
                <a:ea typeface="Aileron Ultra-Bold"/>
                <a:cs typeface="Aileron Ultra-Bold"/>
                <a:sym typeface="Aileron Ultra-Bold"/>
              </a:rPr>
              <a:t>croissance rapide sans besoin d’administration constante.</a:t>
            </a:r>
          </a:p>
          <a:p>
            <a:pPr marL="0" lvl="0" indent="0" algn="ctr">
              <a:lnSpc>
                <a:spcPts val="3080"/>
              </a:lnSpc>
              <a:spcBef>
                <a:spcPct val="0"/>
              </a:spcBef>
            </a:pPr>
            <a:endParaRPr lang="en-US" sz="2200" b="1" u="none" strike="noStrike">
              <a:solidFill>
                <a:srgbClr val="FFFFFF"/>
              </a:solidFill>
              <a:latin typeface="Aileron Ultra-Bold"/>
              <a:ea typeface="Aileron Ultra-Bold"/>
              <a:cs typeface="Aileron Ultra-Bold"/>
              <a:sym typeface="Aileron Ultra-Bold"/>
            </a:endParaRPr>
          </a:p>
        </p:txBody>
      </p:sp>
      <p:sp>
        <p:nvSpPr>
          <p:cNvPr id="39" name="TextBox 39"/>
          <p:cNvSpPr txBox="1"/>
          <p:nvPr/>
        </p:nvSpPr>
        <p:spPr>
          <a:xfrm>
            <a:off x="7854444" y="3329888"/>
            <a:ext cx="4134525" cy="115379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Simplicité : l’utilisateur n’a pas besoin de gérer manuellement la distribution des données.</a:t>
            </a:r>
          </a:p>
        </p:txBody>
      </p:sp>
      <p:sp>
        <p:nvSpPr>
          <p:cNvPr id="40" name="TextBox 40"/>
          <p:cNvSpPr txBox="1"/>
          <p:nvPr/>
        </p:nvSpPr>
        <p:spPr>
          <a:xfrm>
            <a:off x="7603213" y="1954011"/>
            <a:ext cx="4077891" cy="760857"/>
          </a:xfrm>
          <a:prstGeom prst="rect">
            <a:avLst/>
          </a:prstGeom>
        </p:spPr>
        <p:txBody>
          <a:bodyPr lIns="0" tIns="0" rIns="0" bIns="0" rtlCol="0" anchor="t">
            <a:spAutoFit/>
          </a:bodyPr>
          <a:lstStyle/>
          <a:p>
            <a:pPr marL="0" lvl="0" indent="0" algn="ctr">
              <a:lnSpc>
                <a:spcPts val="5334"/>
              </a:lnSpc>
              <a:spcBef>
                <a:spcPct val="0"/>
              </a:spcBef>
            </a:pPr>
            <a:r>
              <a:rPr lang="en-US" sz="4200" b="1" u="none" strike="noStrike">
                <a:solidFill>
                  <a:srgbClr val="0E2F5F"/>
                </a:solidFill>
                <a:latin typeface="Akzidenz-Grotesk Heavy"/>
                <a:ea typeface="Akzidenz-Grotesk Heavy"/>
                <a:cs typeface="Akzidenz-Grotesk Heavy"/>
                <a:sym typeface="Akzidenz-Grotesk Heavy"/>
              </a:rPr>
              <a:t>✔️ Avantages :</a:t>
            </a:r>
          </a:p>
        </p:txBody>
      </p:sp>
      <p:sp>
        <p:nvSpPr>
          <p:cNvPr id="41" name="TextBox 41"/>
          <p:cNvSpPr txBox="1"/>
          <p:nvPr/>
        </p:nvSpPr>
        <p:spPr>
          <a:xfrm>
            <a:off x="13248316" y="5629295"/>
            <a:ext cx="4590969" cy="76326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ileron Ultra-Bold"/>
                <a:ea typeface="Aileron Ultra-Bold"/>
                <a:cs typeface="Aileron Ultra-Bold"/>
                <a:sym typeface="Aileron Ultra-Bold"/>
              </a:rPr>
              <a:t>Moins de co</a:t>
            </a:r>
            <a:r>
              <a:rPr lang="en-US" sz="2200" b="1" u="none" strike="noStrike">
                <a:solidFill>
                  <a:srgbClr val="FFFFFF"/>
                </a:solidFill>
                <a:latin typeface="Aileron Ultra-Bold"/>
                <a:ea typeface="Aileron Ultra-Bold"/>
                <a:cs typeface="Aileron Ultra-Bold"/>
                <a:sym typeface="Aileron Ultra-Bold"/>
              </a:rPr>
              <a:t>ntrôle fin sur l’endroit où sont placées les données.</a:t>
            </a:r>
          </a:p>
        </p:txBody>
      </p:sp>
      <p:sp>
        <p:nvSpPr>
          <p:cNvPr id="42" name="TextBox 42"/>
          <p:cNvSpPr txBox="1"/>
          <p:nvPr/>
        </p:nvSpPr>
        <p:spPr>
          <a:xfrm>
            <a:off x="13225308" y="7403471"/>
            <a:ext cx="4590969" cy="1934843"/>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Aileron Ultra-Bold"/>
                <a:ea typeface="Aileron Ultra-Bold"/>
                <a:cs typeface="Aileron Ultra-Bold"/>
                <a:sym typeface="Aileron Ultra-Bold"/>
              </a:rPr>
              <a:t>Le balancing automatique peut entraîner une sur</a:t>
            </a:r>
            <a:r>
              <a:rPr lang="en-US" sz="2200" b="1" u="none" strike="noStrike">
                <a:solidFill>
                  <a:srgbClr val="FFFFFF"/>
                </a:solidFill>
                <a:latin typeface="Aileron Ultra-Bold"/>
                <a:ea typeface="Aileron Ultra-Bold"/>
                <a:cs typeface="Aileron Ultra-Bold"/>
                <a:sym typeface="Aileron Ultra-Bold"/>
              </a:rPr>
              <a:t>charge temporaire lors des migrations de chunks.</a:t>
            </a:r>
          </a:p>
          <a:p>
            <a:pPr marL="0" lvl="0" indent="0" algn="ctr">
              <a:lnSpc>
                <a:spcPts val="3080"/>
              </a:lnSpc>
              <a:spcBef>
                <a:spcPct val="0"/>
              </a:spcBef>
            </a:pPr>
            <a:endParaRPr lang="en-US" sz="2200" b="1" u="none" strike="noStrike">
              <a:solidFill>
                <a:srgbClr val="FFFFFF"/>
              </a:solidFill>
              <a:latin typeface="Aileron Ultra-Bold"/>
              <a:ea typeface="Aileron Ultra-Bold"/>
              <a:cs typeface="Aileron Ultra-Bold"/>
              <a:sym typeface="Aileron Ultra-Bold"/>
            </a:endParaRPr>
          </a:p>
        </p:txBody>
      </p:sp>
      <p:sp>
        <p:nvSpPr>
          <p:cNvPr id="43" name="TextBox 43"/>
          <p:cNvSpPr txBox="1"/>
          <p:nvPr/>
        </p:nvSpPr>
        <p:spPr>
          <a:xfrm>
            <a:off x="13476538" y="3329888"/>
            <a:ext cx="4134525" cy="1544318"/>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Risque de distribution non optimale si la clé de sharding est mal choisie.</a:t>
            </a:r>
          </a:p>
          <a:p>
            <a:pPr algn="ctr">
              <a:lnSpc>
                <a:spcPts val="3080"/>
              </a:lnSpc>
            </a:pPr>
            <a:endParaRPr lang="en-US" sz="2200" b="1">
              <a:solidFill>
                <a:srgbClr val="FFFFFF"/>
              </a:solidFill>
              <a:latin typeface="Aileron Ultra-Bold"/>
              <a:ea typeface="Aileron Ultra-Bold"/>
              <a:cs typeface="Aileron Ultra-Bold"/>
              <a:sym typeface="Aileron Ultra-Bold"/>
            </a:endParaRPr>
          </a:p>
        </p:txBody>
      </p:sp>
      <p:sp>
        <p:nvSpPr>
          <p:cNvPr id="44" name="TextBox 44"/>
          <p:cNvSpPr txBox="1"/>
          <p:nvPr/>
        </p:nvSpPr>
        <p:spPr>
          <a:xfrm>
            <a:off x="12759892" y="1954011"/>
            <a:ext cx="5008722" cy="760857"/>
          </a:xfrm>
          <a:prstGeom prst="rect">
            <a:avLst/>
          </a:prstGeom>
        </p:spPr>
        <p:txBody>
          <a:bodyPr lIns="0" tIns="0" rIns="0" bIns="0" rtlCol="0" anchor="t">
            <a:spAutoFit/>
          </a:bodyPr>
          <a:lstStyle/>
          <a:p>
            <a:pPr marL="0" lvl="0" indent="0" algn="ctr">
              <a:lnSpc>
                <a:spcPts val="5334"/>
              </a:lnSpc>
              <a:spcBef>
                <a:spcPct val="0"/>
              </a:spcBef>
            </a:pPr>
            <a:r>
              <a:rPr lang="en-US" sz="4200" b="1">
                <a:solidFill>
                  <a:srgbClr val="0E2F5F"/>
                </a:solidFill>
                <a:latin typeface="Akzidenz-Grotesk Heavy"/>
                <a:ea typeface="Akzidenz-Grotesk Heavy"/>
                <a:cs typeface="Akzidenz-Grotesk Heavy"/>
                <a:sym typeface="Akzidenz-Grotesk Heavy"/>
              </a:rPr>
              <a:t>❌</a:t>
            </a:r>
            <a:r>
              <a:rPr lang="en-US" sz="4200" b="1" u="none" strike="noStrike">
                <a:solidFill>
                  <a:srgbClr val="0E2F5F"/>
                </a:solidFill>
                <a:latin typeface="Akzidenz-Grotesk Heavy"/>
                <a:ea typeface="Akzidenz-Grotesk Heavy"/>
                <a:cs typeface="Akzidenz-Grotesk Heavy"/>
                <a:sym typeface="Akzidenz-Grotesk Heavy"/>
              </a:rPr>
              <a:t> Inconvénients :</a:t>
            </a:r>
          </a:p>
        </p:txBody>
      </p:sp>
      <p:grpSp>
        <p:nvGrpSpPr>
          <p:cNvPr id="45" name="Group 45"/>
          <p:cNvGrpSpPr/>
          <p:nvPr/>
        </p:nvGrpSpPr>
        <p:grpSpPr>
          <a:xfrm>
            <a:off x="3069257" y="6029979"/>
            <a:ext cx="3676462" cy="3676462"/>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sp>
      </p:grpSp>
      <p:sp>
        <p:nvSpPr>
          <p:cNvPr id="49" name="Espace réservé du numéro de diapositive 48">
            <a:extLst>
              <a:ext uri="{FF2B5EF4-FFF2-40B4-BE49-F238E27FC236}">
                <a16:creationId xmlns:a16="http://schemas.microsoft.com/office/drawing/2014/main" xmlns="" id="{1A3594D7-BBF3-4073-B38E-105FCBF63C55}"/>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11502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46913" y="4914264"/>
            <a:ext cx="10803775" cy="3430725"/>
          </a:xfrm>
          <a:custGeom>
            <a:avLst/>
            <a:gdLst/>
            <a:ahLst/>
            <a:cxnLst/>
            <a:rect l="l" t="t" r="r" b="b"/>
            <a:pathLst>
              <a:path w="10803775" h="3430725">
                <a:moveTo>
                  <a:pt x="0" y="0"/>
                </a:moveTo>
                <a:lnTo>
                  <a:pt x="10803775" y="0"/>
                </a:lnTo>
                <a:lnTo>
                  <a:pt x="10803775" y="3430725"/>
                </a:lnTo>
                <a:lnTo>
                  <a:pt x="0" y="3430725"/>
                </a:lnTo>
                <a:lnTo>
                  <a:pt x="0" y="0"/>
                </a:lnTo>
                <a:close/>
              </a:path>
            </a:pathLst>
          </a:custGeom>
          <a:blipFill>
            <a:blip r:embed="rId2"/>
            <a:stretch>
              <a:fillRect/>
            </a:stretch>
          </a:blipFill>
          <a:ln w="28575" cap="sq">
            <a:solidFill>
              <a:srgbClr val="0E2F5F"/>
            </a:solidFill>
            <a:prstDash val="sysDot"/>
            <a:miter/>
          </a:ln>
        </p:spPr>
      </p:sp>
      <p:sp>
        <p:nvSpPr>
          <p:cNvPr id="3" name="AutoShape 3"/>
          <p:cNvSpPr/>
          <p:nvPr/>
        </p:nvSpPr>
        <p:spPr>
          <a:xfrm>
            <a:off x="5155484" y="4261763"/>
            <a:ext cx="1491430" cy="1107047"/>
          </a:xfrm>
          <a:prstGeom prst="line">
            <a:avLst/>
          </a:prstGeom>
          <a:ln w="47625" cap="flat">
            <a:solidFill>
              <a:srgbClr val="8EB4E3"/>
            </a:solidFill>
            <a:prstDash val="solid"/>
            <a:headEnd type="none" w="sm" len="sm"/>
            <a:tailEnd type="oval" w="lg" len="lg"/>
          </a:ln>
        </p:spPr>
      </p:sp>
      <p:grpSp>
        <p:nvGrpSpPr>
          <p:cNvPr id="4" name="Group 4"/>
          <p:cNvGrpSpPr/>
          <p:nvPr/>
        </p:nvGrpSpPr>
        <p:grpSpPr>
          <a:xfrm>
            <a:off x="1028700" y="3194315"/>
            <a:ext cx="4199466" cy="1085850"/>
            <a:chOff x="0" y="0"/>
            <a:chExt cx="1106032" cy="285985"/>
          </a:xfrm>
        </p:grpSpPr>
        <p:sp>
          <p:nvSpPr>
            <p:cNvPr id="5" name="Freeform 5"/>
            <p:cNvSpPr/>
            <p:nvPr/>
          </p:nvSpPr>
          <p:spPr>
            <a:xfrm>
              <a:off x="0" y="0"/>
              <a:ext cx="1106032" cy="285985"/>
            </a:xfrm>
            <a:custGeom>
              <a:avLst/>
              <a:gdLst/>
              <a:ahLst/>
              <a:cxnLst/>
              <a:rect l="l" t="t" r="r" b="b"/>
              <a:pathLst>
                <a:path w="1106032" h="285985">
                  <a:moveTo>
                    <a:pt x="27653" y="0"/>
                  </a:moveTo>
                  <a:lnTo>
                    <a:pt x="1078379" y="0"/>
                  </a:lnTo>
                  <a:cubicBezTo>
                    <a:pt x="1085713" y="0"/>
                    <a:pt x="1092747" y="2913"/>
                    <a:pt x="1097933" y="8099"/>
                  </a:cubicBezTo>
                  <a:cubicBezTo>
                    <a:pt x="1103119" y="13285"/>
                    <a:pt x="1106032" y="20319"/>
                    <a:pt x="1106032" y="27653"/>
                  </a:cubicBezTo>
                  <a:lnTo>
                    <a:pt x="1106032" y="258332"/>
                  </a:lnTo>
                  <a:cubicBezTo>
                    <a:pt x="1106032" y="265666"/>
                    <a:pt x="1103119" y="272700"/>
                    <a:pt x="1097933" y="277886"/>
                  </a:cubicBezTo>
                  <a:cubicBezTo>
                    <a:pt x="1092747" y="283072"/>
                    <a:pt x="1085713" y="285985"/>
                    <a:pt x="1078379" y="285985"/>
                  </a:cubicBezTo>
                  <a:lnTo>
                    <a:pt x="27653" y="285985"/>
                  </a:lnTo>
                  <a:cubicBezTo>
                    <a:pt x="12381" y="285985"/>
                    <a:pt x="0" y="273604"/>
                    <a:pt x="0" y="258332"/>
                  </a:cubicBezTo>
                  <a:lnTo>
                    <a:pt x="0" y="27653"/>
                  </a:lnTo>
                  <a:cubicBezTo>
                    <a:pt x="0" y="20319"/>
                    <a:pt x="2913" y="13285"/>
                    <a:pt x="8099" y="8099"/>
                  </a:cubicBezTo>
                  <a:cubicBezTo>
                    <a:pt x="13285" y="2913"/>
                    <a:pt x="20319" y="0"/>
                    <a:pt x="27653" y="0"/>
                  </a:cubicBezTo>
                  <a:close/>
                </a:path>
              </a:pathLst>
            </a:custGeom>
            <a:solidFill>
              <a:srgbClr val="00BF63"/>
            </a:solidFill>
          </p:spPr>
        </p:sp>
        <p:sp>
          <p:nvSpPr>
            <p:cNvPr id="6" name="TextBox 6"/>
            <p:cNvSpPr txBox="1"/>
            <p:nvPr/>
          </p:nvSpPr>
          <p:spPr>
            <a:xfrm>
              <a:off x="0" y="-38100"/>
              <a:ext cx="1106032" cy="324085"/>
            </a:xfrm>
            <a:prstGeom prst="rect">
              <a:avLst/>
            </a:prstGeom>
          </p:spPr>
          <p:txBody>
            <a:bodyPr lIns="254000" tIns="254000" rIns="254000" bIns="254000" rtlCol="0" anchor="ctr"/>
            <a:lstStyle/>
            <a:p>
              <a:pPr algn="ctr">
                <a:lnSpc>
                  <a:spcPts val="2799"/>
                </a:lnSpc>
              </a:pPr>
              <a:r>
                <a:rPr lang="en-US" sz="1999">
                  <a:solidFill>
                    <a:srgbClr val="FFFFFF"/>
                  </a:solidFill>
                  <a:latin typeface="Aileron"/>
                  <a:ea typeface="Aileron"/>
                  <a:cs typeface="Aileron"/>
                  <a:sym typeface="Aileron"/>
                </a:rPr>
                <a:t>Activer le sharding pour une base de données</a:t>
              </a:r>
            </a:p>
          </p:txBody>
        </p:sp>
      </p:grpSp>
      <p:grpSp>
        <p:nvGrpSpPr>
          <p:cNvPr id="7" name="Group 7"/>
          <p:cNvGrpSpPr/>
          <p:nvPr/>
        </p:nvGrpSpPr>
        <p:grpSpPr>
          <a:xfrm>
            <a:off x="1078343" y="4623065"/>
            <a:ext cx="4199466" cy="1047750"/>
            <a:chOff x="0" y="0"/>
            <a:chExt cx="1106032" cy="275951"/>
          </a:xfrm>
        </p:grpSpPr>
        <p:sp>
          <p:nvSpPr>
            <p:cNvPr id="8" name="Freeform 8"/>
            <p:cNvSpPr/>
            <p:nvPr/>
          </p:nvSpPr>
          <p:spPr>
            <a:xfrm>
              <a:off x="0" y="0"/>
              <a:ext cx="1106032" cy="275951"/>
            </a:xfrm>
            <a:custGeom>
              <a:avLst/>
              <a:gdLst/>
              <a:ahLst/>
              <a:cxnLst/>
              <a:rect l="l" t="t" r="r" b="b"/>
              <a:pathLst>
                <a:path w="1106032" h="275951">
                  <a:moveTo>
                    <a:pt x="27653" y="0"/>
                  </a:moveTo>
                  <a:lnTo>
                    <a:pt x="1078379" y="0"/>
                  </a:lnTo>
                  <a:cubicBezTo>
                    <a:pt x="1085713" y="0"/>
                    <a:pt x="1092747" y="2913"/>
                    <a:pt x="1097933" y="8099"/>
                  </a:cubicBezTo>
                  <a:cubicBezTo>
                    <a:pt x="1103119" y="13285"/>
                    <a:pt x="1106032" y="20319"/>
                    <a:pt x="1106032" y="27653"/>
                  </a:cubicBezTo>
                  <a:lnTo>
                    <a:pt x="1106032" y="248297"/>
                  </a:lnTo>
                  <a:cubicBezTo>
                    <a:pt x="1106032" y="255631"/>
                    <a:pt x="1103119" y="262665"/>
                    <a:pt x="1097933" y="267851"/>
                  </a:cubicBezTo>
                  <a:cubicBezTo>
                    <a:pt x="1092747" y="273037"/>
                    <a:pt x="1085713" y="275951"/>
                    <a:pt x="1078379" y="275951"/>
                  </a:cubicBezTo>
                  <a:lnTo>
                    <a:pt x="27653" y="275951"/>
                  </a:lnTo>
                  <a:cubicBezTo>
                    <a:pt x="20319" y="275951"/>
                    <a:pt x="13285" y="273037"/>
                    <a:pt x="8099" y="267851"/>
                  </a:cubicBezTo>
                  <a:cubicBezTo>
                    <a:pt x="2913" y="262665"/>
                    <a:pt x="0" y="255631"/>
                    <a:pt x="0" y="248297"/>
                  </a:cubicBezTo>
                  <a:lnTo>
                    <a:pt x="0" y="27653"/>
                  </a:lnTo>
                  <a:cubicBezTo>
                    <a:pt x="0" y="20319"/>
                    <a:pt x="2913" y="13285"/>
                    <a:pt x="8099" y="8099"/>
                  </a:cubicBezTo>
                  <a:cubicBezTo>
                    <a:pt x="13285" y="2913"/>
                    <a:pt x="20319" y="0"/>
                    <a:pt x="27653" y="0"/>
                  </a:cubicBezTo>
                  <a:close/>
                </a:path>
              </a:pathLst>
            </a:custGeom>
            <a:solidFill>
              <a:srgbClr val="00BF63"/>
            </a:solidFill>
          </p:spPr>
        </p:sp>
        <p:sp>
          <p:nvSpPr>
            <p:cNvPr id="9" name="TextBox 9"/>
            <p:cNvSpPr txBox="1"/>
            <p:nvPr/>
          </p:nvSpPr>
          <p:spPr>
            <a:xfrm>
              <a:off x="0" y="-38100"/>
              <a:ext cx="1106032" cy="314051"/>
            </a:xfrm>
            <a:prstGeom prst="rect">
              <a:avLst/>
            </a:prstGeom>
          </p:spPr>
          <p:txBody>
            <a:bodyPr lIns="254000" tIns="254000" rIns="254000" bIns="254000" rtlCol="0" anchor="ctr"/>
            <a:lstStyle/>
            <a:p>
              <a:pPr algn="ctr">
                <a:lnSpc>
                  <a:spcPts val="2659"/>
                </a:lnSpc>
              </a:pPr>
              <a:r>
                <a:rPr lang="en-US" sz="1899">
                  <a:solidFill>
                    <a:srgbClr val="FFFFFF"/>
                  </a:solidFill>
                  <a:latin typeface="Aileron"/>
                  <a:ea typeface="Aileron"/>
                  <a:cs typeface="Aileron"/>
                  <a:sym typeface="Aileron"/>
                </a:rPr>
                <a:t>Créer un index sur le champ qui servira de clé de sharding</a:t>
              </a:r>
            </a:p>
          </p:txBody>
        </p:sp>
      </p:grpSp>
      <p:sp>
        <p:nvSpPr>
          <p:cNvPr id="10" name="AutoShape 10"/>
          <p:cNvSpPr/>
          <p:nvPr/>
        </p:nvSpPr>
        <p:spPr>
          <a:xfrm>
            <a:off x="5277809" y="5146940"/>
            <a:ext cx="1369106" cy="575818"/>
          </a:xfrm>
          <a:prstGeom prst="line">
            <a:avLst/>
          </a:prstGeom>
          <a:ln w="47625" cap="flat">
            <a:solidFill>
              <a:srgbClr val="8EB4E3"/>
            </a:solidFill>
            <a:prstDash val="solid"/>
            <a:headEnd type="none" w="sm" len="sm"/>
            <a:tailEnd type="oval" w="lg" len="lg"/>
          </a:ln>
        </p:spPr>
      </p:sp>
      <p:grpSp>
        <p:nvGrpSpPr>
          <p:cNvPr id="11" name="Group 11"/>
          <p:cNvGrpSpPr/>
          <p:nvPr/>
        </p:nvGrpSpPr>
        <p:grpSpPr>
          <a:xfrm>
            <a:off x="7540797" y="8691304"/>
            <a:ext cx="6076534" cy="1045466"/>
            <a:chOff x="0" y="0"/>
            <a:chExt cx="1600404" cy="275349"/>
          </a:xfrm>
        </p:grpSpPr>
        <p:sp>
          <p:nvSpPr>
            <p:cNvPr id="12" name="Freeform 12"/>
            <p:cNvSpPr/>
            <p:nvPr/>
          </p:nvSpPr>
          <p:spPr>
            <a:xfrm>
              <a:off x="0" y="0"/>
              <a:ext cx="1600404" cy="275349"/>
            </a:xfrm>
            <a:custGeom>
              <a:avLst/>
              <a:gdLst/>
              <a:ahLst/>
              <a:cxnLst/>
              <a:rect l="l" t="t" r="r" b="b"/>
              <a:pathLst>
                <a:path w="1600404" h="275349">
                  <a:moveTo>
                    <a:pt x="19111" y="0"/>
                  </a:moveTo>
                  <a:lnTo>
                    <a:pt x="1581293" y="0"/>
                  </a:lnTo>
                  <a:cubicBezTo>
                    <a:pt x="1591848" y="0"/>
                    <a:pt x="1600404" y="8556"/>
                    <a:pt x="1600404" y="19111"/>
                  </a:cubicBezTo>
                  <a:lnTo>
                    <a:pt x="1600404" y="256238"/>
                  </a:lnTo>
                  <a:cubicBezTo>
                    <a:pt x="1600404" y="261307"/>
                    <a:pt x="1598391" y="266167"/>
                    <a:pt x="1594807" y="269751"/>
                  </a:cubicBezTo>
                  <a:cubicBezTo>
                    <a:pt x="1591223" y="273335"/>
                    <a:pt x="1586362" y="275349"/>
                    <a:pt x="1581293" y="275349"/>
                  </a:cubicBezTo>
                  <a:lnTo>
                    <a:pt x="19111" y="275349"/>
                  </a:lnTo>
                  <a:cubicBezTo>
                    <a:pt x="8556" y="275349"/>
                    <a:pt x="0" y="266793"/>
                    <a:pt x="0" y="256238"/>
                  </a:cubicBezTo>
                  <a:lnTo>
                    <a:pt x="0" y="19111"/>
                  </a:lnTo>
                  <a:cubicBezTo>
                    <a:pt x="0" y="14042"/>
                    <a:pt x="2013" y="9182"/>
                    <a:pt x="5597" y="5597"/>
                  </a:cubicBezTo>
                  <a:cubicBezTo>
                    <a:pt x="9182" y="2013"/>
                    <a:pt x="14042" y="0"/>
                    <a:pt x="19111" y="0"/>
                  </a:cubicBezTo>
                  <a:close/>
                </a:path>
              </a:pathLst>
            </a:custGeom>
            <a:solidFill>
              <a:srgbClr val="00BF63"/>
            </a:solidFill>
          </p:spPr>
        </p:sp>
        <p:sp>
          <p:nvSpPr>
            <p:cNvPr id="13" name="TextBox 13"/>
            <p:cNvSpPr txBox="1"/>
            <p:nvPr/>
          </p:nvSpPr>
          <p:spPr>
            <a:xfrm>
              <a:off x="0" y="-38100"/>
              <a:ext cx="1600404" cy="313449"/>
            </a:xfrm>
            <a:prstGeom prst="rect">
              <a:avLst/>
            </a:prstGeom>
          </p:spPr>
          <p:txBody>
            <a:bodyPr lIns="254000" tIns="254000" rIns="254000" bIns="254000" rtlCol="0" anchor="ctr"/>
            <a:lstStyle/>
            <a:p>
              <a:pPr algn="ctr">
                <a:lnSpc>
                  <a:spcPts val="2519"/>
                </a:lnSpc>
              </a:pPr>
              <a:r>
                <a:rPr lang="en-US" sz="1799">
                  <a:solidFill>
                    <a:srgbClr val="FFFFFF"/>
                  </a:solidFill>
                  <a:latin typeface="Aileron"/>
                  <a:ea typeface="Aileron"/>
                  <a:cs typeface="Aileron"/>
                  <a:sym typeface="Aileron"/>
                </a:rPr>
                <a:t>Déplacer manuellement un chunk vers un shard spécifique</a:t>
              </a:r>
            </a:p>
          </p:txBody>
        </p:sp>
      </p:grpSp>
      <p:sp>
        <p:nvSpPr>
          <p:cNvPr id="14" name="AutoShape 14"/>
          <p:cNvSpPr/>
          <p:nvPr/>
        </p:nvSpPr>
        <p:spPr>
          <a:xfrm flipH="1" flipV="1">
            <a:off x="10579064" y="8344988"/>
            <a:ext cx="0" cy="346315"/>
          </a:xfrm>
          <a:prstGeom prst="line">
            <a:avLst/>
          </a:prstGeom>
          <a:ln w="47625" cap="flat">
            <a:solidFill>
              <a:srgbClr val="8EB4E3"/>
            </a:solidFill>
            <a:prstDash val="solid"/>
            <a:headEnd type="none" w="sm" len="sm"/>
            <a:tailEnd type="oval" w="lg" len="lg"/>
          </a:ln>
        </p:spPr>
      </p:sp>
      <p:grpSp>
        <p:nvGrpSpPr>
          <p:cNvPr id="15" name="Group 15"/>
          <p:cNvGrpSpPr/>
          <p:nvPr/>
        </p:nvGrpSpPr>
        <p:grpSpPr>
          <a:xfrm>
            <a:off x="1078343" y="6016370"/>
            <a:ext cx="4199466" cy="1123950"/>
            <a:chOff x="0" y="0"/>
            <a:chExt cx="1106032" cy="296020"/>
          </a:xfrm>
        </p:grpSpPr>
        <p:sp>
          <p:nvSpPr>
            <p:cNvPr id="16" name="Freeform 16"/>
            <p:cNvSpPr/>
            <p:nvPr/>
          </p:nvSpPr>
          <p:spPr>
            <a:xfrm>
              <a:off x="0" y="0"/>
              <a:ext cx="1106032" cy="296020"/>
            </a:xfrm>
            <a:custGeom>
              <a:avLst/>
              <a:gdLst/>
              <a:ahLst/>
              <a:cxnLst/>
              <a:rect l="l" t="t" r="r" b="b"/>
              <a:pathLst>
                <a:path w="1106032" h="296020">
                  <a:moveTo>
                    <a:pt x="36871" y="0"/>
                  </a:moveTo>
                  <a:lnTo>
                    <a:pt x="1069161" y="0"/>
                  </a:lnTo>
                  <a:cubicBezTo>
                    <a:pt x="1078940" y="0"/>
                    <a:pt x="1088318" y="3885"/>
                    <a:pt x="1095233" y="10799"/>
                  </a:cubicBezTo>
                  <a:cubicBezTo>
                    <a:pt x="1102148" y="17714"/>
                    <a:pt x="1106032" y="27092"/>
                    <a:pt x="1106032" y="36871"/>
                  </a:cubicBezTo>
                  <a:lnTo>
                    <a:pt x="1106032" y="259149"/>
                  </a:lnTo>
                  <a:cubicBezTo>
                    <a:pt x="1106032" y="268928"/>
                    <a:pt x="1102148" y="278306"/>
                    <a:pt x="1095233" y="285220"/>
                  </a:cubicBezTo>
                  <a:cubicBezTo>
                    <a:pt x="1088318" y="292135"/>
                    <a:pt x="1078940" y="296020"/>
                    <a:pt x="1069161" y="296020"/>
                  </a:cubicBezTo>
                  <a:lnTo>
                    <a:pt x="36871" y="296020"/>
                  </a:lnTo>
                  <a:cubicBezTo>
                    <a:pt x="27092" y="296020"/>
                    <a:pt x="17714" y="292135"/>
                    <a:pt x="10799" y="285220"/>
                  </a:cubicBezTo>
                  <a:cubicBezTo>
                    <a:pt x="3885" y="278306"/>
                    <a:pt x="0" y="268928"/>
                    <a:pt x="0" y="259149"/>
                  </a:cubicBezTo>
                  <a:lnTo>
                    <a:pt x="0" y="36871"/>
                  </a:lnTo>
                  <a:cubicBezTo>
                    <a:pt x="0" y="27092"/>
                    <a:pt x="3885" y="17714"/>
                    <a:pt x="10799" y="10799"/>
                  </a:cubicBezTo>
                  <a:cubicBezTo>
                    <a:pt x="17714" y="3885"/>
                    <a:pt x="27092" y="0"/>
                    <a:pt x="36871" y="0"/>
                  </a:cubicBezTo>
                  <a:close/>
                </a:path>
              </a:pathLst>
            </a:custGeom>
            <a:solidFill>
              <a:srgbClr val="00BF63"/>
            </a:solidFill>
          </p:spPr>
        </p:sp>
        <p:sp>
          <p:nvSpPr>
            <p:cNvPr id="17" name="TextBox 17"/>
            <p:cNvSpPr txBox="1"/>
            <p:nvPr/>
          </p:nvSpPr>
          <p:spPr>
            <a:xfrm>
              <a:off x="0" y="-38100"/>
              <a:ext cx="1106032" cy="334120"/>
            </a:xfrm>
            <a:prstGeom prst="rect">
              <a:avLst/>
            </a:prstGeom>
          </p:spPr>
          <p:txBody>
            <a:bodyPr lIns="254000" tIns="254000" rIns="254000" bIns="254000" rtlCol="0" anchor="ctr"/>
            <a:lstStyle/>
            <a:p>
              <a:pPr algn="l">
                <a:lnSpc>
                  <a:spcPts val="2659"/>
                </a:lnSpc>
              </a:pPr>
              <a:r>
                <a:rPr lang="en-US" sz="1899" b="1">
                  <a:solidFill>
                    <a:srgbClr val="FFFFFF"/>
                  </a:solidFill>
                  <a:latin typeface="Aileron Bold"/>
                  <a:ea typeface="Aileron Bold"/>
                  <a:cs typeface="Aileron Bold"/>
                  <a:sym typeface="Aileron Bold"/>
                </a:rPr>
                <a:t>Définir la clé de sharding pour une collection</a:t>
              </a:r>
            </a:p>
          </p:txBody>
        </p:sp>
      </p:grpSp>
      <p:sp>
        <p:nvSpPr>
          <p:cNvPr id="18" name="AutoShape 18"/>
          <p:cNvSpPr/>
          <p:nvPr/>
        </p:nvSpPr>
        <p:spPr>
          <a:xfrm flipV="1">
            <a:off x="5277809" y="6134099"/>
            <a:ext cx="1369104" cy="444245"/>
          </a:xfrm>
          <a:prstGeom prst="line">
            <a:avLst/>
          </a:prstGeom>
          <a:ln w="47625" cap="flat">
            <a:solidFill>
              <a:srgbClr val="8EB4E3"/>
            </a:solidFill>
            <a:prstDash val="solid"/>
            <a:headEnd type="none" w="sm" len="sm"/>
            <a:tailEnd type="oval" w="lg" len="lg"/>
          </a:ln>
        </p:spPr>
      </p:sp>
      <p:sp>
        <p:nvSpPr>
          <p:cNvPr id="19" name="AutoShape 19"/>
          <p:cNvSpPr/>
          <p:nvPr/>
        </p:nvSpPr>
        <p:spPr>
          <a:xfrm flipH="1">
            <a:off x="9677400" y="3784865"/>
            <a:ext cx="1847279" cy="1030421"/>
          </a:xfrm>
          <a:prstGeom prst="line">
            <a:avLst/>
          </a:prstGeom>
          <a:ln w="47625" cap="flat">
            <a:solidFill>
              <a:srgbClr val="8EB4E3"/>
            </a:solidFill>
            <a:prstDash val="solid"/>
            <a:headEnd type="none" w="sm" len="sm"/>
            <a:tailEnd type="oval" w="lg" len="lg"/>
          </a:ln>
        </p:spPr>
      </p:sp>
      <p:grpSp>
        <p:nvGrpSpPr>
          <p:cNvPr id="20" name="Group 20"/>
          <p:cNvGrpSpPr/>
          <p:nvPr/>
        </p:nvGrpSpPr>
        <p:grpSpPr>
          <a:xfrm>
            <a:off x="11524680" y="3194315"/>
            <a:ext cx="5510609" cy="1181100"/>
            <a:chOff x="0" y="0"/>
            <a:chExt cx="1451354" cy="311072"/>
          </a:xfrm>
        </p:grpSpPr>
        <p:sp>
          <p:nvSpPr>
            <p:cNvPr id="21" name="Freeform 21"/>
            <p:cNvSpPr/>
            <p:nvPr/>
          </p:nvSpPr>
          <p:spPr>
            <a:xfrm>
              <a:off x="0" y="0"/>
              <a:ext cx="1451354" cy="311072"/>
            </a:xfrm>
            <a:custGeom>
              <a:avLst/>
              <a:gdLst/>
              <a:ahLst/>
              <a:cxnLst/>
              <a:rect l="l" t="t" r="r" b="b"/>
              <a:pathLst>
                <a:path w="1451354" h="311072">
                  <a:moveTo>
                    <a:pt x="21074" y="0"/>
                  </a:moveTo>
                  <a:lnTo>
                    <a:pt x="1430280" y="0"/>
                  </a:lnTo>
                  <a:cubicBezTo>
                    <a:pt x="1441919" y="0"/>
                    <a:pt x="1451354" y="9435"/>
                    <a:pt x="1451354" y="21074"/>
                  </a:cubicBezTo>
                  <a:lnTo>
                    <a:pt x="1451354" y="289998"/>
                  </a:lnTo>
                  <a:cubicBezTo>
                    <a:pt x="1451354" y="295587"/>
                    <a:pt x="1449134" y="300947"/>
                    <a:pt x="1445182" y="304899"/>
                  </a:cubicBezTo>
                  <a:cubicBezTo>
                    <a:pt x="1441230" y="308851"/>
                    <a:pt x="1435869" y="311072"/>
                    <a:pt x="1430280" y="311072"/>
                  </a:cubicBezTo>
                  <a:lnTo>
                    <a:pt x="21074" y="311072"/>
                  </a:lnTo>
                  <a:cubicBezTo>
                    <a:pt x="15485" y="311072"/>
                    <a:pt x="10124" y="308851"/>
                    <a:pt x="6172" y="304899"/>
                  </a:cubicBezTo>
                  <a:cubicBezTo>
                    <a:pt x="2220" y="300947"/>
                    <a:pt x="0" y="295587"/>
                    <a:pt x="0" y="289998"/>
                  </a:cubicBezTo>
                  <a:lnTo>
                    <a:pt x="0" y="21074"/>
                  </a:lnTo>
                  <a:cubicBezTo>
                    <a:pt x="0" y="15485"/>
                    <a:pt x="2220" y="10124"/>
                    <a:pt x="6172" y="6172"/>
                  </a:cubicBezTo>
                  <a:cubicBezTo>
                    <a:pt x="10124" y="2220"/>
                    <a:pt x="15485" y="0"/>
                    <a:pt x="21074" y="0"/>
                  </a:cubicBezTo>
                  <a:close/>
                </a:path>
              </a:pathLst>
            </a:custGeom>
            <a:solidFill>
              <a:srgbClr val="00BF63"/>
            </a:solidFill>
          </p:spPr>
        </p:sp>
        <p:sp>
          <p:nvSpPr>
            <p:cNvPr id="22" name="TextBox 22"/>
            <p:cNvSpPr txBox="1"/>
            <p:nvPr/>
          </p:nvSpPr>
          <p:spPr>
            <a:xfrm>
              <a:off x="0" y="-38100"/>
              <a:ext cx="1451354" cy="349172"/>
            </a:xfrm>
            <a:prstGeom prst="rect">
              <a:avLst/>
            </a:prstGeom>
          </p:spPr>
          <p:txBody>
            <a:bodyPr lIns="254000" tIns="254000" rIns="254000" bIns="254000" rtlCol="0" anchor="ctr"/>
            <a:lstStyle/>
            <a:p>
              <a:pPr algn="ctr">
                <a:lnSpc>
                  <a:spcPts val="2519"/>
                </a:lnSpc>
              </a:pPr>
              <a:r>
                <a:rPr lang="en-US" sz="1799">
                  <a:solidFill>
                    <a:srgbClr val="FFFFFF"/>
                  </a:solidFill>
                  <a:latin typeface="Aileron"/>
                  <a:ea typeface="Aileron"/>
                  <a:cs typeface="Aileron"/>
                  <a:sym typeface="Aileron"/>
                </a:rPr>
                <a:t>Se connecter à mongos (le routeur de sharding)</a:t>
              </a:r>
            </a:p>
          </p:txBody>
        </p:sp>
      </p:grpSp>
      <p:sp>
        <p:nvSpPr>
          <p:cNvPr id="23" name="TextBox 23"/>
          <p:cNvSpPr txBox="1"/>
          <p:nvPr/>
        </p:nvSpPr>
        <p:spPr>
          <a:xfrm>
            <a:off x="1028700" y="885825"/>
            <a:ext cx="16006589" cy="859210"/>
          </a:xfrm>
          <a:prstGeom prst="rect">
            <a:avLst/>
          </a:prstGeom>
        </p:spPr>
        <p:txBody>
          <a:bodyPr lIns="0" tIns="0" rIns="0" bIns="0" rtlCol="0" anchor="t">
            <a:spAutoFit/>
          </a:bodyPr>
          <a:lstStyle/>
          <a:p>
            <a:pPr marL="0" lvl="0" indent="0" algn="ctr">
              <a:lnSpc>
                <a:spcPts val="6730"/>
              </a:lnSpc>
              <a:spcBef>
                <a:spcPct val="0"/>
              </a:spcBef>
            </a:pPr>
            <a:r>
              <a:rPr lang="en-US" sz="5299" b="1" u="none" strike="noStrike" dirty="0" err="1">
                <a:solidFill>
                  <a:srgbClr val="0E2F5F"/>
                </a:solidFill>
                <a:latin typeface="Akzidenz-Grotesk Heavy"/>
                <a:ea typeface="Akzidenz-Grotesk Heavy"/>
                <a:cs typeface="Akzidenz-Grotesk Heavy"/>
                <a:sym typeface="Akzidenz-Grotesk Heavy"/>
              </a:rPr>
              <a:t>Exemple</a:t>
            </a:r>
            <a:r>
              <a:rPr lang="en-US" sz="5299" b="1" u="none" strike="noStrike" dirty="0">
                <a:solidFill>
                  <a:srgbClr val="0E2F5F"/>
                </a:solidFill>
                <a:latin typeface="Akzidenz-Grotesk Heavy"/>
                <a:ea typeface="Akzidenz-Grotesk Heavy"/>
                <a:cs typeface="Akzidenz-Grotesk Heavy"/>
                <a:sym typeface="Akzidenz-Grotesk Heavy"/>
              </a:rPr>
              <a:t> de </a:t>
            </a:r>
            <a:r>
              <a:rPr lang="en-US" sz="5299" b="1" u="none" strike="noStrike" dirty="0" err="1">
                <a:solidFill>
                  <a:srgbClr val="0E2F5F"/>
                </a:solidFill>
                <a:latin typeface="Akzidenz-Grotesk Heavy"/>
                <a:ea typeface="Akzidenz-Grotesk Heavy"/>
                <a:cs typeface="Akzidenz-Grotesk Heavy"/>
                <a:sym typeface="Akzidenz-Grotesk Heavy"/>
              </a:rPr>
              <a:t>Sharding</a:t>
            </a:r>
            <a:r>
              <a:rPr lang="en-US" sz="5299" b="1" u="none" strike="noStrike" dirty="0">
                <a:solidFill>
                  <a:srgbClr val="0E2F5F"/>
                </a:solidFill>
                <a:latin typeface="Akzidenz-Grotesk Heavy"/>
                <a:ea typeface="Akzidenz-Grotesk Heavy"/>
                <a:cs typeface="Akzidenz-Grotesk Heavy"/>
                <a:sym typeface="Akzidenz-Grotesk Heavy"/>
              </a:rPr>
              <a:t> </a:t>
            </a:r>
            <a:r>
              <a:rPr lang="en-US" sz="5299" b="1" u="none" strike="noStrike" dirty="0" err="1" smtClean="0">
                <a:solidFill>
                  <a:srgbClr val="0E2F5F"/>
                </a:solidFill>
                <a:latin typeface="Akzidenz-Grotesk Heavy"/>
                <a:ea typeface="Akzidenz-Grotesk Heavy"/>
                <a:cs typeface="Akzidenz-Grotesk Heavy"/>
                <a:sym typeface="Akzidenz-Grotesk Heavy"/>
              </a:rPr>
              <a:t>Manuelle</a:t>
            </a:r>
            <a:endParaRPr lang="en-US" sz="5299" b="1" u="none" strike="noStrike" dirty="0">
              <a:solidFill>
                <a:srgbClr val="0E2F5F"/>
              </a:solidFill>
              <a:latin typeface="Akzidenz-Grotesk Heavy"/>
              <a:ea typeface="Akzidenz-Grotesk Heavy"/>
              <a:cs typeface="Akzidenz-Grotesk Heavy"/>
              <a:sym typeface="Akzidenz-Grotesk Heavy"/>
            </a:endParaRPr>
          </a:p>
        </p:txBody>
      </p:sp>
      <p:grpSp>
        <p:nvGrpSpPr>
          <p:cNvPr id="24" name="Group 24"/>
          <p:cNvGrpSpPr/>
          <p:nvPr/>
        </p:nvGrpSpPr>
        <p:grpSpPr>
          <a:xfrm>
            <a:off x="1078343" y="7483220"/>
            <a:ext cx="4199466" cy="1266825"/>
            <a:chOff x="0" y="0"/>
            <a:chExt cx="1106032" cy="333649"/>
          </a:xfrm>
        </p:grpSpPr>
        <p:sp>
          <p:nvSpPr>
            <p:cNvPr id="25" name="Freeform 25"/>
            <p:cNvSpPr/>
            <p:nvPr/>
          </p:nvSpPr>
          <p:spPr>
            <a:xfrm>
              <a:off x="0" y="0"/>
              <a:ext cx="1106032" cy="333649"/>
            </a:xfrm>
            <a:custGeom>
              <a:avLst/>
              <a:gdLst/>
              <a:ahLst/>
              <a:cxnLst/>
              <a:rect l="l" t="t" r="r" b="b"/>
              <a:pathLst>
                <a:path w="1106032" h="333649">
                  <a:moveTo>
                    <a:pt x="36871" y="0"/>
                  </a:moveTo>
                  <a:lnTo>
                    <a:pt x="1069161" y="0"/>
                  </a:lnTo>
                  <a:cubicBezTo>
                    <a:pt x="1078940" y="0"/>
                    <a:pt x="1088318" y="3885"/>
                    <a:pt x="1095233" y="10799"/>
                  </a:cubicBezTo>
                  <a:cubicBezTo>
                    <a:pt x="1102148" y="17714"/>
                    <a:pt x="1106032" y="27092"/>
                    <a:pt x="1106032" y="36871"/>
                  </a:cubicBezTo>
                  <a:lnTo>
                    <a:pt x="1106032" y="296778"/>
                  </a:lnTo>
                  <a:cubicBezTo>
                    <a:pt x="1106032" y="306557"/>
                    <a:pt x="1102148" y="315935"/>
                    <a:pt x="1095233" y="322850"/>
                  </a:cubicBezTo>
                  <a:cubicBezTo>
                    <a:pt x="1088318" y="329765"/>
                    <a:pt x="1078940" y="333649"/>
                    <a:pt x="1069161" y="333649"/>
                  </a:cubicBezTo>
                  <a:lnTo>
                    <a:pt x="36871" y="333649"/>
                  </a:lnTo>
                  <a:cubicBezTo>
                    <a:pt x="27092" y="333649"/>
                    <a:pt x="17714" y="329765"/>
                    <a:pt x="10799" y="322850"/>
                  </a:cubicBezTo>
                  <a:cubicBezTo>
                    <a:pt x="3885" y="315935"/>
                    <a:pt x="0" y="306557"/>
                    <a:pt x="0" y="296778"/>
                  </a:cubicBezTo>
                  <a:lnTo>
                    <a:pt x="0" y="36871"/>
                  </a:lnTo>
                  <a:cubicBezTo>
                    <a:pt x="0" y="27092"/>
                    <a:pt x="3885" y="17714"/>
                    <a:pt x="10799" y="10799"/>
                  </a:cubicBezTo>
                  <a:cubicBezTo>
                    <a:pt x="17714" y="3885"/>
                    <a:pt x="27092" y="0"/>
                    <a:pt x="36871" y="0"/>
                  </a:cubicBezTo>
                  <a:close/>
                </a:path>
              </a:pathLst>
            </a:custGeom>
            <a:solidFill>
              <a:srgbClr val="00BF63"/>
            </a:solidFill>
          </p:spPr>
        </p:sp>
        <p:sp>
          <p:nvSpPr>
            <p:cNvPr id="26" name="TextBox 26"/>
            <p:cNvSpPr txBox="1"/>
            <p:nvPr/>
          </p:nvSpPr>
          <p:spPr>
            <a:xfrm>
              <a:off x="0" y="-38100"/>
              <a:ext cx="1106032" cy="371749"/>
            </a:xfrm>
            <a:prstGeom prst="rect">
              <a:avLst/>
            </a:prstGeom>
          </p:spPr>
          <p:txBody>
            <a:bodyPr lIns="254000" tIns="254000" rIns="254000" bIns="254000" rtlCol="0" anchor="ctr"/>
            <a:lstStyle/>
            <a:p>
              <a:pPr algn="l">
                <a:lnSpc>
                  <a:spcPts val="2379"/>
                </a:lnSpc>
              </a:pPr>
              <a:r>
                <a:rPr lang="en-US" sz="1699" b="1">
                  <a:solidFill>
                    <a:srgbClr val="FFFFFF"/>
                  </a:solidFill>
                  <a:latin typeface="Aileron Bold"/>
                  <a:ea typeface="Aileron Bold"/>
                  <a:cs typeface="Aileron Bold"/>
                  <a:sym typeface="Aileron Bold"/>
                </a:rPr>
                <a:t>Définir manuellement des plages (chunks) et leur distribution// Créer des chunks pour différentes régions</a:t>
              </a:r>
            </a:p>
          </p:txBody>
        </p:sp>
      </p:grpSp>
      <p:sp>
        <p:nvSpPr>
          <p:cNvPr id="27" name="AutoShape 27"/>
          <p:cNvSpPr/>
          <p:nvPr/>
        </p:nvSpPr>
        <p:spPr>
          <a:xfrm flipV="1">
            <a:off x="5277809" y="6928196"/>
            <a:ext cx="1369104" cy="1188437"/>
          </a:xfrm>
          <a:prstGeom prst="line">
            <a:avLst/>
          </a:prstGeom>
          <a:ln w="47625" cap="flat">
            <a:solidFill>
              <a:srgbClr val="8EB4E3"/>
            </a:solidFill>
            <a:prstDash val="solid"/>
            <a:headEnd type="none" w="sm" len="sm"/>
            <a:tailEnd type="oval" w="lg" len="lg"/>
          </a:ln>
        </p:spPr>
      </p:sp>
      <p:sp>
        <p:nvSpPr>
          <p:cNvPr id="28" name="Freeform 28"/>
          <p:cNvSpPr/>
          <p:nvPr/>
        </p:nvSpPr>
        <p:spPr>
          <a:xfrm>
            <a:off x="15739973" y="8750045"/>
            <a:ext cx="1519327" cy="469610"/>
          </a:xfrm>
          <a:custGeom>
            <a:avLst/>
            <a:gdLst/>
            <a:ahLst/>
            <a:cxnLst/>
            <a:rect l="l" t="t" r="r" b="b"/>
            <a:pathLst>
              <a:path w="1519327" h="469610">
                <a:moveTo>
                  <a:pt x="0" y="0"/>
                </a:moveTo>
                <a:lnTo>
                  <a:pt x="1519327" y="0"/>
                </a:lnTo>
                <a:lnTo>
                  <a:pt x="1519327" y="469611"/>
                </a:lnTo>
                <a:lnTo>
                  <a:pt x="0" y="4696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1" name="Espace réservé du numéro de diapositive 30">
            <a:extLst>
              <a:ext uri="{FF2B5EF4-FFF2-40B4-BE49-F238E27FC236}">
                <a16:creationId xmlns:a16="http://schemas.microsoft.com/office/drawing/2014/main" xmlns="" id="{B9ABE204-EA4C-4FBF-A67C-0A04DBCDC382}"/>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367797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39464" y="5589668"/>
            <a:ext cx="11027285" cy="1370710"/>
          </a:xfrm>
          <a:custGeom>
            <a:avLst/>
            <a:gdLst/>
            <a:ahLst/>
            <a:cxnLst/>
            <a:rect l="l" t="t" r="r" b="b"/>
            <a:pathLst>
              <a:path w="11027285" h="1370710">
                <a:moveTo>
                  <a:pt x="0" y="0"/>
                </a:moveTo>
                <a:lnTo>
                  <a:pt x="11027285" y="0"/>
                </a:lnTo>
                <a:lnTo>
                  <a:pt x="11027285" y="1370710"/>
                </a:lnTo>
                <a:lnTo>
                  <a:pt x="0" y="1370710"/>
                </a:lnTo>
                <a:lnTo>
                  <a:pt x="0" y="0"/>
                </a:lnTo>
                <a:close/>
              </a:path>
            </a:pathLst>
          </a:custGeom>
          <a:blipFill>
            <a:blip r:embed="rId2"/>
            <a:stretch>
              <a:fillRect/>
            </a:stretch>
          </a:blipFill>
          <a:ln w="38100" cap="sq">
            <a:solidFill>
              <a:srgbClr val="000000"/>
            </a:solidFill>
            <a:prstDash val="sysDot"/>
            <a:miter/>
          </a:ln>
        </p:spPr>
      </p:sp>
      <p:sp>
        <p:nvSpPr>
          <p:cNvPr id="3" name="AutoShape 3"/>
          <p:cNvSpPr/>
          <p:nvPr/>
        </p:nvSpPr>
        <p:spPr>
          <a:xfrm>
            <a:off x="4939862" y="4309892"/>
            <a:ext cx="1577364" cy="1440951"/>
          </a:xfrm>
          <a:prstGeom prst="line">
            <a:avLst/>
          </a:prstGeom>
          <a:ln w="47625" cap="flat">
            <a:solidFill>
              <a:srgbClr val="8EB4E3"/>
            </a:solidFill>
            <a:prstDash val="solid"/>
            <a:headEnd type="none" w="sm" len="sm"/>
            <a:tailEnd type="oval" w="lg" len="lg"/>
          </a:ln>
        </p:spPr>
      </p:sp>
      <p:grpSp>
        <p:nvGrpSpPr>
          <p:cNvPr id="4" name="Group 4"/>
          <p:cNvGrpSpPr/>
          <p:nvPr/>
        </p:nvGrpSpPr>
        <p:grpSpPr>
          <a:xfrm>
            <a:off x="821251" y="3576348"/>
            <a:ext cx="4199466" cy="747670"/>
            <a:chOff x="0" y="0"/>
            <a:chExt cx="1106032" cy="196917"/>
          </a:xfrm>
        </p:grpSpPr>
        <p:sp>
          <p:nvSpPr>
            <p:cNvPr id="5" name="Freeform 5"/>
            <p:cNvSpPr/>
            <p:nvPr/>
          </p:nvSpPr>
          <p:spPr>
            <a:xfrm>
              <a:off x="0" y="0"/>
              <a:ext cx="1106032" cy="196917"/>
            </a:xfrm>
            <a:custGeom>
              <a:avLst/>
              <a:gdLst/>
              <a:ahLst/>
              <a:cxnLst/>
              <a:rect l="l" t="t" r="r" b="b"/>
              <a:pathLst>
                <a:path w="1106032" h="196917">
                  <a:moveTo>
                    <a:pt x="27653" y="0"/>
                  </a:moveTo>
                  <a:lnTo>
                    <a:pt x="1078379" y="0"/>
                  </a:lnTo>
                  <a:cubicBezTo>
                    <a:pt x="1085713" y="0"/>
                    <a:pt x="1092747" y="2913"/>
                    <a:pt x="1097933" y="8099"/>
                  </a:cubicBezTo>
                  <a:cubicBezTo>
                    <a:pt x="1103119" y="13285"/>
                    <a:pt x="1106032" y="20319"/>
                    <a:pt x="1106032" y="27653"/>
                  </a:cubicBezTo>
                  <a:lnTo>
                    <a:pt x="1106032" y="169264"/>
                  </a:lnTo>
                  <a:cubicBezTo>
                    <a:pt x="1106032" y="176598"/>
                    <a:pt x="1103119" y="183632"/>
                    <a:pt x="1097933" y="188818"/>
                  </a:cubicBezTo>
                  <a:cubicBezTo>
                    <a:pt x="1092747" y="194004"/>
                    <a:pt x="1085713" y="196917"/>
                    <a:pt x="1078379" y="196917"/>
                  </a:cubicBezTo>
                  <a:lnTo>
                    <a:pt x="27653" y="196917"/>
                  </a:lnTo>
                  <a:cubicBezTo>
                    <a:pt x="20319" y="196917"/>
                    <a:pt x="13285" y="194004"/>
                    <a:pt x="8099" y="188818"/>
                  </a:cubicBezTo>
                  <a:cubicBezTo>
                    <a:pt x="2913" y="183632"/>
                    <a:pt x="0" y="176598"/>
                    <a:pt x="0" y="169264"/>
                  </a:cubicBezTo>
                  <a:lnTo>
                    <a:pt x="0" y="27653"/>
                  </a:lnTo>
                  <a:cubicBezTo>
                    <a:pt x="0" y="20319"/>
                    <a:pt x="2913" y="13285"/>
                    <a:pt x="8099" y="8099"/>
                  </a:cubicBezTo>
                  <a:cubicBezTo>
                    <a:pt x="13285" y="2913"/>
                    <a:pt x="20319" y="0"/>
                    <a:pt x="27653" y="0"/>
                  </a:cubicBezTo>
                  <a:close/>
                </a:path>
              </a:pathLst>
            </a:custGeom>
            <a:solidFill>
              <a:srgbClr val="00BF63"/>
            </a:solidFill>
          </p:spPr>
        </p:sp>
        <p:sp>
          <p:nvSpPr>
            <p:cNvPr id="6" name="TextBox 6"/>
            <p:cNvSpPr txBox="1"/>
            <p:nvPr/>
          </p:nvSpPr>
          <p:spPr>
            <a:xfrm>
              <a:off x="0" y="-38100"/>
              <a:ext cx="1106032" cy="235017"/>
            </a:xfrm>
            <a:prstGeom prst="rect">
              <a:avLst/>
            </a:prstGeom>
          </p:spPr>
          <p:txBody>
            <a:bodyPr lIns="254000" tIns="254000" rIns="254000" bIns="254000" rtlCol="0" anchor="ctr"/>
            <a:lstStyle/>
            <a:p>
              <a:pPr algn="ctr">
                <a:lnSpc>
                  <a:spcPts val="2799"/>
                </a:lnSpc>
              </a:pPr>
              <a:r>
                <a:rPr lang="en-US" sz="1999">
                  <a:solidFill>
                    <a:srgbClr val="FFFFFF"/>
                  </a:solidFill>
                  <a:latin typeface="Aileron"/>
                  <a:ea typeface="Aileron"/>
                  <a:cs typeface="Aileron"/>
                  <a:sym typeface="Aileron"/>
                </a:rPr>
                <a:t>Se connecter à mongos </a:t>
              </a:r>
            </a:p>
          </p:txBody>
        </p:sp>
      </p:grpSp>
      <p:grpSp>
        <p:nvGrpSpPr>
          <p:cNvPr id="7" name="Group 7"/>
          <p:cNvGrpSpPr/>
          <p:nvPr/>
        </p:nvGrpSpPr>
        <p:grpSpPr>
          <a:xfrm>
            <a:off x="821251" y="5852404"/>
            <a:ext cx="4199466" cy="1047750"/>
            <a:chOff x="0" y="0"/>
            <a:chExt cx="1106032" cy="275951"/>
          </a:xfrm>
        </p:grpSpPr>
        <p:sp>
          <p:nvSpPr>
            <p:cNvPr id="8" name="Freeform 8"/>
            <p:cNvSpPr/>
            <p:nvPr/>
          </p:nvSpPr>
          <p:spPr>
            <a:xfrm>
              <a:off x="0" y="0"/>
              <a:ext cx="1106032" cy="275951"/>
            </a:xfrm>
            <a:custGeom>
              <a:avLst/>
              <a:gdLst/>
              <a:ahLst/>
              <a:cxnLst/>
              <a:rect l="l" t="t" r="r" b="b"/>
              <a:pathLst>
                <a:path w="1106032" h="275951">
                  <a:moveTo>
                    <a:pt x="27653" y="0"/>
                  </a:moveTo>
                  <a:lnTo>
                    <a:pt x="1078379" y="0"/>
                  </a:lnTo>
                  <a:cubicBezTo>
                    <a:pt x="1085713" y="0"/>
                    <a:pt x="1092747" y="2913"/>
                    <a:pt x="1097933" y="8099"/>
                  </a:cubicBezTo>
                  <a:cubicBezTo>
                    <a:pt x="1103119" y="13285"/>
                    <a:pt x="1106032" y="20319"/>
                    <a:pt x="1106032" y="27653"/>
                  </a:cubicBezTo>
                  <a:lnTo>
                    <a:pt x="1106032" y="248297"/>
                  </a:lnTo>
                  <a:cubicBezTo>
                    <a:pt x="1106032" y="255631"/>
                    <a:pt x="1103119" y="262665"/>
                    <a:pt x="1097933" y="267851"/>
                  </a:cubicBezTo>
                  <a:cubicBezTo>
                    <a:pt x="1092747" y="273037"/>
                    <a:pt x="1085713" y="275951"/>
                    <a:pt x="1078379" y="275951"/>
                  </a:cubicBezTo>
                  <a:lnTo>
                    <a:pt x="27653" y="275951"/>
                  </a:lnTo>
                  <a:cubicBezTo>
                    <a:pt x="20319" y="275951"/>
                    <a:pt x="13285" y="273037"/>
                    <a:pt x="8099" y="267851"/>
                  </a:cubicBezTo>
                  <a:cubicBezTo>
                    <a:pt x="2913" y="262665"/>
                    <a:pt x="0" y="255631"/>
                    <a:pt x="0" y="248297"/>
                  </a:cubicBezTo>
                  <a:lnTo>
                    <a:pt x="0" y="27653"/>
                  </a:lnTo>
                  <a:cubicBezTo>
                    <a:pt x="0" y="20319"/>
                    <a:pt x="2913" y="13285"/>
                    <a:pt x="8099" y="8099"/>
                  </a:cubicBezTo>
                  <a:cubicBezTo>
                    <a:pt x="13285" y="2913"/>
                    <a:pt x="20319" y="0"/>
                    <a:pt x="27653" y="0"/>
                  </a:cubicBezTo>
                  <a:close/>
                </a:path>
              </a:pathLst>
            </a:custGeom>
            <a:solidFill>
              <a:srgbClr val="00BF63"/>
            </a:solidFill>
          </p:spPr>
        </p:sp>
        <p:sp>
          <p:nvSpPr>
            <p:cNvPr id="9" name="TextBox 9"/>
            <p:cNvSpPr txBox="1"/>
            <p:nvPr/>
          </p:nvSpPr>
          <p:spPr>
            <a:xfrm>
              <a:off x="0" y="-38100"/>
              <a:ext cx="1106032" cy="314051"/>
            </a:xfrm>
            <a:prstGeom prst="rect">
              <a:avLst/>
            </a:prstGeom>
          </p:spPr>
          <p:txBody>
            <a:bodyPr lIns="254000" tIns="254000" rIns="254000" bIns="254000" rtlCol="0" anchor="ctr"/>
            <a:lstStyle/>
            <a:p>
              <a:pPr algn="ctr">
                <a:lnSpc>
                  <a:spcPts val="2659"/>
                </a:lnSpc>
              </a:pPr>
              <a:r>
                <a:rPr lang="en-US" sz="1899">
                  <a:solidFill>
                    <a:srgbClr val="FFFFFF"/>
                  </a:solidFill>
                  <a:latin typeface="Aileron"/>
                  <a:ea typeface="Aileron"/>
                  <a:cs typeface="Aileron"/>
                  <a:sym typeface="Aileron"/>
                </a:rPr>
                <a:t>Créer un index sur le champ qui servira de clé de sharding</a:t>
              </a:r>
            </a:p>
          </p:txBody>
        </p:sp>
      </p:grpSp>
      <p:sp>
        <p:nvSpPr>
          <p:cNvPr id="10" name="AutoShape 10"/>
          <p:cNvSpPr/>
          <p:nvPr/>
        </p:nvSpPr>
        <p:spPr>
          <a:xfrm>
            <a:off x="5020717" y="6376279"/>
            <a:ext cx="1487704" cy="0"/>
          </a:xfrm>
          <a:prstGeom prst="line">
            <a:avLst/>
          </a:prstGeom>
          <a:ln w="47625" cap="flat">
            <a:solidFill>
              <a:srgbClr val="8EB4E3"/>
            </a:solidFill>
            <a:prstDash val="solid"/>
            <a:headEnd type="none" w="sm" len="sm"/>
            <a:tailEnd type="oval" w="lg" len="lg"/>
          </a:ln>
        </p:spPr>
      </p:sp>
      <p:grpSp>
        <p:nvGrpSpPr>
          <p:cNvPr id="11" name="Group 11"/>
          <p:cNvGrpSpPr/>
          <p:nvPr/>
        </p:nvGrpSpPr>
        <p:grpSpPr>
          <a:xfrm>
            <a:off x="821251" y="7116107"/>
            <a:ext cx="4199466" cy="1123950"/>
            <a:chOff x="0" y="0"/>
            <a:chExt cx="1106032" cy="296020"/>
          </a:xfrm>
        </p:grpSpPr>
        <p:sp>
          <p:nvSpPr>
            <p:cNvPr id="12" name="Freeform 12"/>
            <p:cNvSpPr/>
            <p:nvPr/>
          </p:nvSpPr>
          <p:spPr>
            <a:xfrm>
              <a:off x="0" y="0"/>
              <a:ext cx="1106032" cy="296020"/>
            </a:xfrm>
            <a:custGeom>
              <a:avLst/>
              <a:gdLst/>
              <a:ahLst/>
              <a:cxnLst/>
              <a:rect l="l" t="t" r="r" b="b"/>
              <a:pathLst>
                <a:path w="1106032" h="296020">
                  <a:moveTo>
                    <a:pt x="36871" y="0"/>
                  </a:moveTo>
                  <a:lnTo>
                    <a:pt x="1069161" y="0"/>
                  </a:lnTo>
                  <a:cubicBezTo>
                    <a:pt x="1078940" y="0"/>
                    <a:pt x="1088318" y="3885"/>
                    <a:pt x="1095233" y="10799"/>
                  </a:cubicBezTo>
                  <a:cubicBezTo>
                    <a:pt x="1102148" y="17714"/>
                    <a:pt x="1106032" y="27092"/>
                    <a:pt x="1106032" y="36871"/>
                  </a:cubicBezTo>
                  <a:lnTo>
                    <a:pt x="1106032" y="259149"/>
                  </a:lnTo>
                  <a:cubicBezTo>
                    <a:pt x="1106032" y="268928"/>
                    <a:pt x="1102148" y="278306"/>
                    <a:pt x="1095233" y="285220"/>
                  </a:cubicBezTo>
                  <a:cubicBezTo>
                    <a:pt x="1088318" y="292135"/>
                    <a:pt x="1078940" y="296020"/>
                    <a:pt x="1069161" y="296020"/>
                  </a:cubicBezTo>
                  <a:lnTo>
                    <a:pt x="36871" y="296020"/>
                  </a:lnTo>
                  <a:cubicBezTo>
                    <a:pt x="27092" y="296020"/>
                    <a:pt x="17714" y="292135"/>
                    <a:pt x="10799" y="285220"/>
                  </a:cubicBezTo>
                  <a:cubicBezTo>
                    <a:pt x="3885" y="278306"/>
                    <a:pt x="0" y="268928"/>
                    <a:pt x="0" y="259149"/>
                  </a:cubicBezTo>
                  <a:lnTo>
                    <a:pt x="0" y="36871"/>
                  </a:lnTo>
                  <a:cubicBezTo>
                    <a:pt x="0" y="27092"/>
                    <a:pt x="3885" y="17714"/>
                    <a:pt x="10799" y="10799"/>
                  </a:cubicBezTo>
                  <a:cubicBezTo>
                    <a:pt x="17714" y="3885"/>
                    <a:pt x="27092" y="0"/>
                    <a:pt x="36871" y="0"/>
                  </a:cubicBezTo>
                  <a:close/>
                </a:path>
              </a:pathLst>
            </a:custGeom>
            <a:solidFill>
              <a:srgbClr val="00BF63"/>
            </a:solidFill>
          </p:spPr>
        </p:sp>
        <p:sp>
          <p:nvSpPr>
            <p:cNvPr id="13" name="TextBox 13"/>
            <p:cNvSpPr txBox="1"/>
            <p:nvPr/>
          </p:nvSpPr>
          <p:spPr>
            <a:xfrm>
              <a:off x="0" y="-38100"/>
              <a:ext cx="1106032" cy="334120"/>
            </a:xfrm>
            <a:prstGeom prst="rect">
              <a:avLst/>
            </a:prstGeom>
          </p:spPr>
          <p:txBody>
            <a:bodyPr lIns="254000" tIns="254000" rIns="254000" bIns="254000" rtlCol="0" anchor="ctr"/>
            <a:lstStyle/>
            <a:p>
              <a:pPr algn="l">
                <a:lnSpc>
                  <a:spcPts val="2659"/>
                </a:lnSpc>
              </a:pPr>
              <a:r>
                <a:rPr lang="en-US" sz="1899" b="1">
                  <a:solidFill>
                    <a:srgbClr val="FFFFFF"/>
                  </a:solidFill>
                  <a:latin typeface="Aileron Bold"/>
                  <a:ea typeface="Aileron Bold"/>
                  <a:cs typeface="Aileron Bold"/>
                  <a:sym typeface="Aileron Bold"/>
                </a:rPr>
                <a:t>Définir la clé de sharding pour une collection</a:t>
              </a:r>
            </a:p>
          </p:txBody>
        </p:sp>
      </p:grpSp>
      <p:sp>
        <p:nvSpPr>
          <p:cNvPr id="14" name="AutoShape 14"/>
          <p:cNvSpPr/>
          <p:nvPr/>
        </p:nvSpPr>
        <p:spPr>
          <a:xfrm flipV="1">
            <a:off x="5020717" y="6781179"/>
            <a:ext cx="1418747" cy="896904"/>
          </a:xfrm>
          <a:prstGeom prst="line">
            <a:avLst/>
          </a:prstGeom>
          <a:ln w="47625" cap="flat">
            <a:solidFill>
              <a:srgbClr val="8EB4E3"/>
            </a:solidFill>
            <a:prstDash val="solid"/>
            <a:headEnd type="none" w="sm" len="sm"/>
            <a:tailEnd type="oval" w="lg" len="lg"/>
          </a:ln>
        </p:spPr>
      </p:sp>
      <p:grpSp>
        <p:nvGrpSpPr>
          <p:cNvPr id="15" name="Group 15"/>
          <p:cNvGrpSpPr/>
          <p:nvPr/>
        </p:nvGrpSpPr>
        <p:grpSpPr>
          <a:xfrm>
            <a:off x="821251" y="4526236"/>
            <a:ext cx="4199466" cy="1123950"/>
            <a:chOff x="0" y="0"/>
            <a:chExt cx="1106032" cy="296020"/>
          </a:xfrm>
        </p:grpSpPr>
        <p:sp>
          <p:nvSpPr>
            <p:cNvPr id="16" name="Freeform 16"/>
            <p:cNvSpPr/>
            <p:nvPr/>
          </p:nvSpPr>
          <p:spPr>
            <a:xfrm>
              <a:off x="0" y="0"/>
              <a:ext cx="1106032" cy="296020"/>
            </a:xfrm>
            <a:custGeom>
              <a:avLst/>
              <a:gdLst/>
              <a:ahLst/>
              <a:cxnLst/>
              <a:rect l="l" t="t" r="r" b="b"/>
              <a:pathLst>
                <a:path w="1106032" h="296020">
                  <a:moveTo>
                    <a:pt x="36871" y="0"/>
                  </a:moveTo>
                  <a:lnTo>
                    <a:pt x="1069161" y="0"/>
                  </a:lnTo>
                  <a:cubicBezTo>
                    <a:pt x="1078940" y="0"/>
                    <a:pt x="1088318" y="3885"/>
                    <a:pt x="1095233" y="10799"/>
                  </a:cubicBezTo>
                  <a:cubicBezTo>
                    <a:pt x="1102148" y="17714"/>
                    <a:pt x="1106032" y="27092"/>
                    <a:pt x="1106032" y="36871"/>
                  </a:cubicBezTo>
                  <a:lnTo>
                    <a:pt x="1106032" y="259149"/>
                  </a:lnTo>
                  <a:cubicBezTo>
                    <a:pt x="1106032" y="268928"/>
                    <a:pt x="1102148" y="278306"/>
                    <a:pt x="1095233" y="285220"/>
                  </a:cubicBezTo>
                  <a:cubicBezTo>
                    <a:pt x="1088318" y="292135"/>
                    <a:pt x="1078940" y="296020"/>
                    <a:pt x="1069161" y="296020"/>
                  </a:cubicBezTo>
                  <a:lnTo>
                    <a:pt x="36871" y="296020"/>
                  </a:lnTo>
                  <a:cubicBezTo>
                    <a:pt x="27092" y="296020"/>
                    <a:pt x="17714" y="292135"/>
                    <a:pt x="10799" y="285220"/>
                  </a:cubicBezTo>
                  <a:cubicBezTo>
                    <a:pt x="3885" y="278306"/>
                    <a:pt x="0" y="268928"/>
                    <a:pt x="0" y="259149"/>
                  </a:cubicBezTo>
                  <a:lnTo>
                    <a:pt x="0" y="36871"/>
                  </a:lnTo>
                  <a:cubicBezTo>
                    <a:pt x="0" y="27092"/>
                    <a:pt x="3885" y="17714"/>
                    <a:pt x="10799" y="10799"/>
                  </a:cubicBezTo>
                  <a:cubicBezTo>
                    <a:pt x="17714" y="3885"/>
                    <a:pt x="27092" y="0"/>
                    <a:pt x="36871" y="0"/>
                  </a:cubicBezTo>
                  <a:close/>
                </a:path>
              </a:pathLst>
            </a:custGeom>
            <a:solidFill>
              <a:srgbClr val="00BF63"/>
            </a:solidFill>
          </p:spPr>
        </p:sp>
        <p:sp>
          <p:nvSpPr>
            <p:cNvPr id="17" name="TextBox 17"/>
            <p:cNvSpPr txBox="1"/>
            <p:nvPr/>
          </p:nvSpPr>
          <p:spPr>
            <a:xfrm>
              <a:off x="0" y="-38100"/>
              <a:ext cx="1106032" cy="334120"/>
            </a:xfrm>
            <a:prstGeom prst="rect">
              <a:avLst/>
            </a:prstGeom>
          </p:spPr>
          <p:txBody>
            <a:bodyPr lIns="254000" tIns="254000" rIns="254000" bIns="254000" rtlCol="0" anchor="ctr"/>
            <a:lstStyle/>
            <a:p>
              <a:pPr algn="l">
                <a:lnSpc>
                  <a:spcPts val="2379"/>
                </a:lnSpc>
              </a:pPr>
              <a:r>
                <a:rPr lang="en-US" sz="1699" b="1">
                  <a:solidFill>
                    <a:srgbClr val="FFFFFF"/>
                  </a:solidFill>
                  <a:latin typeface="Aileron Bold"/>
                  <a:ea typeface="Aileron Bold"/>
                  <a:cs typeface="Aileron Bold"/>
                  <a:sym typeface="Aileron Bold"/>
                </a:rPr>
                <a:t>Activer le sharding pour une base de données</a:t>
              </a:r>
            </a:p>
          </p:txBody>
        </p:sp>
      </p:grpSp>
      <p:sp>
        <p:nvSpPr>
          <p:cNvPr id="18" name="AutoShape 18"/>
          <p:cNvSpPr/>
          <p:nvPr/>
        </p:nvSpPr>
        <p:spPr>
          <a:xfrm>
            <a:off x="5020717" y="5088211"/>
            <a:ext cx="1418747" cy="906227"/>
          </a:xfrm>
          <a:prstGeom prst="line">
            <a:avLst/>
          </a:prstGeom>
          <a:ln w="47625" cap="flat">
            <a:solidFill>
              <a:srgbClr val="8EB4E3"/>
            </a:solidFill>
            <a:prstDash val="solid"/>
            <a:headEnd type="none" w="sm" len="sm"/>
            <a:tailEnd type="oval" w="lg" len="lg"/>
          </a:ln>
        </p:spPr>
      </p:sp>
      <p:sp>
        <p:nvSpPr>
          <p:cNvPr id="19" name="TextBox 19"/>
          <p:cNvSpPr txBox="1"/>
          <p:nvPr/>
        </p:nvSpPr>
        <p:spPr>
          <a:xfrm>
            <a:off x="1028700" y="885825"/>
            <a:ext cx="15998379" cy="859210"/>
          </a:xfrm>
          <a:prstGeom prst="rect">
            <a:avLst/>
          </a:prstGeom>
        </p:spPr>
        <p:txBody>
          <a:bodyPr lIns="0" tIns="0" rIns="0" bIns="0" rtlCol="0" anchor="t">
            <a:spAutoFit/>
          </a:bodyPr>
          <a:lstStyle/>
          <a:p>
            <a:pPr marL="0" lvl="0" indent="0" algn="ctr">
              <a:lnSpc>
                <a:spcPts val="6730"/>
              </a:lnSpc>
              <a:spcBef>
                <a:spcPct val="0"/>
              </a:spcBef>
            </a:pPr>
            <a:r>
              <a:rPr lang="en-US" sz="5299" b="1" u="none" strike="noStrike" dirty="0" err="1">
                <a:solidFill>
                  <a:srgbClr val="0E2F5F"/>
                </a:solidFill>
                <a:latin typeface="Akzidenz-Grotesk Heavy"/>
                <a:ea typeface="Akzidenz-Grotesk Heavy"/>
                <a:cs typeface="Akzidenz-Grotesk Heavy"/>
                <a:sym typeface="Akzidenz-Grotesk Heavy"/>
              </a:rPr>
              <a:t>Exemple</a:t>
            </a:r>
            <a:r>
              <a:rPr lang="en-US" sz="5299" b="1" u="none" strike="noStrike" dirty="0">
                <a:solidFill>
                  <a:srgbClr val="0E2F5F"/>
                </a:solidFill>
                <a:latin typeface="Akzidenz-Grotesk Heavy"/>
                <a:ea typeface="Akzidenz-Grotesk Heavy"/>
                <a:cs typeface="Akzidenz-Grotesk Heavy"/>
                <a:sym typeface="Akzidenz-Grotesk Heavy"/>
              </a:rPr>
              <a:t> de </a:t>
            </a:r>
            <a:r>
              <a:rPr lang="en-US" sz="5299" b="1" u="none" strike="noStrike" dirty="0" err="1">
                <a:solidFill>
                  <a:srgbClr val="0E2F5F"/>
                </a:solidFill>
                <a:latin typeface="Akzidenz-Grotesk Heavy"/>
                <a:ea typeface="Akzidenz-Grotesk Heavy"/>
                <a:cs typeface="Akzidenz-Grotesk Heavy"/>
                <a:sym typeface="Akzidenz-Grotesk Heavy"/>
              </a:rPr>
              <a:t>Sharding</a:t>
            </a:r>
            <a:r>
              <a:rPr lang="en-US" sz="5299" b="1" u="none" strike="noStrike" dirty="0">
                <a:solidFill>
                  <a:srgbClr val="0E2F5F"/>
                </a:solidFill>
                <a:latin typeface="Akzidenz-Grotesk Heavy"/>
                <a:ea typeface="Akzidenz-Grotesk Heavy"/>
                <a:cs typeface="Akzidenz-Grotesk Heavy"/>
                <a:sym typeface="Akzidenz-Grotesk Heavy"/>
              </a:rPr>
              <a:t> </a:t>
            </a:r>
            <a:r>
              <a:rPr lang="en-US" sz="5299" b="1" u="none" strike="noStrike" dirty="0" err="1">
                <a:solidFill>
                  <a:srgbClr val="0E2F5F"/>
                </a:solidFill>
                <a:latin typeface="Akzidenz-Grotesk Heavy"/>
                <a:ea typeface="Akzidenz-Grotesk Heavy"/>
                <a:cs typeface="Akzidenz-Grotesk Heavy"/>
                <a:sym typeface="Akzidenz-Grotesk Heavy"/>
              </a:rPr>
              <a:t>autom</a:t>
            </a:r>
            <a:r>
              <a:rPr lang="en-US" sz="5299" b="1" dirty="0" err="1">
                <a:solidFill>
                  <a:srgbClr val="0E2F5F"/>
                </a:solidFill>
                <a:latin typeface="Akzidenz-Grotesk Heavy"/>
                <a:ea typeface="Akzidenz-Grotesk Heavy"/>
                <a:cs typeface="Akzidenz-Grotesk Heavy"/>
                <a:sym typeface="Akzidenz-Grotesk Heavy"/>
              </a:rPr>
              <a:t>atique</a:t>
            </a:r>
            <a:endParaRPr lang="en-US" sz="5299" b="1" u="none" strike="noStrike" dirty="0">
              <a:solidFill>
                <a:srgbClr val="0E2F5F"/>
              </a:solidFill>
              <a:latin typeface="Akzidenz-Grotesk Heavy"/>
              <a:ea typeface="Akzidenz-Grotesk Heavy"/>
              <a:cs typeface="Akzidenz-Grotesk Heavy"/>
              <a:sym typeface="Akzidenz-Grotesk Heavy"/>
            </a:endParaRPr>
          </a:p>
        </p:txBody>
      </p:sp>
      <p:sp>
        <p:nvSpPr>
          <p:cNvPr id="20" name="TextBox 20"/>
          <p:cNvSpPr txBox="1"/>
          <p:nvPr/>
        </p:nvSpPr>
        <p:spPr>
          <a:xfrm>
            <a:off x="12823835" y="3022961"/>
            <a:ext cx="4435465" cy="1306378"/>
          </a:xfrm>
          <a:prstGeom prst="rect">
            <a:avLst/>
          </a:prstGeom>
        </p:spPr>
        <p:txBody>
          <a:bodyPr lIns="0" tIns="0" rIns="0" bIns="0" rtlCol="0" anchor="t">
            <a:spAutoFit/>
          </a:bodyPr>
          <a:lstStyle/>
          <a:p>
            <a:pPr marL="0" lvl="0" indent="0" algn="ctr">
              <a:lnSpc>
                <a:spcPts val="2513"/>
              </a:lnSpc>
              <a:spcBef>
                <a:spcPct val="0"/>
              </a:spcBef>
            </a:pPr>
            <a:r>
              <a:rPr lang="en-US" sz="1979" b="1" u="none" strike="noStrike">
                <a:solidFill>
                  <a:srgbClr val="00BF63"/>
                </a:solidFill>
                <a:latin typeface="Akzidenz-Grotesk Heavy"/>
                <a:ea typeface="Akzidenz-Grotesk Heavy"/>
                <a:cs typeface="Akzidenz-Grotesk Heavy"/>
                <a:sym typeface="Akzidenz-Grotesk Heavy"/>
              </a:rPr>
              <a:t>MongoDB distribuera automatiquement les chunks entre les shards en fonction de la taille des chunks et de la charge</a:t>
            </a:r>
          </a:p>
        </p:txBody>
      </p:sp>
      <p:sp>
        <p:nvSpPr>
          <p:cNvPr id="21" name="Freeform 21"/>
          <p:cNvSpPr/>
          <p:nvPr/>
        </p:nvSpPr>
        <p:spPr>
          <a:xfrm>
            <a:off x="12413417" y="2861310"/>
            <a:ext cx="5053332" cy="2554297"/>
          </a:xfrm>
          <a:custGeom>
            <a:avLst/>
            <a:gdLst/>
            <a:ahLst/>
            <a:cxnLst/>
            <a:rect l="l" t="t" r="r" b="b"/>
            <a:pathLst>
              <a:path w="5053332" h="2554297">
                <a:moveTo>
                  <a:pt x="0" y="0"/>
                </a:moveTo>
                <a:lnTo>
                  <a:pt x="5053332" y="0"/>
                </a:lnTo>
                <a:lnTo>
                  <a:pt x="5053332" y="2554297"/>
                </a:lnTo>
                <a:lnTo>
                  <a:pt x="0" y="25542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Freeform 22"/>
          <p:cNvSpPr/>
          <p:nvPr/>
        </p:nvSpPr>
        <p:spPr>
          <a:xfrm>
            <a:off x="15739973" y="878869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5" name="Espace réservé du numéro de diapositive 24">
            <a:extLst>
              <a:ext uri="{FF2B5EF4-FFF2-40B4-BE49-F238E27FC236}">
                <a16:creationId xmlns:a16="http://schemas.microsoft.com/office/drawing/2014/main" xmlns="" id="{0AD935DB-B6B6-4DE4-AA05-D71ED2EB60A4}"/>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13216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9104" y="1857415"/>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a:off x="-1762158" y="-1394915"/>
            <a:ext cx="4352809" cy="4352809"/>
          </a:xfrm>
          <a:custGeom>
            <a:avLst/>
            <a:gdLst/>
            <a:ahLst/>
            <a:cxnLst/>
            <a:rect l="l" t="t" r="r" b="b"/>
            <a:pathLst>
              <a:path w="4352809" h="4352809">
                <a:moveTo>
                  <a:pt x="0" y="0"/>
                </a:moveTo>
                <a:lnTo>
                  <a:pt x="4352809" y="0"/>
                </a:lnTo>
                <a:lnTo>
                  <a:pt x="4352809" y="4352809"/>
                </a:lnTo>
                <a:lnTo>
                  <a:pt x="0" y="4352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130776" y="1701501"/>
            <a:ext cx="10157224" cy="8247635"/>
          </a:xfrm>
          <a:custGeom>
            <a:avLst/>
            <a:gdLst/>
            <a:ahLst/>
            <a:cxnLst/>
            <a:rect l="l" t="t" r="r" b="b"/>
            <a:pathLst>
              <a:path w="10157224" h="8247635">
                <a:moveTo>
                  <a:pt x="0" y="0"/>
                </a:moveTo>
                <a:lnTo>
                  <a:pt x="10157224" y="0"/>
                </a:lnTo>
                <a:lnTo>
                  <a:pt x="10157224" y="8247636"/>
                </a:lnTo>
                <a:lnTo>
                  <a:pt x="0" y="8247636"/>
                </a:lnTo>
                <a:lnTo>
                  <a:pt x="0" y="0"/>
                </a:lnTo>
                <a:close/>
              </a:path>
            </a:pathLst>
          </a:custGeom>
          <a:blipFill>
            <a:blip r:embed="rId6"/>
            <a:stretch>
              <a:fillRect t="-16533"/>
            </a:stretch>
          </a:blipFill>
        </p:spPr>
      </p:sp>
      <p:sp>
        <p:nvSpPr>
          <p:cNvPr id="5" name="TextBox 5"/>
          <p:cNvSpPr txBox="1"/>
          <p:nvPr/>
        </p:nvSpPr>
        <p:spPr>
          <a:xfrm>
            <a:off x="773755" y="3135706"/>
            <a:ext cx="8121706" cy="6790053"/>
          </a:xfrm>
          <a:prstGeom prst="rect">
            <a:avLst/>
          </a:prstGeom>
        </p:spPr>
        <p:txBody>
          <a:bodyPr lIns="0" tIns="0" rIns="0" bIns="0" rtlCol="0" anchor="t">
            <a:spAutoFit/>
          </a:bodyPr>
          <a:lstStyle/>
          <a:p>
            <a:pPr algn="just">
              <a:lnSpc>
                <a:spcPts val="3220"/>
              </a:lnSpc>
            </a:pPr>
            <a:r>
              <a:rPr lang="en-US" sz="2300" b="1">
                <a:solidFill>
                  <a:srgbClr val="021828"/>
                </a:solidFill>
                <a:latin typeface="Aileron Bold"/>
                <a:ea typeface="Aileron Bold"/>
                <a:cs typeface="Aileron Bold"/>
                <a:sym typeface="Aileron Bold"/>
              </a:rPr>
              <a:t>Le sharding est une solution incontournable face à la croissance des données massives.</a:t>
            </a:r>
          </a:p>
          <a:p>
            <a:pPr algn="just">
              <a:lnSpc>
                <a:spcPts val="3220"/>
              </a:lnSpc>
            </a:pPr>
            <a:r>
              <a:rPr lang="en-US" sz="2300" b="1">
                <a:solidFill>
                  <a:srgbClr val="021828"/>
                </a:solidFill>
                <a:latin typeface="Aileron Bold"/>
                <a:ea typeface="Aileron Bold"/>
                <a:cs typeface="Aileron Bold"/>
                <a:sym typeface="Aileron Bold"/>
              </a:rPr>
              <a:t> Il peut être mis en œuvre de deux manières :</a:t>
            </a:r>
          </a:p>
          <a:p>
            <a:pPr algn="just">
              <a:lnSpc>
                <a:spcPts val="3220"/>
              </a:lnSpc>
            </a:pPr>
            <a:endParaRPr lang="en-US" sz="2300" b="1">
              <a:solidFill>
                <a:srgbClr val="021828"/>
              </a:solidFill>
              <a:latin typeface="Aileron Bold"/>
              <a:ea typeface="Aileron Bold"/>
              <a:cs typeface="Aileron Bold"/>
              <a:sym typeface="Aileron Bold"/>
            </a:endParaRPr>
          </a:p>
          <a:p>
            <a:pPr marL="496585" lvl="1" indent="-248293" algn="just">
              <a:lnSpc>
                <a:spcPts val="3220"/>
              </a:lnSpc>
              <a:buFont typeface="Arial"/>
              <a:buChar char="•"/>
            </a:pPr>
            <a:r>
              <a:rPr lang="en-US" sz="2300" b="1">
                <a:solidFill>
                  <a:srgbClr val="021828"/>
                </a:solidFill>
                <a:latin typeface="Aileron Bold"/>
                <a:ea typeface="Aileron Bold"/>
                <a:cs typeface="Aileron Bold"/>
                <a:sym typeface="Aileron Bold"/>
              </a:rPr>
              <a:t>Manuellement, ce qui offre un contrôle total et une optimisation fine, mais nécessite plus de compétences techniques et comporte un risque si la clé de sharding est mal choisie.</a:t>
            </a:r>
          </a:p>
          <a:p>
            <a:pPr algn="just">
              <a:lnSpc>
                <a:spcPts val="3220"/>
              </a:lnSpc>
            </a:pPr>
            <a:endParaRPr lang="en-US" sz="2300" b="1">
              <a:solidFill>
                <a:srgbClr val="021828"/>
              </a:solidFill>
              <a:latin typeface="Aileron Bold"/>
              <a:ea typeface="Aileron Bold"/>
              <a:cs typeface="Aileron Bold"/>
              <a:sym typeface="Aileron Bold"/>
            </a:endParaRPr>
          </a:p>
          <a:p>
            <a:pPr marL="496585" lvl="1" indent="-248293" algn="just">
              <a:lnSpc>
                <a:spcPts val="3220"/>
              </a:lnSpc>
              <a:buFont typeface="Arial"/>
              <a:buChar char="•"/>
            </a:pPr>
            <a:r>
              <a:rPr lang="en-US" sz="2300" b="1">
                <a:solidFill>
                  <a:srgbClr val="021828"/>
                </a:solidFill>
                <a:latin typeface="Aileron Bold"/>
                <a:ea typeface="Aileron Bold"/>
                <a:cs typeface="Aileron Bold"/>
                <a:sym typeface="Aileron Bold"/>
              </a:rPr>
              <a:t>Automatiquement, ce qui simplifie la configuration pour des cas classiques, mais limite le contrôle et l’adaptation à des besoins spécifiques.</a:t>
            </a:r>
          </a:p>
          <a:p>
            <a:pPr algn="just">
              <a:lnSpc>
                <a:spcPts val="3220"/>
              </a:lnSpc>
            </a:pPr>
            <a:endParaRPr lang="en-US" sz="2300" b="1">
              <a:solidFill>
                <a:srgbClr val="021828"/>
              </a:solidFill>
              <a:latin typeface="Aileron Bold"/>
              <a:ea typeface="Aileron Bold"/>
              <a:cs typeface="Aileron Bold"/>
              <a:sym typeface="Aileron Bold"/>
            </a:endParaRPr>
          </a:p>
          <a:p>
            <a:pPr algn="just">
              <a:lnSpc>
                <a:spcPts val="3220"/>
              </a:lnSpc>
            </a:pPr>
            <a:r>
              <a:rPr lang="en-US" sz="2300" b="1">
                <a:solidFill>
                  <a:srgbClr val="021828"/>
                </a:solidFill>
                <a:latin typeface="Aileron Bold"/>
                <a:ea typeface="Aileron Bold"/>
                <a:cs typeface="Aileron Bold"/>
                <a:sym typeface="Aileron Bold"/>
              </a:rPr>
              <a:t>👉 Le choix entre les deux dépendra donc des besoins du système, de l'expertise disponible et du niveau de personnalisation souhaité.</a:t>
            </a:r>
          </a:p>
          <a:p>
            <a:pPr algn="just">
              <a:lnSpc>
                <a:spcPts val="3220"/>
              </a:lnSpc>
            </a:pPr>
            <a:endParaRPr lang="en-US" sz="2300" b="1">
              <a:solidFill>
                <a:srgbClr val="021828"/>
              </a:solidFill>
              <a:latin typeface="Aileron Bold"/>
              <a:ea typeface="Aileron Bold"/>
              <a:cs typeface="Aileron Bold"/>
              <a:sym typeface="Aileron Bold"/>
            </a:endParaRPr>
          </a:p>
        </p:txBody>
      </p:sp>
      <p:sp>
        <p:nvSpPr>
          <p:cNvPr id="6" name="TextBox 6"/>
          <p:cNvSpPr txBox="1"/>
          <p:nvPr/>
        </p:nvSpPr>
        <p:spPr>
          <a:xfrm>
            <a:off x="773755" y="1738903"/>
            <a:ext cx="5430398" cy="1161415"/>
          </a:xfrm>
          <a:prstGeom prst="rect">
            <a:avLst/>
          </a:prstGeom>
        </p:spPr>
        <p:txBody>
          <a:bodyPr lIns="0" tIns="0" rIns="0" bIns="0" rtlCol="0" anchor="t">
            <a:spAutoFit/>
          </a:bodyPr>
          <a:lstStyle/>
          <a:p>
            <a:pPr marL="0" lvl="0" indent="0" algn="l">
              <a:lnSpc>
                <a:spcPts val="8254"/>
              </a:lnSpc>
              <a:spcBef>
                <a:spcPct val="0"/>
              </a:spcBef>
            </a:pPr>
            <a:r>
              <a:rPr lang="en-US" sz="6499" b="1" u="none" strike="noStrike">
                <a:solidFill>
                  <a:srgbClr val="0E2F5F"/>
                </a:solidFill>
                <a:latin typeface="Akzidenz-Grotesk Heavy"/>
                <a:ea typeface="Akzidenz-Grotesk Heavy"/>
                <a:cs typeface="Akzidenz-Grotesk Heavy"/>
                <a:sym typeface="Akzidenz-Grotesk Heavy"/>
              </a:rPr>
              <a:t>Conclusion</a:t>
            </a:r>
          </a:p>
        </p:txBody>
      </p:sp>
      <p:sp>
        <p:nvSpPr>
          <p:cNvPr id="7" name="Freeform 7"/>
          <p:cNvSpPr/>
          <p:nvPr/>
        </p:nvSpPr>
        <p:spPr>
          <a:xfrm>
            <a:off x="15739973" y="102870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Espace réservé du numéro de diapositive 9">
            <a:extLst>
              <a:ext uri="{FF2B5EF4-FFF2-40B4-BE49-F238E27FC236}">
                <a16:creationId xmlns:a16="http://schemas.microsoft.com/office/drawing/2014/main" xmlns="" id="{F15A6208-1F0F-4D42-8107-9449895745D2}"/>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451372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869734" y="4011009"/>
            <a:ext cx="14144094" cy="4844901"/>
          </a:xfrm>
          <a:prstGeom prst="rect">
            <a:avLst/>
          </a:prstGeom>
        </p:spPr>
        <p:txBody>
          <a:bodyPr lIns="0" tIns="0" rIns="0" bIns="0" rtlCol="0" anchor="t">
            <a:spAutoFit/>
          </a:bodyPr>
          <a:lstStyle/>
          <a:p>
            <a:pPr algn="l">
              <a:lnSpc>
                <a:spcPts val="12564"/>
              </a:lnSpc>
            </a:pPr>
            <a:r>
              <a:rPr lang="en-US" sz="12198" b="1">
                <a:solidFill>
                  <a:srgbClr val="0E2F5F"/>
                </a:solidFill>
                <a:latin typeface="Barlow Condensed Heavy"/>
                <a:ea typeface="Barlow Condensed Heavy"/>
                <a:cs typeface="Barlow Condensed Heavy"/>
                <a:sym typeface="Barlow Condensed Heavy"/>
              </a:rPr>
              <a:t>BONNES PRATIQUES POUR LE SHARDING</a:t>
            </a:r>
          </a:p>
          <a:p>
            <a:pPr algn="l">
              <a:lnSpc>
                <a:spcPts val="12564"/>
              </a:lnSpc>
            </a:pPr>
            <a:endParaRPr lang="en-US" sz="12198" b="1">
              <a:solidFill>
                <a:srgbClr val="0E2F5F"/>
              </a:solidFill>
              <a:latin typeface="Barlow Condensed Heavy"/>
              <a:ea typeface="Barlow Condensed Heavy"/>
              <a:cs typeface="Barlow Condensed Heavy"/>
              <a:sym typeface="Barlow Condensed Heavy"/>
            </a:endParaRPr>
          </a:p>
        </p:txBody>
      </p:sp>
      <p:sp>
        <p:nvSpPr>
          <p:cNvPr id="14" name="Freeform 14"/>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6" name="Freeform 16"/>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Ellipse 16">
            <a:extLst>
              <a:ext uri="{FF2B5EF4-FFF2-40B4-BE49-F238E27FC236}">
                <a16:creationId xmlns:a16="http://schemas.microsoft.com/office/drawing/2014/main" xmlns="" id="{CDC1EA5E-1D11-4FD5-BF69-D067E3B75E77}"/>
              </a:ext>
            </a:extLst>
          </p:cNvPr>
          <p:cNvSpPr/>
          <p:nvPr/>
        </p:nvSpPr>
        <p:spPr>
          <a:xfrm>
            <a:off x="1943511" y="2143894"/>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04</a:t>
            </a:r>
            <a:endParaRPr lang="fr-MA" sz="12198" b="1" dirty="0">
              <a:solidFill>
                <a:srgbClr val="0E2F5F"/>
              </a:solidFill>
              <a:latin typeface="Barlow Condensed Heavy"/>
            </a:endParaRPr>
          </a:p>
        </p:txBody>
      </p:sp>
      <p:sp>
        <p:nvSpPr>
          <p:cNvPr id="20" name="Espace réservé du numéro de diapositive 19">
            <a:extLst>
              <a:ext uri="{FF2B5EF4-FFF2-40B4-BE49-F238E27FC236}">
                <a16:creationId xmlns:a16="http://schemas.microsoft.com/office/drawing/2014/main" xmlns="" id="{B78799D7-9373-47A1-9B9B-967B3A19069F}"/>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601126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34146" y="436711"/>
            <a:ext cx="8826752" cy="1677797"/>
          </a:xfrm>
          <a:prstGeom prst="rect">
            <a:avLst/>
          </a:prstGeom>
        </p:spPr>
        <p:txBody>
          <a:bodyPr lIns="0" tIns="0" rIns="0" bIns="0" rtlCol="0" anchor="t">
            <a:spAutoFit/>
          </a:bodyPr>
          <a:lstStyle/>
          <a:p>
            <a:pPr algn="r">
              <a:lnSpc>
                <a:spcPts val="6256"/>
              </a:lnSpc>
            </a:pPr>
            <a:r>
              <a:rPr lang="en-US" sz="4926" b="1">
                <a:solidFill>
                  <a:srgbClr val="0E2F5F"/>
                </a:solidFill>
                <a:latin typeface="Akzidenz-Grotesk Heavy"/>
                <a:ea typeface="Akzidenz-Grotesk Heavy"/>
                <a:cs typeface="Akzidenz-Grotesk Heavy"/>
                <a:sym typeface="Akzidenz-Grotesk Heavy"/>
              </a:rPr>
              <a:t> Choix du Shard Key</a:t>
            </a:r>
          </a:p>
          <a:p>
            <a:pPr marL="0" lvl="0" indent="0" algn="r">
              <a:lnSpc>
                <a:spcPts val="6256"/>
              </a:lnSpc>
              <a:spcBef>
                <a:spcPct val="0"/>
              </a:spcBef>
            </a:pPr>
            <a:endParaRPr lang="en-US" sz="4926" b="1">
              <a:solidFill>
                <a:srgbClr val="0E2F5F"/>
              </a:solidFill>
              <a:latin typeface="Akzidenz-Grotesk Heavy"/>
              <a:ea typeface="Akzidenz-Grotesk Heavy"/>
              <a:cs typeface="Akzidenz-Grotesk Heavy"/>
              <a:sym typeface="Akzidenz-Grotesk Heavy"/>
            </a:endParaRPr>
          </a:p>
        </p:txBody>
      </p:sp>
      <p:grpSp>
        <p:nvGrpSpPr>
          <p:cNvPr id="3" name="Group 3"/>
          <p:cNvGrpSpPr/>
          <p:nvPr/>
        </p:nvGrpSpPr>
        <p:grpSpPr>
          <a:xfrm>
            <a:off x="1682232" y="6633210"/>
            <a:ext cx="14540478" cy="3062447"/>
            <a:chOff x="0" y="0"/>
            <a:chExt cx="3829591" cy="806571"/>
          </a:xfrm>
        </p:grpSpPr>
        <p:sp>
          <p:nvSpPr>
            <p:cNvPr id="4" name="Freeform 4"/>
            <p:cNvSpPr/>
            <p:nvPr/>
          </p:nvSpPr>
          <p:spPr>
            <a:xfrm>
              <a:off x="0" y="0"/>
              <a:ext cx="3829591" cy="806571"/>
            </a:xfrm>
            <a:custGeom>
              <a:avLst/>
              <a:gdLst/>
              <a:ahLst/>
              <a:cxnLst/>
              <a:rect l="l" t="t" r="r" b="b"/>
              <a:pathLst>
                <a:path w="3829591" h="806571">
                  <a:moveTo>
                    <a:pt x="7987" y="0"/>
                  </a:moveTo>
                  <a:lnTo>
                    <a:pt x="3821604" y="0"/>
                  </a:lnTo>
                  <a:cubicBezTo>
                    <a:pt x="3823723" y="0"/>
                    <a:pt x="3825754" y="841"/>
                    <a:pt x="3827252" y="2339"/>
                  </a:cubicBezTo>
                  <a:cubicBezTo>
                    <a:pt x="3828750" y="3837"/>
                    <a:pt x="3829591" y="5868"/>
                    <a:pt x="3829591" y="7987"/>
                  </a:cubicBezTo>
                  <a:lnTo>
                    <a:pt x="3829591" y="798584"/>
                  </a:lnTo>
                  <a:cubicBezTo>
                    <a:pt x="3829591" y="800702"/>
                    <a:pt x="3828750" y="802734"/>
                    <a:pt x="3827252" y="804231"/>
                  </a:cubicBezTo>
                  <a:cubicBezTo>
                    <a:pt x="3825754" y="805729"/>
                    <a:pt x="3823723" y="806571"/>
                    <a:pt x="3821604" y="806571"/>
                  </a:cubicBezTo>
                  <a:lnTo>
                    <a:pt x="7987" y="806571"/>
                  </a:lnTo>
                  <a:cubicBezTo>
                    <a:pt x="5868" y="806571"/>
                    <a:pt x="3837" y="805729"/>
                    <a:pt x="2339" y="804231"/>
                  </a:cubicBezTo>
                  <a:cubicBezTo>
                    <a:pt x="841" y="802734"/>
                    <a:pt x="0" y="800702"/>
                    <a:pt x="0" y="798584"/>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id="5" name="TextBox 5"/>
            <p:cNvSpPr txBox="1"/>
            <p:nvPr/>
          </p:nvSpPr>
          <p:spPr>
            <a:xfrm>
              <a:off x="0" y="-47625"/>
              <a:ext cx="3829591" cy="854196"/>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1607881" y="2466933"/>
            <a:ext cx="13662743" cy="3106418"/>
          </a:xfrm>
          <a:prstGeom prst="rect">
            <a:avLst/>
          </a:prstGeom>
        </p:spPr>
        <p:txBody>
          <a:bodyPr lIns="0" tIns="0" rIns="0" bIns="0" rtlCol="0" anchor="t">
            <a:spAutoFit/>
          </a:bodyPr>
          <a:lstStyle/>
          <a:p>
            <a:pPr algn="just">
              <a:lnSpc>
                <a:spcPts val="3080"/>
              </a:lnSpc>
            </a:pPr>
            <a:r>
              <a:rPr lang="en-US" sz="2200" b="1">
                <a:solidFill>
                  <a:srgbClr val="021828"/>
                </a:solidFill>
                <a:latin typeface="Aileron Bold"/>
                <a:ea typeface="Aileron Bold"/>
                <a:cs typeface="Aileron Bold"/>
                <a:sym typeface="Aileron Bold"/>
              </a:rPr>
              <a:t>Le choix de la clé de partition affecte la création et la distribution des fragments entre les partitions disponibles. La distribution des données affecte l'efficacité et les performances des opérations au sein du cluster fragmenté.</a:t>
            </a:r>
          </a:p>
          <a:p>
            <a:pPr algn="just">
              <a:lnSpc>
                <a:spcPts val="3080"/>
              </a:lnSpc>
            </a:pPr>
            <a:endParaRPr lang="en-US" sz="2200" b="1">
              <a:solidFill>
                <a:srgbClr val="021828"/>
              </a:solidFill>
              <a:latin typeface="Aileron Bold"/>
              <a:ea typeface="Aileron Bold"/>
              <a:cs typeface="Aileron Bold"/>
              <a:sym typeface="Aileron Bold"/>
            </a:endParaRPr>
          </a:p>
          <a:p>
            <a:pPr algn="just">
              <a:lnSpc>
                <a:spcPts val="3080"/>
              </a:lnSpc>
            </a:pPr>
            <a:r>
              <a:rPr lang="en-US" sz="2200" b="1">
                <a:solidFill>
                  <a:srgbClr val="021828"/>
                </a:solidFill>
                <a:latin typeface="Aileron Bold"/>
                <a:ea typeface="Aileron Bold"/>
                <a:cs typeface="Aileron Bold"/>
                <a:sym typeface="Aileron Bold"/>
              </a:rPr>
              <a:t>La clé de partition idéale permet à MongoDB de distribuer les documents uniformément dans le cluster tout en facilitant les modèles de requêtes courants.</a:t>
            </a:r>
          </a:p>
          <a:p>
            <a:pPr algn="just">
              <a:lnSpc>
                <a:spcPts val="3080"/>
              </a:lnSpc>
            </a:pPr>
            <a:endParaRPr lang="en-US" sz="2200" b="1">
              <a:solidFill>
                <a:srgbClr val="021828"/>
              </a:solidFill>
              <a:latin typeface="Aileron Bold"/>
              <a:ea typeface="Aileron Bold"/>
              <a:cs typeface="Aileron Bold"/>
              <a:sym typeface="Aileron Bold"/>
            </a:endParaRPr>
          </a:p>
          <a:p>
            <a:pPr algn="just">
              <a:lnSpc>
                <a:spcPts val="3080"/>
              </a:lnSpc>
            </a:pPr>
            <a:r>
              <a:rPr lang="en-US" sz="2200" b="1">
                <a:solidFill>
                  <a:srgbClr val="021828"/>
                </a:solidFill>
                <a:latin typeface="Aileron Bold"/>
                <a:ea typeface="Aileron Bold"/>
                <a:cs typeface="Aileron Bold"/>
                <a:sym typeface="Aileron Bold"/>
              </a:rPr>
              <a:t>Lors du choix du clé de partition,  faut penser à :</a:t>
            </a:r>
          </a:p>
        </p:txBody>
      </p:sp>
      <p:sp>
        <p:nvSpPr>
          <p:cNvPr id="7" name="TextBox 7"/>
          <p:cNvSpPr txBox="1"/>
          <p:nvPr/>
        </p:nvSpPr>
        <p:spPr>
          <a:xfrm>
            <a:off x="2675248" y="7789785"/>
            <a:ext cx="3020636" cy="701673"/>
          </a:xfrm>
          <a:prstGeom prst="rect">
            <a:avLst/>
          </a:prstGeom>
        </p:spPr>
        <p:txBody>
          <a:bodyPr lIns="0" tIns="0" rIns="0" bIns="0" rtlCol="0" anchor="t">
            <a:spAutoFit/>
          </a:bodyPr>
          <a:lstStyle/>
          <a:p>
            <a:pPr algn="just">
              <a:lnSpc>
                <a:spcPts val="2800"/>
              </a:lnSpc>
            </a:pPr>
            <a:r>
              <a:rPr lang="en-US" sz="2000" b="1">
                <a:solidFill>
                  <a:srgbClr val="0E2F5F"/>
                </a:solidFill>
                <a:latin typeface="Aileron Bold"/>
                <a:ea typeface="Aileron Bold"/>
                <a:cs typeface="Aileron Bold"/>
                <a:sym typeface="Aileron Bold"/>
              </a:rPr>
              <a:t>La cardinalité de la clé de partition</a:t>
            </a:r>
          </a:p>
        </p:txBody>
      </p:sp>
      <p:sp>
        <p:nvSpPr>
          <p:cNvPr id="8" name="TextBox 8"/>
          <p:cNvSpPr txBox="1"/>
          <p:nvPr/>
        </p:nvSpPr>
        <p:spPr>
          <a:xfrm>
            <a:off x="6919409" y="7789785"/>
            <a:ext cx="3020636" cy="1054098"/>
          </a:xfrm>
          <a:prstGeom prst="rect">
            <a:avLst/>
          </a:prstGeom>
        </p:spPr>
        <p:txBody>
          <a:bodyPr lIns="0" tIns="0" rIns="0" bIns="0" rtlCol="0" anchor="t">
            <a:spAutoFit/>
          </a:bodyPr>
          <a:lstStyle/>
          <a:p>
            <a:pPr algn="just">
              <a:lnSpc>
                <a:spcPts val="2800"/>
              </a:lnSpc>
            </a:pPr>
            <a:r>
              <a:rPr lang="en-US" sz="2000" b="1">
                <a:solidFill>
                  <a:srgbClr val="0E2F5F"/>
                </a:solidFill>
                <a:latin typeface="Aileron Bold"/>
                <a:ea typeface="Aileron Bold"/>
                <a:cs typeface="Aileron Bold"/>
                <a:sym typeface="Aileron Bold"/>
              </a:rPr>
              <a:t>la fréquence à laquelle les valeurs des clés de partition apparaissent</a:t>
            </a:r>
          </a:p>
        </p:txBody>
      </p:sp>
      <p:sp>
        <p:nvSpPr>
          <p:cNvPr id="9" name="TextBox 9"/>
          <p:cNvSpPr txBox="1"/>
          <p:nvPr/>
        </p:nvSpPr>
        <p:spPr>
          <a:xfrm>
            <a:off x="11159245" y="7835902"/>
            <a:ext cx="3020636" cy="701673"/>
          </a:xfrm>
          <a:prstGeom prst="rect">
            <a:avLst/>
          </a:prstGeom>
        </p:spPr>
        <p:txBody>
          <a:bodyPr lIns="0" tIns="0" rIns="0" bIns="0" rtlCol="0" anchor="t">
            <a:spAutoFit/>
          </a:bodyPr>
          <a:lstStyle/>
          <a:p>
            <a:pPr algn="just">
              <a:lnSpc>
                <a:spcPts val="2800"/>
              </a:lnSpc>
            </a:pPr>
            <a:r>
              <a:rPr lang="en-US" sz="2000" b="1">
                <a:solidFill>
                  <a:srgbClr val="0E2F5F"/>
                </a:solidFill>
                <a:latin typeface="Aileron Bold"/>
                <a:ea typeface="Aileron Bold"/>
                <a:cs typeface="Aileron Bold"/>
                <a:sym typeface="Aileron Bold"/>
              </a:rPr>
              <a:t>Modèles de requête de partitionnement</a:t>
            </a:r>
          </a:p>
        </p:txBody>
      </p:sp>
      <p:sp>
        <p:nvSpPr>
          <p:cNvPr id="10" name="AutoShape 10"/>
          <p:cNvSpPr/>
          <p:nvPr/>
        </p:nvSpPr>
        <p:spPr>
          <a:xfrm>
            <a:off x="4298766" y="6438316"/>
            <a:ext cx="12960534" cy="0"/>
          </a:xfrm>
          <a:prstGeom prst="line">
            <a:avLst/>
          </a:prstGeom>
          <a:ln w="38100" cap="flat">
            <a:solidFill>
              <a:srgbClr val="5FAD4B"/>
            </a:solidFill>
            <a:prstDash val="solid"/>
            <a:headEnd type="none" w="sm" len="sm"/>
            <a:tailEnd type="none" w="sm" len="sm"/>
          </a:ln>
        </p:spPr>
      </p:sp>
      <p:grpSp>
        <p:nvGrpSpPr>
          <p:cNvPr id="11" name="Group 11"/>
          <p:cNvGrpSpPr/>
          <p:nvPr/>
        </p:nvGrpSpPr>
        <p:grpSpPr>
          <a:xfrm>
            <a:off x="3740090" y="6230618"/>
            <a:ext cx="890951" cy="8909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AD4B"/>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7993776" y="6187734"/>
            <a:ext cx="890951" cy="89095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AD4B"/>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2247463" y="6144851"/>
            <a:ext cx="890951" cy="8909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AD4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rot="5400000">
            <a:off x="4000197" y="648120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rot="5400000">
            <a:off x="8244358" y="643831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Freeform 22"/>
          <p:cNvSpPr/>
          <p:nvPr/>
        </p:nvSpPr>
        <p:spPr>
          <a:xfrm rot="5400000">
            <a:off x="12488520" y="639543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3" name="Freeform 23"/>
          <p:cNvSpPr/>
          <p:nvPr/>
        </p:nvSpPr>
        <p:spPr>
          <a:xfrm>
            <a:off x="-817234" y="-1602163"/>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4" name="Freeform 24"/>
          <p:cNvSpPr/>
          <p:nvPr/>
        </p:nvSpPr>
        <p:spPr>
          <a:xfrm>
            <a:off x="13471832" y="99079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5" name="Freeform 25"/>
          <p:cNvSpPr/>
          <p:nvPr/>
        </p:nvSpPr>
        <p:spPr>
          <a:xfrm>
            <a:off x="15792540" y="1812808"/>
            <a:ext cx="1384450" cy="1384450"/>
          </a:xfrm>
          <a:custGeom>
            <a:avLst/>
            <a:gdLst/>
            <a:ahLst/>
            <a:cxnLst/>
            <a:rect l="l" t="t" r="r" b="b"/>
            <a:pathLst>
              <a:path w="1384450" h="1384450">
                <a:moveTo>
                  <a:pt x="0" y="0"/>
                </a:moveTo>
                <a:lnTo>
                  <a:pt x="1384450" y="0"/>
                </a:lnTo>
                <a:lnTo>
                  <a:pt x="1384450" y="1384450"/>
                </a:lnTo>
                <a:lnTo>
                  <a:pt x="0" y="138445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6" name="Freeform 26"/>
          <p:cNvSpPr/>
          <p:nvPr/>
        </p:nvSpPr>
        <p:spPr>
          <a:xfrm>
            <a:off x="16893081" y="3755283"/>
            <a:ext cx="567817" cy="567817"/>
          </a:xfrm>
          <a:custGeom>
            <a:avLst/>
            <a:gdLst/>
            <a:ahLst/>
            <a:cxnLst/>
            <a:rect l="l" t="t" r="r" b="b"/>
            <a:pathLst>
              <a:path w="567817" h="567817">
                <a:moveTo>
                  <a:pt x="0" y="0"/>
                </a:moveTo>
                <a:lnTo>
                  <a:pt x="567818" y="0"/>
                </a:lnTo>
                <a:lnTo>
                  <a:pt x="567818" y="567817"/>
                </a:lnTo>
                <a:lnTo>
                  <a:pt x="0" y="56781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9" name="Espace réservé du numéro de diapositive 28">
            <a:extLst>
              <a:ext uri="{FF2B5EF4-FFF2-40B4-BE49-F238E27FC236}">
                <a16:creationId xmlns:a16="http://schemas.microsoft.com/office/drawing/2014/main" xmlns="" id="{F1560961-8C7B-4AA0-83E7-FEE81637032A}"/>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219298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2512" y="9160005"/>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139432" y="41581"/>
            <a:ext cx="1785568" cy="2165200"/>
          </a:xfrm>
          <a:custGeom>
            <a:avLst/>
            <a:gdLst/>
            <a:ahLst/>
            <a:cxnLst/>
            <a:rect l="l" t="t" r="r" b="b"/>
            <a:pathLst>
              <a:path w="1785568" h="2165200">
                <a:moveTo>
                  <a:pt x="0" y="0"/>
                </a:moveTo>
                <a:lnTo>
                  <a:pt x="1785569" y="0"/>
                </a:lnTo>
                <a:lnTo>
                  <a:pt x="1785569" y="2165200"/>
                </a:lnTo>
                <a:lnTo>
                  <a:pt x="0" y="21652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8" name="Group 8"/>
          <p:cNvGrpSpPr/>
          <p:nvPr/>
        </p:nvGrpSpPr>
        <p:grpSpPr>
          <a:xfrm>
            <a:off x="1028700" y="1817093"/>
            <a:ext cx="5926640" cy="7342912"/>
            <a:chOff x="0" y="0"/>
            <a:chExt cx="7902187" cy="9790549"/>
          </a:xfrm>
        </p:grpSpPr>
        <p:grpSp>
          <p:nvGrpSpPr>
            <p:cNvPr id="9" name="Group 9"/>
            <p:cNvGrpSpPr/>
            <p:nvPr/>
          </p:nvGrpSpPr>
          <p:grpSpPr>
            <a:xfrm>
              <a:off x="0" y="0"/>
              <a:ext cx="7902187" cy="2208321"/>
              <a:chOff x="0" y="0"/>
              <a:chExt cx="1454249" cy="406400"/>
            </a:xfrm>
          </p:grpSpPr>
          <p:sp>
            <p:nvSpPr>
              <p:cNvPr id="10" name="Freeform 10"/>
              <p:cNvSpPr/>
              <p:nvPr/>
            </p:nvSpPr>
            <p:spPr>
              <a:xfrm>
                <a:off x="0" y="0"/>
                <a:ext cx="1454249" cy="406400"/>
              </a:xfrm>
              <a:custGeom>
                <a:avLst/>
                <a:gdLst/>
                <a:ahLst/>
                <a:cxnLst/>
                <a:rect l="l" t="t" r="r" b="b"/>
                <a:pathLst>
                  <a:path w="1454249" h="406400">
                    <a:moveTo>
                      <a:pt x="1251049" y="0"/>
                    </a:moveTo>
                    <a:cubicBezTo>
                      <a:pt x="1363274" y="0"/>
                      <a:pt x="1454249" y="90976"/>
                      <a:pt x="1454249" y="203200"/>
                    </a:cubicBezTo>
                    <a:cubicBezTo>
                      <a:pt x="1454249" y="315424"/>
                      <a:pt x="1363274" y="406400"/>
                      <a:pt x="1251049" y="406400"/>
                    </a:cubicBezTo>
                    <a:lnTo>
                      <a:pt x="203200" y="406400"/>
                    </a:lnTo>
                    <a:cubicBezTo>
                      <a:pt x="90976" y="406400"/>
                      <a:pt x="0" y="315424"/>
                      <a:pt x="0" y="203200"/>
                    </a:cubicBezTo>
                    <a:cubicBezTo>
                      <a:pt x="0" y="90976"/>
                      <a:pt x="90976" y="0"/>
                      <a:pt x="203200" y="0"/>
                    </a:cubicBezTo>
                    <a:close/>
                  </a:path>
                </a:pathLst>
              </a:custGeom>
              <a:solidFill>
                <a:srgbClr val="5FAD4B"/>
              </a:solidFill>
            </p:spPr>
          </p:sp>
          <p:sp>
            <p:nvSpPr>
              <p:cNvPr id="11" name="TextBox 11"/>
              <p:cNvSpPr txBox="1"/>
              <p:nvPr/>
            </p:nvSpPr>
            <p:spPr>
              <a:xfrm>
                <a:off x="0" y="-76200"/>
                <a:ext cx="1454249" cy="482600"/>
              </a:xfrm>
              <a:prstGeom prst="rect">
                <a:avLst/>
              </a:prstGeom>
            </p:spPr>
            <p:txBody>
              <a:bodyPr lIns="50800" tIns="50800" rIns="50800" bIns="50800" rtlCol="0" anchor="ctr"/>
              <a:lstStyle/>
              <a:p>
                <a:pPr algn="ctr">
                  <a:lnSpc>
                    <a:spcPts val="5040"/>
                  </a:lnSpc>
                </a:pPr>
                <a:r>
                  <a:rPr lang="en-US" sz="3600" b="1">
                    <a:solidFill>
                      <a:srgbClr val="000000"/>
                    </a:solidFill>
                    <a:latin typeface="Aileron Bold"/>
                    <a:ea typeface="Aileron Bold"/>
                    <a:cs typeface="Aileron Bold"/>
                    <a:sym typeface="Aileron Bold"/>
                  </a:rPr>
                  <a:t>Uniformité</a:t>
                </a:r>
              </a:p>
            </p:txBody>
          </p:sp>
        </p:grpSp>
        <p:grpSp>
          <p:nvGrpSpPr>
            <p:cNvPr id="12" name="Group 12"/>
            <p:cNvGrpSpPr/>
            <p:nvPr/>
          </p:nvGrpSpPr>
          <p:grpSpPr>
            <a:xfrm>
              <a:off x="0" y="2551221"/>
              <a:ext cx="7902187" cy="2208321"/>
              <a:chOff x="0" y="0"/>
              <a:chExt cx="1454249" cy="406400"/>
            </a:xfrm>
          </p:grpSpPr>
          <p:sp>
            <p:nvSpPr>
              <p:cNvPr id="13" name="Freeform 13"/>
              <p:cNvSpPr/>
              <p:nvPr/>
            </p:nvSpPr>
            <p:spPr>
              <a:xfrm>
                <a:off x="0" y="0"/>
                <a:ext cx="1454249" cy="406400"/>
              </a:xfrm>
              <a:custGeom>
                <a:avLst/>
                <a:gdLst/>
                <a:ahLst/>
                <a:cxnLst/>
                <a:rect l="l" t="t" r="r" b="b"/>
                <a:pathLst>
                  <a:path w="1454249" h="406400">
                    <a:moveTo>
                      <a:pt x="1251049" y="0"/>
                    </a:moveTo>
                    <a:cubicBezTo>
                      <a:pt x="1363274" y="0"/>
                      <a:pt x="1454249" y="90976"/>
                      <a:pt x="1454249" y="203200"/>
                    </a:cubicBezTo>
                    <a:cubicBezTo>
                      <a:pt x="1454249" y="315424"/>
                      <a:pt x="1363274" y="406400"/>
                      <a:pt x="1251049" y="406400"/>
                    </a:cubicBezTo>
                    <a:lnTo>
                      <a:pt x="203200" y="406400"/>
                    </a:lnTo>
                    <a:cubicBezTo>
                      <a:pt x="90976" y="406400"/>
                      <a:pt x="0" y="315424"/>
                      <a:pt x="0" y="203200"/>
                    </a:cubicBezTo>
                    <a:cubicBezTo>
                      <a:pt x="0" y="90976"/>
                      <a:pt x="90976" y="0"/>
                      <a:pt x="203200" y="0"/>
                    </a:cubicBezTo>
                    <a:close/>
                  </a:path>
                </a:pathLst>
              </a:custGeom>
              <a:solidFill>
                <a:srgbClr val="5FAD4B"/>
              </a:solidFill>
            </p:spPr>
          </p:sp>
          <p:sp>
            <p:nvSpPr>
              <p:cNvPr id="14" name="TextBox 14"/>
              <p:cNvSpPr txBox="1"/>
              <p:nvPr/>
            </p:nvSpPr>
            <p:spPr>
              <a:xfrm>
                <a:off x="0" y="-76200"/>
                <a:ext cx="1454249" cy="482600"/>
              </a:xfrm>
              <a:prstGeom prst="rect">
                <a:avLst/>
              </a:prstGeom>
            </p:spPr>
            <p:txBody>
              <a:bodyPr lIns="50800" tIns="50800" rIns="50800" bIns="50800" rtlCol="0" anchor="ctr"/>
              <a:lstStyle/>
              <a:p>
                <a:pPr algn="ctr">
                  <a:lnSpc>
                    <a:spcPts val="5040"/>
                  </a:lnSpc>
                </a:pPr>
                <a:r>
                  <a:rPr lang="en-US" sz="3600" b="1">
                    <a:solidFill>
                      <a:srgbClr val="000000"/>
                    </a:solidFill>
                    <a:latin typeface="Aileron Bold"/>
                    <a:ea typeface="Aileron Bold"/>
                    <a:cs typeface="Aileron Bold"/>
                    <a:sym typeface="Aileron Bold"/>
                  </a:rPr>
                  <a:t>Cardinalité élevée</a:t>
                </a:r>
              </a:p>
            </p:txBody>
          </p:sp>
        </p:grpSp>
        <p:grpSp>
          <p:nvGrpSpPr>
            <p:cNvPr id="15" name="Group 15"/>
            <p:cNvGrpSpPr/>
            <p:nvPr/>
          </p:nvGrpSpPr>
          <p:grpSpPr>
            <a:xfrm>
              <a:off x="0" y="5102441"/>
              <a:ext cx="7902187" cy="2091329"/>
              <a:chOff x="0" y="0"/>
              <a:chExt cx="1454249" cy="384870"/>
            </a:xfrm>
          </p:grpSpPr>
          <p:sp>
            <p:nvSpPr>
              <p:cNvPr id="16" name="Freeform 16"/>
              <p:cNvSpPr/>
              <p:nvPr/>
            </p:nvSpPr>
            <p:spPr>
              <a:xfrm>
                <a:off x="0" y="0"/>
                <a:ext cx="1454249" cy="384870"/>
              </a:xfrm>
              <a:custGeom>
                <a:avLst/>
                <a:gdLst/>
                <a:ahLst/>
                <a:cxnLst/>
                <a:rect l="l" t="t" r="r" b="b"/>
                <a:pathLst>
                  <a:path w="1454249" h="384870">
                    <a:moveTo>
                      <a:pt x="1251049" y="0"/>
                    </a:moveTo>
                    <a:cubicBezTo>
                      <a:pt x="1363274" y="0"/>
                      <a:pt x="1454249" y="86156"/>
                      <a:pt x="1454249" y="192435"/>
                    </a:cubicBezTo>
                    <a:cubicBezTo>
                      <a:pt x="1454249" y="298714"/>
                      <a:pt x="1363274" y="384870"/>
                      <a:pt x="1251049" y="384870"/>
                    </a:cubicBezTo>
                    <a:lnTo>
                      <a:pt x="203200" y="384870"/>
                    </a:lnTo>
                    <a:cubicBezTo>
                      <a:pt x="90976" y="384870"/>
                      <a:pt x="0" y="298714"/>
                      <a:pt x="0" y="192435"/>
                    </a:cubicBezTo>
                    <a:cubicBezTo>
                      <a:pt x="0" y="86156"/>
                      <a:pt x="90976" y="0"/>
                      <a:pt x="203200" y="0"/>
                    </a:cubicBezTo>
                    <a:close/>
                  </a:path>
                </a:pathLst>
              </a:custGeom>
              <a:solidFill>
                <a:srgbClr val="5FAD4B"/>
              </a:solidFill>
            </p:spPr>
          </p:sp>
          <p:sp>
            <p:nvSpPr>
              <p:cNvPr id="17" name="TextBox 17"/>
              <p:cNvSpPr txBox="1"/>
              <p:nvPr/>
            </p:nvSpPr>
            <p:spPr>
              <a:xfrm>
                <a:off x="0" y="-76200"/>
                <a:ext cx="1454249" cy="461070"/>
              </a:xfrm>
              <a:prstGeom prst="rect">
                <a:avLst/>
              </a:prstGeom>
            </p:spPr>
            <p:txBody>
              <a:bodyPr lIns="50800" tIns="50800" rIns="50800" bIns="50800" rtlCol="0" anchor="ctr"/>
              <a:lstStyle/>
              <a:p>
                <a:pPr algn="ctr">
                  <a:lnSpc>
                    <a:spcPts val="5040"/>
                  </a:lnSpc>
                </a:pPr>
                <a:r>
                  <a:rPr lang="en-US" sz="3600" b="1">
                    <a:solidFill>
                      <a:srgbClr val="000000"/>
                    </a:solidFill>
                    <a:latin typeface="Aileron Bold"/>
                    <a:ea typeface="Aileron Bold"/>
                    <a:cs typeface="Aileron Bold"/>
                    <a:sym typeface="Aileron Bold"/>
                  </a:rPr>
                  <a:t>Prévisibilité d’accès</a:t>
                </a:r>
              </a:p>
            </p:txBody>
          </p:sp>
        </p:grpSp>
        <p:grpSp>
          <p:nvGrpSpPr>
            <p:cNvPr id="18" name="Group 18"/>
            <p:cNvGrpSpPr/>
            <p:nvPr/>
          </p:nvGrpSpPr>
          <p:grpSpPr>
            <a:xfrm>
              <a:off x="0" y="7699220"/>
              <a:ext cx="7902187" cy="2091329"/>
              <a:chOff x="0" y="0"/>
              <a:chExt cx="1454249" cy="384870"/>
            </a:xfrm>
          </p:grpSpPr>
          <p:sp>
            <p:nvSpPr>
              <p:cNvPr id="19" name="Freeform 19"/>
              <p:cNvSpPr/>
              <p:nvPr/>
            </p:nvSpPr>
            <p:spPr>
              <a:xfrm>
                <a:off x="0" y="0"/>
                <a:ext cx="1454249" cy="384870"/>
              </a:xfrm>
              <a:custGeom>
                <a:avLst/>
                <a:gdLst/>
                <a:ahLst/>
                <a:cxnLst/>
                <a:rect l="l" t="t" r="r" b="b"/>
                <a:pathLst>
                  <a:path w="1454249" h="384870">
                    <a:moveTo>
                      <a:pt x="1251049" y="0"/>
                    </a:moveTo>
                    <a:cubicBezTo>
                      <a:pt x="1363274" y="0"/>
                      <a:pt x="1454249" y="86156"/>
                      <a:pt x="1454249" y="192435"/>
                    </a:cubicBezTo>
                    <a:cubicBezTo>
                      <a:pt x="1454249" y="298714"/>
                      <a:pt x="1363274" y="384870"/>
                      <a:pt x="1251049" y="384870"/>
                    </a:cubicBezTo>
                    <a:lnTo>
                      <a:pt x="203200" y="384870"/>
                    </a:lnTo>
                    <a:cubicBezTo>
                      <a:pt x="90976" y="384870"/>
                      <a:pt x="0" y="298714"/>
                      <a:pt x="0" y="192435"/>
                    </a:cubicBezTo>
                    <a:cubicBezTo>
                      <a:pt x="0" y="86156"/>
                      <a:pt x="90976" y="0"/>
                      <a:pt x="203200" y="0"/>
                    </a:cubicBezTo>
                    <a:close/>
                  </a:path>
                </a:pathLst>
              </a:custGeom>
              <a:solidFill>
                <a:srgbClr val="5FAD4B"/>
              </a:solidFill>
            </p:spPr>
          </p:sp>
          <p:sp>
            <p:nvSpPr>
              <p:cNvPr id="20" name="TextBox 20"/>
              <p:cNvSpPr txBox="1"/>
              <p:nvPr/>
            </p:nvSpPr>
            <p:spPr>
              <a:xfrm>
                <a:off x="0" y="-76200"/>
                <a:ext cx="1454249" cy="461070"/>
              </a:xfrm>
              <a:prstGeom prst="rect">
                <a:avLst/>
              </a:prstGeom>
            </p:spPr>
            <p:txBody>
              <a:bodyPr lIns="50800" tIns="50800" rIns="50800" bIns="50800" rtlCol="0" anchor="ctr"/>
              <a:lstStyle/>
              <a:p>
                <a:pPr algn="ctr">
                  <a:lnSpc>
                    <a:spcPts val="5040"/>
                  </a:lnSpc>
                </a:pPr>
                <a:r>
                  <a:rPr lang="en-US" sz="3600" b="1">
                    <a:solidFill>
                      <a:srgbClr val="000000"/>
                    </a:solidFill>
                    <a:latin typeface="Aileron Bold"/>
                    <a:ea typeface="Aileron Bold"/>
                    <a:cs typeface="Aileron Bold"/>
                    <a:sym typeface="Aileron Bold"/>
                  </a:rPr>
                  <a:t>Immutabilité</a:t>
                </a:r>
              </a:p>
            </p:txBody>
          </p:sp>
        </p:grpSp>
      </p:grpSp>
      <p:sp>
        <p:nvSpPr>
          <p:cNvPr id="21" name="TextBox 21"/>
          <p:cNvSpPr txBox="1"/>
          <p:nvPr/>
        </p:nvSpPr>
        <p:spPr>
          <a:xfrm>
            <a:off x="613792" y="-91769"/>
            <a:ext cx="9697196"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les critères du choix du Shard Key</a:t>
            </a:r>
          </a:p>
        </p:txBody>
      </p:sp>
      <p:sp>
        <p:nvSpPr>
          <p:cNvPr id="22" name="TextBox 22"/>
          <p:cNvSpPr txBox="1"/>
          <p:nvPr/>
        </p:nvSpPr>
        <p:spPr>
          <a:xfrm>
            <a:off x="7435731" y="1972467"/>
            <a:ext cx="8822851" cy="1012190"/>
          </a:xfrm>
          <a:prstGeom prst="rect">
            <a:avLst/>
          </a:prstGeom>
        </p:spPr>
        <p:txBody>
          <a:bodyPr lIns="0" tIns="0" rIns="0" bIns="0" rtlCol="0" anchor="t">
            <a:spAutoFit/>
          </a:bodyPr>
          <a:lstStyle/>
          <a:p>
            <a:pPr algn="ctr">
              <a:lnSpc>
                <a:spcPts val="4060"/>
              </a:lnSpc>
            </a:pPr>
            <a:r>
              <a:rPr lang="en-US" sz="2900">
                <a:solidFill>
                  <a:srgbClr val="0E2F5F"/>
                </a:solidFill>
                <a:latin typeface="Open Sans"/>
                <a:ea typeface="Open Sans"/>
                <a:cs typeface="Open Sans"/>
                <a:sym typeface="Open Sans"/>
              </a:rPr>
              <a:t>doit distribuer les données de manière équilibrée entre les shard</a:t>
            </a:r>
          </a:p>
        </p:txBody>
      </p:sp>
      <p:sp>
        <p:nvSpPr>
          <p:cNvPr id="23" name="TextBox 23"/>
          <p:cNvSpPr txBox="1"/>
          <p:nvPr/>
        </p:nvSpPr>
        <p:spPr>
          <a:xfrm>
            <a:off x="7182571" y="3984781"/>
            <a:ext cx="8822851" cy="1012190"/>
          </a:xfrm>
          <a:prstGeom prst="rect">
            <a:avLst/>
          </a:prstGeom>
        </p:spPr>
        <p:txBody>
          <a:bodyPr lIns="0" tIns="0" rIns="0" bIns="0" rtlCol="0" anchor="t">
            <a:spAutoFit/>
          </a:bodyPr>
          <a:lstStyle/>
          <a:p>
            <a:pPr algn="ctr">
              <a:lnSpc>
                <a:spcPts val="4060"/>
              </a:lnSpc>
            </a:pPr>
            <a:r>
              <a:rPr lang="en-US" sz="2900">
                <a:solidFill>
                  <a:srgbClr val="0E2F5F"/>
                </a:solidFill>
                <a:latin typeface="Open Sans"/>
                <a:ea typeface="Open Sans"/>
                <a:cs typeface="Open Sans"/>
                <a:sym typeface="Open Sans"/>
              </a:rPr>
              <a:t>chaque valeur de clé doit être unique ou peu fréquente.</a:t>
            </a:r>
          </a:p>
        </p:txBody>
      </p:sp>
      <p:sp>
        <p:nvSpPr>
          <p:cNvPr id="24" name="TextBox 24"/>
          <p:cNvSpPr txBox="1"/>
          <p:nvPr/>
        </p:nvSpPr>
        <p:spPr>
          <a:xfrm>
            <a:off x="7435731" y="5997096"/>
            <a:ext cx="8822851" cy="1012190"/>
          </a:xfrm>
          <a:prstGeom prst="rect">
            <a:avLst/>
          </a:prstGeom>
        </p:spPr>
        <p:txBody>
          <a:bodyPr lIns="0" tIns="0" rIns="0" bIns="0" rtlCol="0" anchor="t">
            <a:spAutoFit/>
          </a:bodyPr>
          <a:lstStyle/>
          <a:p>
            <a:pPr algn="ctr">
              <a:lnSpc>
                <a:spcPts val="4060"/>
              </a:lnSpc>
            </a:pPr>
            <a:r>
              <a:rPr lang="en-US" sz="2900">
                <a:solidFill>
                  <a:srgbClr val="0E2F5F"/>
                </a:solidFill>
                <a:latin typeface="Open Sans"/>
                <a:ea typeface="Open Sans"/>
                <a:cs typeface="Open Sans"/>
                <a:sym typeface="Open Sans"/>
              </a:rPr>
              <a:t>correspond aux schémas de requêtes de l’application.</a:t>
            </a:r>
          </a:p>
        </p:txBody>
      </p:sp>
      <p:sp>
        <p:nvSpPr>
          <p:cNvPr id="25" name="TextBox 25"/>
          <p:cNvSpPr txBox="1"/>
          <p:nvPr/>
        </p:nvSpPr>
        <p:spPr>
          <a:xfrm>
            <a:off x="7435731" y="8302629"/>
            <a:ext cx="8822851" cy="497840"/>
          </a:xfrm>
          <a:prstGeom prst="rect">
            <a:avLst/>
          </a:prstGeom>
        </p:spPr>
        <p:txBody>
          <a:bodyPr lIns="0" tIns="0" rIns="0" bIns="0" rtlCol="0" anchor="t">
            <a:spAutoFit/>
          </a:bodyPr>
          <a:lstStyle/>
          <a:p>
            <a:pPr algn="ctr">
              <a:lnSpc>
                <a:spcPts val="4060"/>
              </a:lnSpc>
            </a:pPr>
            <a:r>
              <a:rPr lang="en-US" sz="2900">
                <a:solidFill>
                  <a:srgbClr val="0E2F5F"/>
                </a:solidFill>
                <a:latin typeface="Open Sans"/>
                <a:ea typeface="Open Sans"/>
                <a:cs typeface="Open Sans"/>
                <a:sym typeface="Open Sans"/>
              </a:rPr>
              <a:t>éviter les clés qui changent fréquemment.</a:t>
            </a:r>
          </a:p>
        </p:txBody>
      </p:sp>
      <p:sp>
        <p:nvSpPr>
          <p:cNvPr id="28" name="Espace réservé du numéro de diapositive 27">
            <a:extLst>
              <a:ext uri="{FF2B5EF4-FFF2-40B4-BE49-F238E27FC236}">
                <a16:creationId xmlns:a16="http://schemas.microsoft.com/office/drawing/2014/main" xmlns="" id="{98491063-A4BA-4462-89ED-F53450398DBD}"/>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39122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69025" y="8914591"/>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912169" y="9258300"/>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48633" y="959115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6318102" y="4119761"/>
            <a:ext cx="10277079" cy="5138539"/>
          </a:xfrm>
          <a:custGeom>
            <a:avLst/>
            <a:gdLst/>
            <a:ahLst/>
            <a:cxnLst/>
            <a:rect l="l" t="t" r="r" b="b"/>
            <a:pathLst>
              <a:path w="10277079" h="5138539">
                <a:moveTo>
                  <a:pt x="0" y="0"/>
                </a:moveTo>
                <a:lnTo>
                  <a:pt x="10277079" y="0"/>
                </a:lnTo>
                <a:lnTo>
                  <a:pt x="10277079" y="5138539"/>
                </a:lnTo>
                <a:lnTo>
                  <a:pt x="0" y="513853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860675" y="117475"/>
            <a:ext cx="8283325"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La cardinalité du Sharding key</a:t>
            </a:r>
          </a:p>
        </p:txBody>
      </p:sp>
      <p:sp>
        <p:nvSpPr>
          <p:cNvPr id="10" name="TextBox 10"/>
          <p:cNvSpPr txBox="1"/>
          <p:nvPr/>
        </p:nvSpPr>
        <p:spPr>
          <a:xfrm>
            <a:off x="248633" y="2231733"/>
            <a:ext cx="10958094" cy="2325368"/>
          </a:xfrm>
          <a:prstGeom prst="rect">
            <a:avLst/>
          </a:prstGeom>
        </p:spPr>
        <p:txBody>
          <a:bodyPr lIns="0" tIns="0" rIns="0" bIns="0" rtlCol="0" anchor="t">
            <a:spAutoFit/>
          </a:bodyPr>
          <a:lstStyle/>
          <a:p>
            <a:pPr marL="0" lvl="0" indent="0" algn="just">
              <a:lnSpc>
                <a:spcPts val="3080"/>
              </a:lnSpc>
              <a:spcBef>
                <a:spcPct val="0"/>
              </a:spcBef>
            </a:pPr>
            <a:r>
              <a:rPr lang="en-US" sz="2200" b="1">
                <a:solidFill>
                  <a:srgbClr val="021828"/>
                </a:solidFill>
                <a:latin typeface="Aileron Bold"/>
                <a:ea typeface="Aileron Bold"/>
                <a:cs typeface="Aileron Bold"/>
                <a:sym typeface="Aileron Bold"/>
              </a:rPr>
              <a:t>La c</a:t>
            </a:r>
            <a:r>
              <a:rPr lang="en-US" sz="2200" b="1" u="none" strike="noStrike">
                <a:solidFill>
                  <a:srgbClr val="021828"/>
                </a:solidFill>
                <a:latin typeface="Aileron Bold"/>
                <a:ea typeface="Aileron Bold"/>
                <a:cs typeface="Aileron Bold"/>
                <a:sym typeface="Aileron Bold"/>
              </a:rPr>
              <a:t>ardinalité d'une clé de sharding détermine le nombre maximal de chunks que le balancer peut créer. Dans la mesure du possible, choisissez une clé de sharding avec une cardinalité élevée. Une clé de sharding avec une faible cardinalité réduit l'efficacité de la scalabilité horizontale du cluster.</a:t>
            </a:r>
          </a:p>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Chaque valeur unique d'une clé de sharding ne peut exister que sur un seul chunk à un moment donné. </a:t>
            </a:r>
          </a:p>
        </p:txBody>
      </p:sp>
      <p:sp>
        <p:nvSpPr>
          <p:cNvPr id="13" name="Espace réservé du numéro de diapositive 12">
            <a:extLst>
              <a:ext uri="{FF2B5EF4-FFF2-40B4-BE49-F238E27FC236}">
                <a16:creationId xmlns:a16="http://schemas.microsoft.com/office/drawing/2014/main" xmlns="" id="{DF65FB9D-534E-426C-8AF7-4A100F7A35E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425469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849430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028700" y="7252027"/>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6875230" y="2969419"/>
            <a:ext cx="11049771" cy="5524885"/>
          </a:xfrm>
          <a:custGeom>
            <a:avLst/>
            <a:gdLst/>
            <a:ahLst/>
            <a:cxnLst/>
            <a:rect l="l" t="t" r="r" b="b"/>
            <a:pathLst>
              <a:path w="11049771" h="5524885">
                <a:moveTo>
                  <a:pt x="0" y="0"/>
                </a:moveTo>
                <a:lnTo>
                  <a:pt x="11049771" y="0"/>
                </a:lnTo>
                <a:lnTo>
                  <a:pt x="11049771" y="5524885"/>
                </a:lnTo>
                <a:lnTo>
                  <a:pt x="0" y="552488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7267444" y="895350"/>
            <a:ext cx="9697196"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La fréquence du Shard key</a:t>
            </a:r>
          </a:p>
        </p:txBody>
      </p:sp>
      <p:sp>
        <p:nvSpPr>
          <p:cNvPr id="10" name="TextBox 10"/>
          <p:cNvSpPr txBox="1"/>
          <p:nvPr/>
        </p:nvSpPr>
        <p:spPr>
          <a:xfrm>
            <a:off x="394896" y="2365536"/>
            <a:ext cx="6862742" cy="4668518"/>
          </a:xfrm>
          <a:prstGeom prst="rect">
            <a:avLst/>
          </a:prstGeom>
        </p:spPr>
        <p:txBody>
          <a:bodyPr lIns="0" tIns="0" rIns="0" bIns="0" rtlCol="0" anchor="t">
            <a:spAutoFit/>
          </a:bodyPr>
          <a:lstStyle/>
          <a:p>
            <a:pPr algn="just">
              <a:lnSpc>
                <a:spcPts val="3080"/>
              </a:lnSpc>
            </a:pPr>
            <a:r>
              <a:rPr lang="en-US" sz="2200" b="1">
                <a:solidFill>
                  <a:srgbClr val="021828"/>
                </a:solidFill>
                <a:latin typeface="Aileron Bold"/>
                <a:ea typeface="Aileron Bold"/>
                <a:cs typeface="Aileron Bold"/>
                <a:sym typeface="Aileron Bold"/>
              </a:rPr>
              <a:t>Si votre modèle de données nécessite un partitionnement (sharding) sur une clé à faible cardinalité, envisagez d'utiliser un composé indexé de champs pour augmenter la cardinalité.</a:t>
            </a:r>
          </a:p>
          <a:p>
            <a:pPr algn="just">
              <a:lnSpc>
                <a:spcPts val="3080"/>
              </a:lnSpc>
            </a:pPr>
            <a:r>
              <a:rPr lang="en-US" sz="2200" b="1">
                <a:solidFill>
                  <a:srgbClr val="021828"/>
                </a:solidFill>
                <a:latin typeface="Aileron Bold"/>
                <a:ea typeface="Aileron Bold"/>
                <a:cs typeface="Aileron Bold"/>
                <a:sym typeface="Aileron Bold"/>
              </a:rPr>
              <a:t>Une clé de partitionnement à haute cardinalité ne garantit pas à elle seule une distribution uniforme des données dans le cluster partitionné. La fréquence de la clé de partitionnement et le risque de valeurs de clé de partitionnement à évolution monotone contribuent également à la distribution des données.</a:t>
            </a:r>
          </a:p>
          <a:p>
            <a:pPr marL="0" lvl="0" indent="0" algn="just">
              <a:lnSpc>
                <a:spcPts val="3080"/>
              </a:lnSpc>
              <a:spcBef>
                <a:spcPct val="0"/>
              </a:spcBef>
            </a:pPr>
            <a:endParaRPr lang="en-US" sz="2200" b="1">
              <a:solidFill>
                <a:srgbClr val="021828"/>
              </a:solidFill>
              <a:latin typeface="Aileron Bold"/>
              <a:ea typeface="Aileron Bold"/>
              <a:cs typeface="Aileron Bold"/>
              <a:sym typeface="Aileron Bold"/>
            </a:endParaRPr>
          </a:p>
        </p:txBody>
      </p:sp>
      <p:sp>
        <p:nvSpPr>
          <p:cNvPr id="13" name="Espace réservé du numéro de diapositive 12">
            <a:extLst>
              <a:ext uri="{FF2B5EF4-FFF2-40B4-BE49-F238E27FC236}">
                <a16:creationId xmlns:a16="http://schemas.microsoft.com/office/drawing/2014/main" xmlns="" id="{E8A8FB3E-D8EA-4155-B0B1-C6537A99B32C}"/>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176060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849430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16298" y="88792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203672" y="2592055"/>
            <a:ext cx="1325465" cy="1325465"/>
          </a:xfrm>
          <a:custGeom>
            <a:avLst/>
            <a:gdLst/>
            <a:ahLst/>
            <a:cxnLst/>
            <a:rect l="l" t="t" r="r" b="b"/>
            <a:pathLst>
              <a:path w="1325465" h="1325465">
                <a:moveTo>
                  <a:pt x="0" y="0"/>
                </a:moveTo>
                <a:lnTo>
                  <a:pt x="1325465" y="0"/>
                </a:lnTo>
                <a:lnTo>
                  <a:pt x="1325465" y="1325465"/>
                </a:lnTo>
                <a:lnTo>
                  <a:pt x="0" y="132546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122822" y="6410155"/>
            <a:ext cx="1406315" cy="1406315"/>
          </a:xfrm>
          <a:custGeom>
            <a:avLst/>
            <a:gdLst/>
            <a:ahLst/>
            <a:cxnLst/>
            <a:rect l="l" t="t" r="r" b="b"/>
            <a:pathLst>
              <a:path w="1406315" h="1406315">
                <a:moveTo>
                  <a:pt x="0" y="0"/>
                </a:moveTo>
                <a:lnTo>
                  <a:pt x="1406315" y="0"/>
                </a:lnTo>
                <a:lnTo>
                  <a:pt x="1406315" y="1406315"/>
                </a:lnTo>
                <a:lnTo>
                  <a:pt x="0" y="14063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TextBox 10"/>
          <p:cNvSpPr txBox="1"/>
          <p:nvPr/>
        </p:nvSpPr>
        <p:spPr>
          <a:xfrm>
            <a:off x="845421" y="307019"/>
            <a:ext cx="9697196"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Impact de la Shard Key sur les Performances</a:t>
            </a:r>
          </a:p>
        </p:txBody>
      </p:sp>
      <p:sp>
        <p:nvSpPr>
          <p:cNvPr id="11" name="TextBox 11"/>
          <p:cNvSpPr txBox="1"/>
          <p:nvPr/>
        </p:nvSpPr>
        <p:spPr>
          <a:xfrm>
            <a:off x="9428701" y="2173492"/>
            <a:ext cx="7867412"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Créer des hotspots sur certains shards.</a:t>
            </a:r>
          </a:p>
        </p:txBody>
      </p:sp>
      <p:sp>
        <p:nvSpPr>
          <p:cNvPr id="12" name="TextBox 12"/>
          <p:cNvSpPr txBox="1"/>
          <p:nvPr/>
        </p:nvSpPr>
        <p:spPr>
          <a:xfrm>
            <a:off x="9391888" y="2931255"/>
            <a:ext cx="8344376"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Dégrader les performances des requêtes.</a:t>
            </a:r>
          </a:p>
        </p:txBody>
      </p:sp>
      <p:sp>
        <p:nvSpPr>
          <p:cNvPr id="13" name="TextBox 13"/>
          <p:cNvSpPr txBox="1"/>
          <p:nvPr/>
        </p:nvSpPr>
        <p:spPr>
          <a:xfrm>
            <a:off x="9428701" y="3692620"/>
            <a:ext cx="8496300"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Complexifier le rééquilibrage des données</a:t>
            </a:r>
          </a:p>
        </p:txBody>
      </p:sp>
      <p:sp>
        <p:nvSpPr>
          <p:cNvPr id="14" name="TextBox 14"/>
          <p:cNvSpPr txBox="1"/>
          <p:nvPr/>
        </p:nvSpPr>
        <p:spPr>
          <a:xfrm>
            <a:off x="2584820" y="2890144"/>
            <a:ext cx="6180297"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Une mauvaise shard key peut :</a:t>
            </a:r>
          </a:p>
        </p:txBody>
      </p:sp>
      <p:sp>
        <p:nvSpPr>
          <p:cNvPr id="15" name="TextBox 15"/>
          <p:cNvSpPr txBox="1"/>
          <p:nvPr/>
        </p:nvSpPr>
        <p:spPr>
          <a:xfrm>
            <a:off x="2950338" y="6789780"/>
            <a:ext cx="5021223"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Une bonne clé améliore :</a:t>
            </a:r>
          </a:p>
        </p:txBody>
      </p:sp>
      <p:sp>
        <p:nvSpPr>
          <p:cNvPr id="16" name="TextBox 16"/>
          <p:cNvSpPr txBox="1"/>
          <p:nvPr/>
        </p:nvSpPr>
        <p:spPr>
          <a:xfrm>
            <a:off x="9428701" y="6532922"/>
            <a:ext cx="5871210"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Le parallélisme des requêtes.</a:t>
            </a:r>
          </a:p>
        </p:txBody>
      </p:sp>
      <p:sp>
        <p:nvSpPr>
          <p:cNvPr id="17" name="TextBox 17"/>
          <p:cNvSpPr txBox="1"/>
          <p:nvPr/>
        </p:nvSpPr>
        <p:spPr>
          <a:xfrm>
            <a:off x="9428701" y="7303495"/>
            <a:ext cx="7277338"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Le scalabilité et l’efficacité du cluster</a:t>
            </a:r>
          </a:p>
        </p:txBody>
      </p:sp>
      <p:sp>
        <p:nvSpPr>
          <p:cNvPr id="20" name="Espace réservé du numéro de diapositive 19">
            <a:extLst>
              <a:ext uri="{FF2B5EF4-FFF2-40B4-BE49-F238E27FC236}">
                <a16:creationId xmlns:a16="http://schemas.microsoft.com/office/drawing/2014/main" xmlns="" id="{38C81F5C-D4F8-484D-B68E-5C699F1108DF}"/>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68261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081053" y="2444260"/>
            <a:ext cx="6125895" cy="1238686"/>
            <a:chOff x="0" y="0"/>
            <a:chExt cx="1613404" cy="326238"/>
          </a:xfrm>
        </p:grpSpPr>
        <p:sp>
          <p:nvSpPr>
            <p:cNvPr id="6" name="Freeform 6"/>
            <p:cNvSpPr/>
            <p:nvPr/>
          </p:nvSpPr>
          <p:spPr>
            <a:xfrm>
              <a:off x="0" y="0"/>
              <a:ext cx="1613404" cy="326238"/>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sp>
        <p:sp>
          <p:nvSpPr>
            <p:cNvPr id="7" name="TextBox 7"/>
            <p:cNvSpPr txBox="1"/>
            <p:nvPr/>
          </p:nvSpPr>
          <p:spPr>
            <a:xfrm>
              <a:off x="0" y="-47625"/>
              <a:ext cx="1613404" cy="37386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605214" y="4100143"/>
            <a:ext cx="15357478" cy="3971769"/>
            <a:chOff x="0" y="0"/>
            <a:chExt cx="4044768" cy="1046063"/>
          </a:xfrm>
        </p:grpSpPr>
        <p:sp>
          <p:nvSpPr>
            <p:cNvPr id="9" name="Freeform 9"/>
            <p:cNvSpPr/>
            <p:nvPr/>
          </p:nvSpPr>
          <p:spPr>
            <a:xfrm>
              <a:off x="0" y="0"/>
              <a:ext cx="4044768" cy="1046063"/>
            </a:xfrm>
            <a:custGeom>
              <a:avLst/>
              <a:gdLst/>
              <a:ahLst/>
              <a:cxnLst/>
              <a:rect l="l" t="t" r="r" b="b"/>
              <a:pathLst>
                <a:path w="4044768" h="1046063">
                  <a:moveTo>
                    <a:pt x="9578" y="0"/>
                  </a:moveTo>
                  <a:lnTo>
                    <a:pt x="4035190" y="0"/>
                  </a:lnTo>
                  <a:cubicBezTo>
                    <a:pt x="4037730" y="0"/>
                    <a:pt x="4040166" y="1009"/>
                    <a:pt x="4041963" y="2805"/>
                  </a:cubicBezTo>
                  <a:cubicBezTo>
                    <a:pt x="4043759" y="4602"/>
                    <a:pt x="4044768" y="7038"/>
                    <a:pt x="4044768" y="9578"/>
                  </a:cubicBezTo>
                  <a:lnTo>
                    <a:pt x="4044768" y="1036485"/>
                  </a:lnTo>
                  <a:cubicBezTo>
                    <a:pt x="4044768" y="1041774"/>
                    <a:pt x="4040480" y="1046063"/>
                    <a:pt x="4035190" y="1046063"/>
                  </a:cubicBezTo>
                  <a:lnTo>
                    <a:pt x="9578" y="1046063"/>
                  </a:lnTo>
                  <a:cubicBezTo>
                    <a:pt x="7038" y="1046063"/>
                    <a:pt x="4602" y="1045054"/>
                    <a:pt x="2805" y="1043257"/>
                  </a:cubicBezTo>
                  <a:cubicBezTo>
                    <a:pt x="1009" y="1041461"/>
                    <a:pt x="0" y="1039025"/>
                    <a:pt x="0" y="1036485"/>
                  </a:cubicBezTo>
                  <a:lnTo>
                    <a:pt x="0" y="9578"/>
                  </a:lnTo>
                  <a:cubicBezTo>
                    <a:pt x="0" y="7038"/>
                    <a:pt x="1009" y="4602"/>
                    <a:pt x="2805" y="2805"/>
                  </a:cubicBezTo>
                  <a:cubicBezTo>
                    <a:pt x="4602" y="1009"/>
                    <a:pt x="7038" y="0"/>
                    <a:pt x="9578" y="0"/>
                  </a:cubicBezTo>
                  <a:close/>
                </a:path>
              </a:pathLst>
            </a:custGeom>
            <a:solidFill>
              <a:srgbClr val="3A577B"/>
            </a:solidFill>
          </p:spPr>
        </p:sp>
        <p:sp>
          <p:nvSpPr>
            <p:cNvPr id="10" name="TextBox 10"/>
            <p:cNvSpPr txBox="1"/>
            <p:nvPr/>
          </p:nvSpPr>
          <p:spPr>
            <a:xfrm>
              <a:off x="0" y="-47625"/>
              <a:ext cx="4044768" cy="1093688"/>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5203111" y="588580"/>
            <a:ext cx="7881777" cy="1791208"/>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le sharding</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sp>
        <p:nvSpPr>
          <p:cNvPr id="12" name="Freeform 12"/>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6193174" y="2303588"/>
            <a:ext cx="5901652" cy="602920"/>
          </a:xfrm>
          <a:prstGeom prst="rect">
            <a:avLst/>
          </a:prstGeom>
        </p:spPr>
        <p:txBody>
          <a:bodyPr lIns="0" tIns="0" rIns="0" bIns="0" rtlCol="0" anchor="t">
            <a:spAutoFit/>
          </a:bodyPr>
          <a:lstStyle/>
          <a:p>
            <a:pPr algn="ctr">
              <a:lnSpc>
                <a:spcPts val="4855"/>
              </a:lnSpc>
              <a:spcBef>
                <a:spcPct val="0"/>
              </a:spcBef>
            </a:pPr>
            <a:r>
              <a:rPr lang="en-US" sz="3468" b="1">
                <a:solidFill>
                  <a:srgbClr val="FFFFFF"/>
                </a:solidFill>
                <a:latin typeface="Aileron Bold"/>
                <a:ea typeface="Aileron Bold"/>
                <a:cs typeface="Aileron Bold"/>
                <a:sym typeface="Aileron Bold"/>
              </a:rPr>
              <a:t>signification de sharding </a:t>
            </a:r>
          </a:p>
        </p:txBody>
      </p:sp>
      <p:sp>
        <p:nvSpPr>
          <p:cNvPr id="15" name="TextBox 15"/>
          <p:cNvSpPr txBox="1"/>
          <p:nvPr/>
        </p:nvSpPr>
        <p:spPr>
          <a:xfrm>
            <a:off x="1949151" y="4306575"/>
            <a:ext cx="14732901" cy="2555216"/>
          </a:xfrm>
          <a:prstGeom prst="rect">
            <a:avLst/>
          </a:prstGeom>
        </p:spPr>
        <p:txBody>
          <a:bodyPr lIns="0" tIns="0" rIns="0" bIns="0" rtlCol="0" anchor="t">
            <a:spAutoFit/>
          </a:bodyPr>
          <a:lstStyle/>
          <a:p>
            <a:pPr algn="just">
              <a:lnSpc>
                <a:spcPts val="4060"/>
              </a:lnSpc>
              <a:spcBef>
                <a:spcPct val="0"/>
              </a:spcBef>
            </a:pPr>
            <a:r>
              <a:rPr lang="en-US" sz="2900" b="1">
                <a:solidFill>
                  <a:srgbClr val="FFFFFF"/>
                </a:solidFill>
                <a:latin typeface="Aileron Bold"/>
                <a:ea typeface="Aileron Bold"/>
                <a:cs typeface="Aileron Bold"/>
                <a:sym typeface="Aileron Bold"/>
              </a:rPr>
              <a:t>Le Sharding est une méthode de distribution horizontale de la base de données. Il s'agit de décomposer un grand ensemble de données en plusieurs « shards » ou fragments plus petits qui sont stockés sur des serveurs distincts. Ainsi, chaque fragment constitue une base de données distincte qui peut être gérée indépendamment</a:t>
            </a:r>
          </a:p>
        </p:txBody>
      </p:sp>
      <p:sp>
        <p:nvSpPr>
          <p:cNvPr id="18" name="Espace réservé du numéro de diapositive 17">
            <a:extLst>
              <a:ext uri="{FF2B5EF4-FFF2-40B4-BE49-F238E27FC236}">
                <a16:creationId xmlns:a16="http://schemas.microsoft.com/office/drawing/2014/main" xmlns="" id="{ECAE6D7E-8EA7-45D8-A160-6ECB36663E1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950371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415470" y="9068756"/>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8" name="Picture 8"/>
          <p:cNvPicPr>
            <a:picLocks noChangeAspect="1"/>
          </p:cNvPicPr>
          <p:nvPr/>
        </p:nvPicPr>
        <p:blipFill>
          <a:blip r:embed="rId9"/>
          <a:srcRect/>
          <a:stretch>
            <a:fillRect/>
          </a:stretch>
        </p:blipFill>
        <p:spPr>
          <a:xfrm>
            <a:off x="14156844" y="6282036"/>
            <a:ext cx="5615592" cy="2976264"/>
          </a:xfrm>
          <a:prstGeom prst="rect">
            <a:avLst/>
          </a:prstGeom>
        </p:spPr>
      </p:pic>
      <p:sp>
        <p:nvSpPr>
          <p:cNvPr id="9" name="Freeform 9"/>
          <p:cNvSpPr/>
          <p:nvPr/>
        </p:nvSpPr>
        <p:spPr>
          <a:xfrm>
            <a:off x="13040935" y="629913"/>
            <a:ext cx="1829435" cy="1829435"/>
          </a:xfrm>
          <a:custGeom>
            <a:avLst/>
            <a:gdLst/>
            <a:ahLst/>
            <a:cxnLst/>
            <a:rect l="l" t="t" r="r" b="b"/>
            <a:pathLst>
              <a:path w="1829435" h="1829435">
                <a:moveTo>
                  <a:pt x="0" y="0"/>
                </a:moveTo>
                <a:lnTo>
                  <a:pt x="1829435" y="0"/>
                </a:lnTo>
                <a:lnTo>
                  <a:pt x="1829435" y="1829435"/>
                </a:lnTo>
                <a:lnTo>
                  <a:pt x="0" y="182943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8687267" y="5456759"/>
            <a:ext cx="7044034" cy="2313409"/>
          </a:xfrm>
          <a:custGeom>
            <a:avLst/>
            <a:gdLst/>
            <a:ahLst/>
            <a:cxnLst/>
            <a:rect l="l" t="t" r="r" b="b"/>
            <a:pathLst>
              <a:path w="7044034" h="2313409">
                <a:moveTo>
                  <a:pt x="0" y="0"/>
                </a:moveTo>
                <a:lnTo>
                  <a:pt x="7044033" y="0"/>
                </a:lnTo>
                <a:lnTo>
                  <a:pt x="7044033" y="2313409"/>
                </a:lnTo>
                <a:lnTo>
                  <a:pt x="0" y="2313409"/>
                </a:lnTo>
                <a:lnTo>
                  <a:pt x="0" y="0"/>
                </a:lnTo>
                <a:close/>
              </a:path>
            </a:pathLst>
          </a:custGeom>
          <a:blipFill>
            <a:blip r:embed="rId12"/>
            <a:stretch>
              <a:fillRect/>
            </a:stretch>
          </a:blipFill>
        </p:spPr>
      </p:sp>
      <p:sp>
        <p:nvSpPr>
          <p:cNvPr id="11" name="Freeform 11"/>
          <p:cNvSpPr/>
          <p:nvPr/>
        </p:nvSpPr>
        <p:spPr>
          <a:xfrm>
            <a:off x="8687267" y="2650042"/>
            <a:ext cx="7957500" cy="2177970"/>
          </a:xfrm>
          <a:custGeom>
            <a:avLst/>
            <a:gdLst/>
            <a:ahLst/>
            <a:cxnLst/>
            <a:rect l="l" t="t" r="r" b="b"/>
            <a:pathLst>
              <a:path w="7957500" h="2177970">
                <a:moveTo>
                  <a:pt x="0" y="0"/>
                </a:moveTo>
                <a:lnTo>
                  <a:pt x="7957500" y="0"/>
                </a:lnTo>
                <a:lnTo>
                  <a:pt x="7957500" y="2177971"/>
                </a:lnTo>
                <a:lnTo>
                  <a:pt x="0" y="2177971"/>
                </a:lnTo>
                <a:lnTo>
                  <a:pt x="0" y="0"/>
                </a:lnTo>
                <a:close/>
              </a:path>
            </a:pathLst>
          </a:custGeom>
          <a:blipFill>
            <a:blip r:embed="rId13"/>
            <a:stretch>
              <a:fillRect/>
            </a:stretch>
          </a:blipFill>
        </p:spPr>
      </p:sp>
      <p:sp>
        <p:nvSpPr>
          <p:cNvPr id="12" name="TextBox 12"/>
          <p:cNvSpPr txBox="1"/>
          <p:nvPr/>
        </p:nvSpPr>
        <p:spPr>
          <a:xfrm>
            <a:off x="826371" y="307019"/>
            <a:ext cx="9697196"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Gestion des Shards</a:t>
            </a:r>
          </a:p>
        </p:txBody>
      </p:sp>
      <p:sp>
        <p:nvSpPr>
          <p:cNvPr id="13" name="TextBox 13"/>
          <p:cNvSpPr txBox="1"/>
          <p:nvPr/>
        </p:nvSpPr>
        <p:spPr>
          <a:xfrm>
            <a:off x="568700" y="1762947"/>
            <a:ext cx="2146459" cy="887095"/>
          </a:xfrm>
          <a:prstGeom prst="rect">
            <a:avLst/>
          </a:prstGeom>
        </p:spPr>
        <p:txBody>
          <a:bodyPr lIns="0" tIns="0" rIns="0" bIns="0" rtlCol="0" anchor="t">
            <a:spAutoFit/>
          </a:bodyPr>
          <a:lstStyle/>
          <a:p>
            <a:pPr algn="ctr">
              <a:lnSpc>
                <a:spcPts val="7279"/>
              </a:lnSpc>
            </a:pPr>
            <a:r>
              <a:rPr lang="en-US" sz="5199" b="1">
                <a:solidFill>
                  <a:srgbClr val="0E2F5F"/>
                </a:solidFill>
                <a:latin typeface="Open Sans Bold"/>
                <a:ea typeface="Open Sans Bold"/>
                <a:cs typeface="Open Sans Bold"/>
                <a:sym typeface="Open Sans Bold"/>
              </a:rPr>
              <a:t>Ajout :</a:t>
            </a:r>
          </a:p>
        </p:txBody>
      </p:sp>
      <p:sp>
        <p:nvSpPr>
          <p:cNvPr id="14" name="TextBox 14"/>
          <p:cNvSpPr txBox="1"/>
          <p:nvPr/>
        </p:nvSpPr>
        <p:spPr>
          <a:xfrm>
            <a:off x="-280896" y="5048250"/>
            <a:ext cx="5521487" cy="887095"/>
          </a:xfrm>
          <a:prstGeom prst="rect">
            <a:avLst/>
          </a:prstGeom>
        </p:spPr>
        <p:txBody>
          <a:bodyPr lIns="0" tIns="0" rIns="0" bIns="0" rtlCol="0" anchor="t">
            <a:spAutoFit/>
          </a:bodyPr>
          <a:lstStyle/>
          <a:p>
            <a:pPr algn="ctr">
              <a:lnSpc>
                <a:spcPts val="7279"/>
              </a:lnSpc>
            </a:pPr>
            <a:r>
              <a:rPr lang="en-US" sz="5199" b="1">
                <a:solidFill>
                  <a:srgbClr val="0E2F5F"/>
                </a:solidFill>
                <a:latin typeface="Open Sans Bold"/>
                <a:ea typeface="Open Sans Bold"/>
                <a:cs typeface="Open Sans Bold"/>
                <a:sym typeface="Open Sans Bold"/>
              </a:rPr>
              <a:t>Suppression:</a:t>
            </a:r>
          </a:p>
        </p:txBody>
      </p:sp>
      <p:sp>
        <p:nvSpPr>
          <p:cNvPr id="15" name="TextBox 15"/>
          <p:cNvSpPr txBox="1"/>
          <p:nvPr/>
        </p:nvSpPr>
        <p:spPr>
          <a:xfrm>
            <a:off x="1632823" y="2846227"/>
            <a:ext cx="5693569"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À effectuer avec “</a:t>
            </a:r>
            <a:r>
              <a:rPr lang="en-US" sz="3399" b="1">
                <a:solidFill>
                  <a:srgbClr val="0E2F5F"/>
                </a:solidFill>
                <a:latin typeface="Open Sans Bold"/>
                <a:ea typeface="Open Sans Bold"/>
                <a:cs typeface="Open Sans Bold"/>
                <a:sym typeface="Open Sans Bold"/>
              </a:rPr>
              <a:t>addShard</a:t>
            </a:r>
            <a:r>
              <a:rPr lang="en-US" sz="3399">
                <a:solidFill>
                  <a:srgbClr val="0E2F5F"/>
                </a:solidFill>
                <a:latin typeface="Open Sans"/>
                <a:ea typeface="Open Sans"/>
                <a:cs typeface="Open Sans"/>
                <a:sym typeface="Open Sans"/>
              </a:rPr>
              <a:t>”</a:t>
            </a:r>
          </a:p>
        </p:txBody>
      </p:sp>
      <p:sp>
        <p:nvSpPr>
          <p:cNvPr id="16" name="TextBox 16"/>
          <p:cNvSpPr txBox="1"/>
          <p:nvPr/>
        </p:nvSpPr>
        <p:spPr>
          <a:xfrm>
            <a:off x="1632823" y="6546789"/>
            <a:ext cx="4551879"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Utilise “</a:t>
            </a:r>
            <a:r>
              <a:rPr lang="en-US" sz="3399" b="1">
                <a:solidFill>
                  <a:srgbClr val="0E2F5F"/>
                </a:solidFill>
                <a:latin typeface="Open Sans Bold"/>
                <a:ea typeface="Open Sans Bold"/>
                <a:cs typeface="Open Sans Bold"/>
                <a:sym typeface="Open Sans Bold"/>
              </a:rPr>
              <a:t>removeShard</a:t>
            </a:r>
            <a:r>
              <a:rPr lang="en-US" sz="3399">
                <a:solidFill>
                  <a:srgbClr val="0E2F5F"/>
                </a:solidFill>
                <a:latin typeface="Open Sans"/>
                <a:ea typeface="Open Sans"/>
                <a:cs typeface="Open Sans"/>
                <a:sym typeface="Open Sans"/>
              </a:rPr>
              <a:t>”</a:t>
            </a:r>
          </a:p>
        </p:txBody>
      </p:sp>
      <p:sp>
        <p:nvSpPr>
          <p:cNvPr id="17" name="TextBox 17"/>
          <p:cNvSpPr txBox="1"/>
          <p:nvPr/>
        </p:nvSpPr>
        <p:spPr>
          <a:xfrm>
            <a:off x="415470" y="8134985"/>
            <a:ext cx="16072713"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MongoDB migre automatiquement les données restantes avant suppression.</a:t>
            </a:r>
          </a:p>
        </p:txBody>
      </p:sp>
      <p:sp>
        <p:nvSpPr>
          <p:cNvPr id="20" name="Espace réservé du numéro de diapositive 19">
            <a:extLst>
              <a:ext uri="{FF2B5EF4-FFF2-40B4-BE49-F238E27FC236}">
                <a16:creationId xmlns:a16="http://schemas.microsoft.com/office/drawing/2014/main" xmlns="" id="{6479B851-0567-4F77-BE39-B0F9D60C41AB}"/>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323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950371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415470" y="9068756"/>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4032349" y="5577911"/>
            <a:ext cx="10223303" cy="3680389"/>
          </a:xfrm>
          <a:custGeom>
            <a:avLst/>
            <a:gdLst/>
            <a:ahLst/>
            <a:cxnLst/>
            <a:rect l="l" t="t" r="r" b="b"/>
            <a:pathLst>
              <a:path w="10223303" h="3680389">
                <a:moveTo>
                  <a:pt x="0" y="0"/>
                </a:moveTo>
                <a:lnTo>
                  <a:pt x="10223302" y="0"/>
                </a:lnTo>
                <a:lnTo>
                  <a:pt x="10223302" y="3680389"/>
                </a:lnTo>
                <a:lnTo>
                  <a:pt x="0" y="3680389"/>
                </a:lnTo>
                <a:lnTo>
                  <a:pt x="0" y="0"/>
                </a:lnTo>
                <a:close/>
              </a:path>
            </a:pathLst>
          </a:custGeom>
          <a:blipFill>
            <a:blip r:embed="rId9"/>
            <a:stretch>
              <a:fillRect/>
            </a:stretch>
          </a:blipFill>
        </p:spPr>
      </p:sp>
      <p:sp>
        <p:nvSpPr>
          <p:cNvPr id="9" name="TextBox 9"/>
          <p:cNvSpPr txBox="1"/>
          <p:nvPr/>
        </p:nvSpPr>
        <p:spPr>
          <a:xfrm>
            <a:off x="568700" y="178622"/>
            <a:ext cx="128754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Équilibrage des Données entre les Shards</a:t>
            </a:r>
          </a:p>
        </p:txBody>
      </p:sp>
      <p:sp>
        <p:nvSpPr>
          <p:cNvPr id="10" name="TextBox 10"/>
          <p:cNvSpPr txBox="1"/>
          <p:nvPr/>
        </p:nvSpPr>
        <p:spPr>
          <a:xfrm>
            <a:off x="774043" y="2081085"/>
            <a:ext cx="6940272" cy="58039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Géré par le balancer de MongoDB.</a:t>
            </a:r>
          </a:p>
        </p:txBody>
      </p:sp>
      <p:sp>
        <p:nvSpPr>
          <p:cNvPr id="11" name="TextBox 11"/>
          <p:cNvSpPr txBox="1"/>
          <p:nvPr/>
        </p:nvSpPr>
        <p:spPr>
          <a:xfrm>
            <a:off x="6537078" y="3196085"/>
            <a:ext cx="11055072" cy="1780540"/>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L'équilibreur MongoDB est un processus d'arrière-plan qui surveille la quantité de données sur chaque partition pour chaque collection</a:t>
            </a:r>
          </a:p>
        </p:txBody>
      </p:sp>
      <p:sp>
        <p:nvSpPr>
          <p:cNvPr id="14" name="Espace réservé du numéro de diapositive 13">
            <a:extLst>
              <a:ext uri="{FF2B5EF4-FFF2-40B4-BE49-F238E27FC236}">
                <a16:creationId xmlns:a16="http://schemas.microsoft.com/office/drawing/2014/main" xmlns="" id="{3CCAC92C-5A00-40F8-A972-3992144DAF5E}"/>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384922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950371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5738180" y="9647021"/>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4244179" y="3342256"/>
            <a:ext cx="10419345" cy="835066"/>
          </a:xfrm>
          <a:custGeom>
            <a:avLst/>
            <a:gdLst/>
            <a:ahLst/>
            <a:cxnLst/>
            <a:rect l="l" t="t" r="r" b="b"/>
            <a:pathLst>
              <a:path w="10419345" h="835066">
                <a:moveTo>
                  <a:pt x="0" y="0"/>
                </a:moveTo>
                <a:lnTo>
                  <a:pt x="10419346" y="0"/>
                </a:lnTo>
                <a:lnTo>
                  <a:pt x="10419346" y="835066"/>
                </a:lnTo>
                <a:lnTo>
                  <a:pt x="0" y="835066"/>
                </a:lnTo>
                <a:lnTo>
                  <a:pt x="0" y="0"/>
                </a:lnTo>
                <a:close/>
              </a:path>
            </a:pathLst>
          </a:custGeom>
          <a:blipFill>
            <a:blip r:embed="rId9"/>
            <a:stretch>
              <a:fillRect/>
            </a:stretch>
          </a:blipFill>
          <a:ln w="38100" cap="sq">
            <a:solidFill>
              <a:srgbClr val="000000"/>
            </a:solidFill>
            <a:prstDash val="solid"/>
            <a:miter/>
          </a:ln>
        </p:spPr>
      </p:sp>
      <p:sp>
        <p:nvSpPr>
          <p:cNvPr id="9" name="Freeform 9"/>
          <p:cNvSpPr/>
          <p:nvPr/>
        </p:nvSpPr>
        <p:spPr>
          <a:xfrm>
            <a:off x="568700" y="5388914"/>
            <a:ext cx="817816" cy="4114800"/>
          </a:xfrm>
          <a:custGeom>
            <a:avLst/>
            <a:gdLst/>
            <a:ahLst/>
            <a:cxnLst/>
            <a:rect l="l" t="t" r="r" b="b"/>
            <a:pathLst>
              <a:path w="817816" h="4114800">
                <a:moveTo>
                  <a:pt x="0" y="0"/>
                </a:moveTo>
                <a:lnTo>
                  <a:pt x="817817" y="0"/>
                </a:lnTo>
                <a:lnTo>
                  <a:pt x="817817" y="4114800"/>
                </a:lnTo>
                <a:lnTo>
                  <a:pt x="0" y="4114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TextBox 10"/>
          <p:cNvSpPr txBox="1"/>
          <p:nvPr/>
        </p:nvSpPr>
        <p:spPr>
          <a:xfrm>
            <a:off x="568700" y="178622"/>
            <a:ext cx="132874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Équilibrage des Données entre les Shards</a:t>
            </a:r>
          </a:p>
        </p:txBody>
      </p:sp>
      <p:sp>
        <p:nvSpPr>
          <p:cNvPr id="11" name="TextBox 11"/>
          <p:cNvSpPr txBox="1"/>
          <p:nvPr/>
        </p:nvSpPr>
        <p:spPr>
          <a:xfrm>
            <a:off x="0" y="1981419"/>
            <a:ext cx="8488359" cy="1180465"/>
          </a:xfrm>
          <a:prstGeom prst="rect">
            <a:avLst/>
          </a:prstGeom>
        </p:spPr>
        <p:txBody>
          <a:bodyPr lIns="0" tIns="0" rIns="0" bIns="0" rtlCol="0" anchor="t">
            <a:spAutoFit/>
          </a:bodyPr>
          <a:lstStyle/>
          <a:p>
            <a:pPr algn="ctr">
              <a:lnSpc>
                <a:spcPts val="4759"/>
              </a:lnSpc>
            </a:pPr>
            <a:r>
              <a:rPr lang="en-US" sz="3399">
                <a:solidFill>
                  <a:srgbClr val="0E2F5F"/>
                </a:solidFill>
                <a:latin typeface="Open Sans"/>
                <a:ea typeface="Open Sans"/>
                <a:cs typeface="Open Sans"/>
                <a:sym typeface="Open Sans"/>
              </a:rPr>
              <a:t>Pour vérifier l’état du balancer pour une collection sharded spécifique:</a:t>
            </a:r>
          </a:p>
        </p:txBody>
      </p:sp>
      <p:sp>
        <p:nvSpPr>
          <p:cNvPr id="12" name="TextBox 12"/>
          <p:cNvSpPr txBox="1"/>
          <p:nvPr/>
        </p:nvSpPr>
        <p:spPr>
          <a:xfrm>
            <a:off x="1386517" y="5596547"/>
            <a:ext cx="10985118" cy="4409048"/>
          </a:xfrm>
          <a:prstGeom prst="rect">
            <a:avLst/>
          </a:prstGeom>
        </p:spPr>
        <p:txBody>
          <a:bodyPr lIns="0" tIns="0" rIns="0" bIns="0" rtlCol="0" anchor="t">
            <a:spAutoFit/>
          </a:bodyPr>
          <a:lstStyle/>
          <a:p>
            <a:pPr algn="just">
              <a:lnSpc>
                <a:spcPts val="4394"/>
              </a:lnSpc>
            </a:pPr>
            <a:r>
              <a:rPr lang="en-US" sz="3138">
                <a:solidFill>
                  <a:srgbClr val="0E2F5F"/>
                </a:solidFill>
                <a:latin typeface="Open Sans"/>
                <a:ea typeface="Open Sans"/>
                <a:cs typeface="Open Sans"/>
                <a:sym typeface="Open Sans"/>
              </a:rPr>
              <a:t>Si le balancer est activé pour cette collection.</a:t>
            </a:r>
          </a:p>
          <a:p>
            <a:pPr algn="just">
              <a:lnSpc>
                <a:spcPts val="4394"/>
              </a:lnSpc>
            </a:pPr>
            <a:endParaRPr lang="en-US" sz="3138">
              <a:solidFill>
                <a:srgbClr val="0E2F5F"/>
              </a:solidFill>
              <a:latin typeface="Open Sans"/>
              <a:ea typeface="Open Sans"/>
              <a:cs typeface="Open Sans"/>
              <a:sym typeface="Open Sans"/>
            </a:endParaRPr>
          </a:p>
          <a:p>
            <a:pPr algn="just">
              <a:lnSpc>
                <a:spcPts val="4394"/>
              </a:lnSpc>
            </a:pPr>
            <a:r>
              <a:rPr lang="en-US" sz="3138">
                <a:solidFill>
                  <a:srgbClr val="0E2F5F"/>
                </a:solidFill>
                <a:latin typeface="Open Sans"/>
                <a:ea typeface="Open Sans"/>
                <a:cs typeface="Open Sans"/>
                <a:sym typeface="Open Sans"/>
              </a:rPr>
              <a:t>Si la collection est équilibrée entre les shards.</a:t>
            </a:r>
          </a:p>
          <a:p>
            <a:pPr algn="just">
              <a:lnSpc>
                <a:spcPts val="4394"/>
              </a:lnSpc>
            </a:pPr>
            <a:endParaRPr lang="en-US" sz="3138">
              <a:solidFill>
                <a:srgbClr val="0E2F5F"/>
              </a:solidFill>
              <a:latin typeface="Open Sans"/>
              <a:ea typeface="Open Sans"/>
              <a:cs typeface="Open Sans"/>
              <a:sym typeface="Open Sans"/>
            </a:endParaRPr>
          </a:p>
          <a:p>
            <a:pPr algn="just">
              <a:lnSpc>
                <a:spcPts val="4394"/>
              </a:lnSpc>
            </a:pPr>
            <a:r>
              <a:rPr lang="en-US" sz="3138">
                <a:solidFill>
                  <a:srgbClr val="0E2F5F"/>
                </a:solidFill>
                <a:latin typeface="Open Sans"/>
                <a:ea typeface="Open Sans"/>
                <a:cs typeface="Open Sans"/>
                <a:sym typeface="Open Sans"/>
              </a:rPr>
              <a:t>Le nombre de chunks sur chaque shard.</a:t>
            </a:r>
          </a:p>
          <a:p>
            <a:pPr algn="just">
              <a:lnSpc>
                <a:spcPts val="4394"/>
              </a:lnSpc>
            </a:pPr>
            <a:endParaRPr lang="en-US" sz="3138">
              <a:solidFill>
                <a:srgbClr val="0E2F5F"/>
              </a:solidFill>
              <a:latin typeface="Open Sans"/>
              <a:ea typeface="Open Sans"/>
              <a:cs typeface="Open Sans"/>
              <a:sym typeface="Open Sans"/>
            </a:endParaRPr>
          </a:p>
          <a:p>
            <a:pPr algn="just">
              <a:lnSpc>
                <a:spcPts val="4394"/>
              </a:lnSpc>
            </a:pPr>
            <a:r>
              <a:rPr lang="en-US" sz="3138">
                <a:solidFill>
                  <a:srgbClr val="0E2F5F"/>
                </a:solidFill>
                <a:latin typeface="Open Sans"/>
                <a:ea typeface="Open Sans"/>
                <a:cs typeface="Open Sans"/>
                <a:sym typeface="Open Sans"/>
              </a:rPr>
              <a:t>L'état de migration (en cours, en attente, ...).</a:t>
            </a:r>
          </a:p>
          <a:p>
            <a:pPr algn="just">
              <a:lnSpc>
                <a:spcPts val="4394"/>
              </a:lnSpc>
            </a:pPr>
            <a:endParaRPr lang="en-US" sz="3138">
              <a:solidFill>
                <a:srgbClr val="0E2F5F"/>
              </a:solidFill>
              <a:latin typeface="Open Sans"/>
              <a:ea typeface="Open Sans"/>
              <a:cs typeface="Open Sans"/>
              <a:sym typeface="Open Sans"/>
            </a:endParaRPr>
          </a:p>
        </p:txBody>
      </p:sp>
      <p:sp>
        <p:nvSpPr>
          <p:cNvPr id="15" name="Espace réservé du numéro de diapositive 14">
            <a:extLst>
              <a:ext uri="{FF2B5EF4-FFF2-40B4-BE49-F238E27FC236}">
                <a16:creationId xmlns:a16="http://schemas.microsoft.com/office/drawing/2014/main" xmlns="" id="{500E8245-5E28-4DB8-92AE-AF372B3B68EC}"/>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21607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7909" y="9503714"/>
            <a:ext cx="11621909" cy="2018820"/>
            <a:chOff x="0" y="0"/>
            <a:chExt cx="3060914" cy="531706"/>
          </a:xfrm>
        </p:grpSpPr>
        <p:sp>
          <p:nvSpPr>
            <p:cNvPr id="3" name="Freeform 3"/>
            <p:cNvSpPr/>
            <p:nvPr/>
          </p:nvSpPr>
          <p:spPr>
            <a:xfrm>
              <a:off x="0" y="0"/>
              <a:ext cx="3060914" cy="531706"/>
            </a:xfrm>
            <a:custGeom>
              <a:avLst/>
              <a:gdLst/>
              <a:ahLst/>
              <a:cxnLst/>
              <a:rect l="l" t="t" r="r" b="b"/>
              <a:pathLst>
                <a:path w="3060914" h="531706">
                  <a:moveTo>
                    <a:pt x="0" y="0"/>
                  </a:moveTo>
                  <a:lnTo>
                    <a:pt x="3060914" y="0"/>
                  </a:lnTo>
                  <a:lnTo>
                    <a:pt x="3060914" y="531706"/>
                  </a:lnTo>
                  <a:lnTo>
                    <a:pt x="0" y="531706"/>
                  </a:lnTo>
                  <a:close/>
                </a:path>
              </a:pathLst>
            </a:custGeom>
            <a:solidFill>
              <a:srgbClr val="BBEBDB"/>
            </a:solidFill>
          </p:spPr>
        </p:sp>
        <p:sp>
          <p:nvSpPr>
            <p:cNvPr id="4" name="TextBox 4"/>
            <p:cNvSpPr txBox="1"/>
            <p:nvPr/>
          </p:nvSpPr>
          <p:spPr>
            <a:xfrm>
              <a:off x="0" y="-47625"/>
              <a:ext cx="3060914" cy="57933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7259300" y="950371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5738180" y="9647021"/>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6351410" y="440369"/>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028700" y="3343279"/>
            <a:ext cx="4822491" cy="1800221"/>
          </a:xfrm>
          <a:custGeom>
            <a:avLst/>
            <a:gdLst/>
            <a:ahLst/>
            <a:cxnLst/>
            <a:rect l="l" t="t" r="r" b="b"/>
            <a:pathLst>
              <a:path w="4822491" h="1800221">
                <a:moveTo>
                  <a:pt x="0" y="0"/>
                </a:moveTo>
                <a:lnTo>
                  <a:pt x="4822491" y="0"/>
                </a:lnTo>
                <a:lnTo>
                  <a:pt x="4822491" y="1800221"/>
                </a:lnTo>
                <a:lnTo>
                  <a:pt x="0" y="1800221"/>
                </a:lnTo>
                <a:lnTo>
                  <a:pt x="0" y="0"/>
                </a:lnTo>
                <a:close/>
              </a:path>
            </a:pathLst>
          </a:custGeom>
          <a:blipFill>
            <a:blip r:embed="rId9"/>
            <a:stretch>
              <a:fillRect/>
            </a:stretch>
          </a:blipFill>
        </p:spPr>
      </p:sp>
      <p:sp>
        <p:nvSpPr>
          <p:cNvPr id="9" name="Freeform 9"/>
          <p:cNvSpPr/>
          <p:nvPr/>
        </p:nvSpPr>
        <p:spPr>
          <a:xfrm>
            <a:off x="10079806" y="4343817"/>
            <a:ext cx="1498116" cy="1297743"/>
          </a:xfrm>
          <a:custGeom>
            <a:avLst/>
            <a:gdLst/>
            <a:ahLst/>
            <a:cxnLst/>
            <a:rect l="l" t="t" r="r" b="b"/>
            <a:pathLst>
              <a:path w="1498116" h="1297743">
                <a:moveTo>
                  <a:pt x="0" y="0"/>
                </a:moveTo>
                <a:lnTo>
                  <a:pt x="1498116" y="0"/>
                </a:lnTo>
                <a:lnTo>
                  <a:pt x="1498116" y="1297743"/>
                </a:lnTo>
                <a:lnTo>
                  <a:pt x="0" y="12977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937131" y="6543937"/>
            <a:ext cx="1502814" cy="1559340"/>
          </a:xfrm>
          <a:custGeom>
            <a:avLst/>
            <a:gdLst/>
            <a:ahLst/>
            <a:cxnLst/>
            <a:rect l="l" t="t" r="r" b="b"/>
            <a:pathLst>
              <a:path w="1502814" h="1559340">
                <a:moveTo>
                  <a:pt x="0" y="0"/>
                </a:moveTo>
                <a:lnTo>
                  <a:pt x="1502814" y="0"/>
                </a:lnTo>
                <a:lnTo>
                  <a:pt x="1502814" y="1559340"/>
                </a:lnTo>
                <a:lnTo>
                  <a:pt x="0" y="155934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1" name="Freeform 11"/>
          <p:cNvSpPr/>
          <p:nvPr/>
        </p:nvSpPr>
        <p:spPr>
          <a:xfrm>
            <a:off x="8744621" y="7197575"/>
            <a:ext cx="1335185" cy="1559340"/>
          </a:xfrm>
          <a:custGeom>
            <a:avLst/>
            <a:gdLst/>
            <a:ahLst/>
            <a:cxnLst/>
            <a:rect l="l" t="t" r="r" b="b"/>
            <a:pathLst>
              <a:path w="1335185" h="1559340">
                <a:moveTo>
                  <a:pt x="0" y="0"/>
                </a:moveTo>
                <a:lnTo>
                  <a:pt x="1335185" y="0"/>
                </a:lnTo>
                <a:lnTo>
                  <a:pt x="1335185" y="1559340"/>
                </a:lnTo>
                <a:lnTo>
                  <a:pt x="0" y="155934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2" name="TextBox 12"/>
          <p:cNvSpPr txBox="1"/>
          <p:nvPr/>
        </p:nvSpPr>
        <p:spPr>
          <a:xfrm>
            <a:off x="568700" y="178622"/>
            <a:ext cx="13287479"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Surveillance et Maintenance</a:t>
            </a:r>
          </a:p>
        </p:txBody>
      </p:sp>
      <p:sp>
        <p:nvSpPr>
          <p:cNvPr id="13" name="TextBox 13"/>
          <p:cNvSpPr txBox="1"/>
          <p:nvPr/>
        </p:nvSpPr>
        <p:spPr>
          <a:xfrm>
            <a:off x="568700" y="1601284"/>
            <a:ext cx="10735152" cy="688974"/>
          </a:xfrm>
          <a:prstGeom prst="rect">
            <a:avLst/>
          </a:prstGeom>
        </p:spPr>
        <p:txBody>
          <a:bodyPr lIns="0" tIns="0" rIns="0" bIns="0" rtlCol="0" anchor="t">
            <a:spAutoFit/>
          </a:bodyPr>
          <a:lstStyle/>
          <a:p>
            <a:pPr algn="ctr">
              <a:lnSpc>
                <a:spcPts val="5600"/>
              </a:lnSpc>
            </a:pPr>
            <a:r>
              <a:rPr lang="en-US" sz="4000" b="1">
                <a:solidFill>
                  <a:srgbClr val="0E2F5F"/>
                </a:solidFill>
                <a:latin typeface="Open Sans Bold"/>
                <a:ea typeface="Open Sans Bold"/>
                <a:cs typeface="Open Sans Bold"/>
                <a:sym typeface="Open Sans Bold"/>
              </a:rPr>
              <a:t>Outils de Surveillance intégrés à MongoDB</a:t>
            </a:r>
          </a:p>
        </p:txBody>
      </p:sp>
      <p:sp>
        <p:nvSpPr>
          <p:cNvPr id="14" name="TextBox 14"/>
          <p:cNvSpPr txBox="1"/>
          <p:nvPr/>
        </p:nvSpPr>
        <p:spPr>
          <a:xfrm>
            <a:off x="11771451" y="4446328"/>
            <a:ext cx="3573661" cy="887095"/>
          </a:xfrm>
          <a:prstGeom prst="rect">
            <a:avLst/>
          </a:prstGeom>
        </p:spPr>
        <p:txBody>
          <a:bodyPr lIns="0" tIns="0" rIns="0" bIns="0" rtlCol="0" anchor="t">
            <a:spAutoFit/>
          </a:bodyPr>
          <a:lstStyle/>
          <a:p>
            <a:pPr algn="ctr">
              <a:lnSpc>
                <a:spcPts val="7279"/>
              </a:lnSpc>
            </a:pPr>
            <a:r>
              <a:rPr lang="en-US" sz="5199" b="1">
                <a:solidFill>
                  <a:srgbClr val="2F5233"/>
                </a:solidFill>
                <a:latin typeface="Open Sans Bold"/>
                <a:ea typeface="Open Sans Bold"/>
                <a:cs typeface="Open Sans Bold"/>
                <a:sym typeface="Open Sans Bold"/>
              </a:rPr>
              <a:t>mongostat</a:t>
            </a:r>
          </a:p>
        </p:txBody>
      </p:sp>
      <p:sp>
        <p:nvSpPr>
          <p:cNvPr id="15" name="TextBox 15"/>
          <p:cNvSpPr txBox="1"/>
          <p:nvPr/>
        </p:nvSpPr>
        <p:spPr>
          <a:xfrm>
            <a:off x="9139238" y="4945063"/>
            <a:ext cx="9525" cy="349248"/>
          </a:xfrm>
          <a:prstGeom prst="rect">
            <a:avLst/>
          </a:prstGeom>
        </p:spPr>
        <p:txBody>
          <a:bodyPr lIns="0" tIns="0" rIns="0" bIns="0" rtlCol="0" anchor="t">
            <a:spAutoFit/>
          </a:bodyPr>
          <a:lstStyle/>
          <a:p>
            <a:pPr algn="ctr">
              <a:lnSpc>
                <a:spcPts val="2800"/>
              </a:lnSpc>
              <a:spcBef>
                <a:spcPct val="0"/>
              </a:spcBef>
            </a:pPr>
            <a:endParaRPr/>
          </a:p>
        </p:txBody>
      </p:sp>
      <p:sp>
        <p:nvSpPr>
          <p:cNvPr id="16" name="TextBox 16"/>
          <p:cNvSpPr txBox="1"/>
          <p:nvPr/>
        </p:nvSpPr>
        <p:spPr>
          <a:xfrm>
            <a:off x="3825826" y="6832435"/>
            <a:ext cx="3386614" cy="887095"/>
          </a:xfrm>
          <a:prstGeom prst="rect">
            <a:avLst/>
          </a:prstGeom>
        </p:spPr>
        <p:txBody>
          <a:bodyPr lIns="0" tIns="0" rIns="0" bIns="0" rtlCol="0" anchor="t">
            <a:spAutoFit/>
          </a:bodyPr>
          <a:lstStyle/>
          <a:p>
            <a:pPr algn="ctr">
              <a:lnSpc>
                <a:spcPts val="7279"/>
              </a:lnSpc>
            </a:pPr>
            <a:r>
              <a:rPr lang="en-US" sz="5199" b="1">
                <a:solidFill>
                  <a:srgbClr val="2F5233"/>
                </a:solidFill>
                <a:latin typeface="Open Sans Bold"/>
                <a:ea typeface="Open Sans Bold"/>
                <a:cs typeface="Open Sans Bold"/>
                <a:sym typeface="Open Sans Bold"/>
              </a:rPr>
              <a:t>mongotop</a:t>
            </a:r>
          </a:p>
        </p:txBody>
      </p:sp>
      <p:sp>
        <p:nvSpPr>
          <p:cNvPr id="17" name="TextBox 17"/>
          <p:cNvSpPr txBox="1"/>
          <p:nvPr/>
        </p:nvSpPr>
        <p:spPr>
          <a:xfrm>
            <a:off x="10470331" y="7603710"/>
            <a:ext cx="4913352" cy="887095"/>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fichiers de logs</a:t>
            </a:r>
          </a:p>
        </p:txBody>
      </p:sp>
      <p:sp>
        <p:nvSpPr>
          <p:cNvPr id="20" name="Espace réservé du numéro de diapositive 19">
            <a:extLst>
              <a:ext uri="{FF2B5EF4-FFF2-40B4-BE49-F238E27FC236}">
                <a16:creationId xmlns:a16="http://schemas.microsoft.com/office/drawing/2014/main" xmlns="" id="{A4A904FE-46CA-46CE-BB1A-777D4F1E9114}"/>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734560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2209800" y="3946674"/>
            <a:ext cx="13303580" cy="3254226"/>
          </a:xfrm>
          <a:prstGeom prst="rect">
            <a:avLst/>
          </a:prstGeom>
        </p:spPr>
        <p:txBody>
          <a:bodyPr lIns="0" tIns="0" rIns="0" bIns="0" rtlCol="0" anchor="t">
            <a:spAutoFit/>
          </a:bodyPr>
          <a:lstStyle/>
          <a:p>
            <a:pPr algn="l">
              <a:lnSpc>
                <a:spcPts val="12564"/>
              </a:lnSpc>
            </a:pPr>
            <a:r>
              <a:rPr lang="en-US" sz="12198" b="1" dirty="0">
                <a:solidFill>
                  <a:srgbClr val="0E2F5F"/>
                </a:solidFill>
                <a:latin typeface="Barlow Condensed Heavy"/>
                <a:ea typeface="Barlow Condensed Heavy"/>
                <a:cs typeface="Barlow Condensed Heavy"/>
                <a:sym typeface="Barlow Condensed Heavy"/>
              </a:rPr>
              <a:t>GESTION DES FICHIERS AVEC </a:t>
            </a:r>
            <a:r>
              <a:rPr lang="en-US" sz="12198" b="1" dirty="0">
                <a:solidFill>
                  <a:srgbClr val="00BF63"/>
                </a:solidFill>
                <a:latin typeface="Barlow Condensed Heavy"/>
                <a:ea typeface="Barlow Condensed Heavy"/>
                <a:cs typeface="Barlow Condensed Heavy"/>
                <a:sym typeface="Barlow Condensed Heavy"/>
              </a:rPr>
              <a:t>GRIDFS</a:t>
            </a:r>
          </a:p>
        </p:txBody>
      </p:sp>
      <p:sp>
        <p:nvSpPr>
          <p:cNvPr id="11" name="Freeform 11"/>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Ellipse 12">
            <a:extLst>
              <a:ext uri="{FF2B5EF4-FFF2-40B4-BE49-F238E27FC236}">
                <a16:creationId xmlns:a16="http://schemas.microsoft.com/office/drawing/2014/main" xmlns="" id="{F50270ED-27CA-42AD-BA82-AECF50852E49}"/>
              </a:ext>
            </a:extLst>
          </p:cNvPr>
          <p:cNvSpPr/>
          <p:nvPr/>
        </p:nvSpPr>
        <p:spPr>
          <a:xfrm>
            <a:off x="2274171" y="1790700"/>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05</a:t>
            </a:r>
            <a:endParaRPr lang="fr-MA" sz="12198" b="1" dirty="0">
              <a:solidFill>
                <a:srgbClr val="0E2F5F"/>
              </a:solidFill>
              <a:latin typeface="Barlow Condensed Heavy"/>
            </a:endParaRPr>
          </a:p>
        </p:txBody>
      </p:sp>
      <p:sp>
        <p:nvSpPr>
          <p:cNvPr id="16" name="Espace réservé du numéro de diapositive 15">
            <a:extLst>
              <a:ext uri="{FF2B5EF4-FFF2-40B4-BE49-F238E27FC236}">
                <a16:creationId xmlns:a16="http://schemas.microsoft.com/office/drawing/2014/main" xmlns="" id="{F0C171F9-1549-4F97-B070-EF4565EFC4B4}"/>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081053" y="2444260"/>
            <a:ext cx="6125895" cy="1238686"/>
            <a:chOff x="0" y="0"/>
            <a:chExt cx="1613404" cy="326238"/>
          </a:xfrm>
        </p:grpSpPr>
        <p:sp>
          <p:nvSpPr>
            <p:cNvPr id="6" name="Freeform 6"/>
            <p:cNvSpPr/>
            <p:nvPr/>
          </p:nvSpPr>
          <p:spPr>
            <a:xfrm>
              <a:off x="0" y="0"/>
              <a:ext cx="1613404" cy="326238"/>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sp>
        <p:sp>
          <p:nvSpPr>
            <p:cNvPr id="7" name="TextBox 7"/>
            <p:cNvSpPr txBox="1"/>
            <p:nvPr/>
          </p:nvSpPr>
          <p:spPr>
            <a:xfrm>
              <a:off x="0" y="-47625"/>
              <a:ext cx="1613404" cy="37386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605214" y="4100143"/>
            <a:ext cx="15357478" cy="3971769"/>
            <a:chOff x="0" y="0"/>
            <a:chExt cx="4044768" cy="1046063"/>
          </a:xfrm>
        </p:grpSpPr>
        <p:sp>
          <p:nvSpPr>
            <p:cNvPr id="9" name="Freeform 9"/>
            <p:cNvSpPr/>
            <p:nvPr/>
          </p:nvSpPr>
          <p:spPr>
            <a:xfrm>
              <a:off x="0" y="0"/>
              <a:ext cx="4044768" cy="1046063"/>
            </a:xfrm>
            <a:custGeom>
              <a:avLst/>
              <a:gdLst/>
              <a:ahLst/>
              <a:cxnLst/>
              <a:rect l="l" t="t" r="r" b="b"/>
              <a:pathLst>
                <a:path w="4044768" h="1046063">
                  <a:moveTo>
                    <a:pt x="9578" y="0"/>
                  </a:moveTo>
                  <a:lnTo>
                    <a:pt x="4035190" y="0"/>
                  </a:lnTo>
                  <a:cubicBezTo>
                    <a:pt x="4037730" y="0"/>
                    <a:pt x="4040166" y="1009"/>
                    <a:pt x="4041963" y="2805"/>
                  </a:cubicBezTo>
                  <a:cubicBezTo>
                    <a:pt x="4043759" y="4602"/>
                    <a:pt x="4044768" y="7038"/>
                    <a:pt x="4044768" y="9578"/>
                  </a:cubicBezTo>
                  <a:lnTo>
                    <a:pt x="4044768" y="1036485"/>
                  </a:lnTo>
                  <a:cubicBezTo>
                    <a:pt x="4044768" y="1041774"/>
                    <a:pt x="4040480" y="1046063"/>
                    <a:pt x="4035190" y="1046063"/>
                  </a:cubicBezTo>
                  <a:lnTo>
                    <a:pt x="9578" y="1046063"/>
                  </a:lnTo>
                  <a:cubicBezTo>
                    <a:pt x="7038" y="1046063"/>
                    <a:pt x="4602" y="1045054"/>
                    <a:pt x="2805" y="1043257"/>
                  </a:cubicBezTo>
                  <a:cubicBezTo>
                    <a:pt x="1009" y="1041461"/>
                    <a:pt x="0" y="1039025"/>
                    <a:pt x="0" y="1036485"/>
                  </a:cubicBezTo>
                  <a:lnTo>
                    <a:pt x="0" y="9578"/>
                  </a:lnTo>
                  <a:cubicBezTo>
                    <a:pt x="0" y="7038"/>
                    <a:pt x="1009" y="4602"/>
                    <a:pt x="2805" y="2805"/>
                  </a:cubicBezTo>
                  <a:cubicBezTo>
                    <a:pt x="4602" y="1009"/>
                    <a:pt x="7038" y="0"/>
                    <a:pt x="9578" y="0"/>
                  </a:cubicBezTo>
                  <a:close/>
                </a:path>
              </a:pathLst>
            </a:custGeom>
            <a:solidFill>
              <a:srgbClr val="3A577B"/>
            </a:solidFill>
          </p:spPr>
        </p:sp>
        <p:sp>
          <p:nvSpPr>
            <p:cNvPr id="10" name="TextBox 10"/>
            <p:cNvSpPr txBox="1"/>
            <p:nvPr/>
          </p:nvSpPr>
          <p:spPr>
            <a:xfrm>
              <a:off x="0" y="-47625"/>
              <a:ext cx="4044768" cy="1093688"/>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5203111" y="588580"/>
            <a:ext cx="7881777" cy="1791208"/>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In</a:t>
            </a:r>
            <a:r>
              <a:rPr lang="en-US" sz="5299" b="1" u="none" strike="noStrike">
                <a:solidFill>
                  <a:srgbClr val="0E2F5F"/>
                </a:solidFill>
                <a:latin typeface="Akzidenz-Grotesk Heavy"/>
                <a:ea typeface="Akzidenz-Grotesk Heavy"/>
                <a:cs typeface="Akzidenz-Grotesk Heavy"/>
                <a:sym typeface="Akzidenz-Grotesk Heavy"/>
              </a:rPr>
              <a:t>troduction à GridFS</a:t>
            </a:r>
          </a:p>
          <a:p>
            <a:pPr marL="0" lvl="0" indent="0" algn="ctr">
              <a:lnSpc>
                <a:spcPts val="6730"/>
              </a:lnSpc>
              <a:spcBef>
                <a:spcPct val="0"/>
              </a:spcBef>
            </a:pPr>
            <a:endParaRPr lang="en-US" sz="5299" b="1" u="none" strike="noStrike">
              <a:solidFill>
                <a:srgbClr val="0E2F5F"/>
              </a:solidFill>
              <a:latin typeface="Akzidenz-Grotesk Heavy"/>
              <a:ea typeface="Akzidenz-Grotesk Heavy"/>
              <a:cs typeface="Akzidenz-Grotesk Heavy"/>
              <a:sym typeface="Akzidenz-Grotesk Heavy"/>
            </a:endParaRPr>
          </a:p>
        </p:txBody>
      </p:sp>
      <p:sp>
        <p:nvSpPr>
          <p:cNvPr id="12" name="Freeform 12"/>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6221005" y="2714035"/>
            <a:ext cx="6125895" cy="622934"/>
          </a:xfrm>
          <a:prstGeom prst="rect">
            <a:avLst/>
          </a:prstGeom>
        </p:spPr>
        <p:txBody>
          <a:bodyPr lIns="0" tIns="0" rIns="0" bIns="0" rtlCol="0" anchor="t">
            <a:spAutoFit/>
          </a:bodyPr>
          <a:lstStyle/>
          <a:p>
            <a:pPr algn="ctr">
              <a:lnSpc>
                <a:spcPts val="5040"/>
              </a:lnSpc>
              <a:spcBef>
                <a:spcPct val="0"/>
              </a:spcBef>
            </a:pPr>
            <a:r>
              <a:rPr lang="en-US" sz="3600" b="1">
                <a:solidFill>
                  <a:srgbClr val="FFFFFF"/>
                </a:solidFill>
                <a:latin typeface="Aileron Bold"/>
                <a:ea typeface="Aileron Bold"/>
                <a:cs typeface="Aileron Bold"/>
                <a:sym typeface="Aileron Bold"/>
              </a:rPr>
              <a:t>Qu'est-ce que GridFS?</a:t>
            </a:r>
          </a:p>
        </p:txBody>
      </p:sp>
      <p:sp>
        <p:nvSpPr>
          <p:cNvPr id="15" name="TextBox 15"/>
          <p:cNvSpPr txBox="1"/>
          <p:nvPr/>
        </p:nvSpPr>
        <p:spPr>
          <a:xfrm>
            <a:off x="1949151" y="4306575"/>
            <a:ext cx="14389699" cy="3501755"/>
          </a:xfrm>
          <a:prstGeom prst="rect">
            <a:avLst/>
          </a:prstGeom>
        </p:spPr>
        <p:txBody>
          <a:bodyPr lIns="0" tIns="0" rIns="0" bIns="0" rtlCol="0" anchor="t">
            <a:spAutoFit/>
          </a:bodyPr>
          <a:lstStyle/>
          <a:p>
            <a:pPr algn="just">
              <a:lnSpc>
                <a:spcPts val="3966"/>
              </a:lnSpc>
              <a:spcBef>
                <a:spcPct val="0"/>
              </a:spcBef>
            </a:pPr>
            <a:r>
              <a:rPr lang="en-US" sz="2832" b="1">
                <a:solidFill>
                  <a:srgbClr val="FFFFFF"/>
                </a:solidFill>
                <a:latin typeface="Aileron Bold"/>
                <a:ea typeface="Aileron Bold"/>
                <a:cs typeface="Aileron Bold"/>
                <a:sym typeface="Aileron Bold"/>
              </a:rPr>
              <a:t>GridFS est une méthode intégrée à MongoDB permettant de stocker et récupérer des fichiers volumineux, comme des images, vidéos ou documents PDF. Elle répond à la limitation de MongoDB qui empêche de stocker des documents dépassant 16 Mo. Sans GridFS, il faudrait soit utiliser un système de fichiers externe, soit développer soi-même un mécanisme de découpage des fichiers. GridFS automatise ce processus en divisant les fichiers en petits morceaux et en les stockant dans des collections MongoDB de manière structurée.</a:t>
            </a:r>
          </a:p>
        </p:txBody>
      </p:sp>
      <p:sp>
        <p:nvSpPr>
          <p:cNvPr id="18" name="Espace réservé du numéro de diapositive 17">
            <a:extLst>
              <a:ext uri="{FF2B5EF4-FFF2-40B4-BE49-F238E27FC236}">
                <a16:creationId xmlns:a16="http://schemas.microsoft.com/office/drawing/2014/main" xmlns="" id="{C47AF73D-AE71-4DD6-9767-063B0DC918A8}"/>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566095" y="5402751"/>
            <a:ext cx="9299815" cy="0"/>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4044420" y="4900126"/>
            <a:ext cx="1043351" cy="10433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3344235" y="4881076"/>
            <a:ext cx="1043351" cy="10433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373193" y="2147605"/>
            <a:ext cx="3353620" cy="5894830"/>
            <a:chOff x="0" y="0"/>
            <a:chExt cx="883258" cy="1552548"/>
          </a:xfrm>
        </p:grpSpPr>
        <p:sp>
          <p:nvSpPr>
            <p:cNvPr id="10" name="Freeform 10"/>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11" name="TextBox 11"/>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2" name="Freeform 12"/>
          <p:cNvSpPr/>
          <p:nvPr/>
        </p:nvSpPr>
        <p:spPr>
          <a:xfrm rot="5400000">
            <a:off x="4371201" y="522690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2958803"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rot="5400000">
            <a:off x="13671016" y="5207857"/>
            <a:ext cx="389788" cy="389788"/>
          </a:xfrm>
          <a:custGeom>
            <a:avLst/>
            <a:gdLst/>
            <a:ahLst/>
            <a:cxnLst/>
            <a:rect l="l" t="t" r="r" b="b"/>
            <a:pathLst>
              <a:path w="389788" h="389788">
                <a:moveTo>
                  <a:pt x="0" y="0"/>
                </a:moveTo>
                <a:lnTo>
                  <a:pt x="389789" y="0"/>
                </a:lnTo>
                <a:lnTo>
                  <a:pt x="389789"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2635065" y="1257159"/>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6" name="Group 16"/>
          <p:cNvGrpSpPr/>
          <p:nvPr/>
        </p:nvGrpSpPr>
        <p:grpSpPr>
          <a:xfrm>
            <a:off x="3282541" y="3898846"/>
            <a:ext cx="2489653" cy="936989"/>
            <a:chOff x="0" y="0"/>
            <a:chExt cx="1079837" cy="406400"/>
          </a:xfrm>
        </p:grpSpPr>
        <p:sp>
          <p:nvSpPr>
            <p:cNvPr id="17" name="Freeform 17"/>
            <p:cNvSpPr/>
            <p:nvPr/>
          </p:nvSpPr>
          <p:spPr>
            <a:xfrm>
              <a:off x="0" y="0"/>
              <a:ext cx="1079837" cy="406400"/>
            </a:xfrm>
            <a:custGeom>
              <a:avLst/>
              <a:gdLst/>
              <a:ahLst/>
              <a:cxnLst/>
              <a:rect l="l" t="t" r="r" b="b"/>
              <a:pathLst>
                <a:path w="1079837" h="406400">
                  <a:moveTo>
                    <a:pt x="876637" y="0"/>
                  </a:moveTo>
                  <a:cubicBezTo>
                    <a:pt x="988861" y="0"/>
                    <a:pt x="1079837" y="90976"/>
                    <a:pt x="1079837" y="203200"/>
                  </a:cubicBezTo>
                  <a:cubicBezTo>
                    <a:pt x="1079837" y="315424"/>
                    <a:pt x="988861" y="406400"/>
                    <a:pt x="876637" y="406400"/>
                  </a:cubicBezTo>
                  <a:lnTo>
                    <a:pt x="203200" y="406400"/>
                  </a:lnTo>
                  <a:cubicBezTo>
                    <a:pt x="90976" y="406400"/>
                    <a:pt x="0" y="315424"/>
                    <a:pt x="0" y="203200"/>
                  </a:cubicBezTo>
                  <a:cubicBezTo>
                    <a:pt x="0" y="90976"/>
                    <a:pt x="90976" y="0"/>
                    <a:pt x="203200" y="0"/>
                  </a:cubicBezTo>
                  <a:close/>
                </a:path>
              </a:pathLst>
            </a:custGeom>
            <a:solidFill>
              <a:srgbClr val="C5D9F3"/>
            </a:solidFill>
          </p:spPr>
        </p:sp>
        <p:sp>
          <p:nvSpPr>
            <p:cNvPr id="18" name="TextBox 18"/>
            <p:cNvSpPr txBox="1"/>
            <p:nvPr/>
          </p:nvSpPr>
          <p:spPr>
            <a:xfrm>
              <a:off x="0" y="-47625"/>
              <a:ext cx="1079837" cy="45402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3728814" y="708773"/>
            <a:ext cx="9295782" cy="944372"/>
          </a:xfrm>
          <a:prstGeom prst="rect">
            <a:avLst/>
          </a:prstGeom>
        </p:spPr>
        <p:txBody>
          <a:bodyPr lIns="0" tIns="0" rIns="0" bIns="0" rtlCol="0" anchor="t">
            <a:spAutoFit/>
          </a:bodyPr>
          <a:lstStyle/>
          <a:p>
            <a:pPr marL="0" lvl="0" indent="0" algn="r">
              <a:lnSpc>
                <a:spcPts val="6603"/>
              </a:lnSpc>
              <a:spcBef>
                <a:spcPct val="0"/>
              </a:spcBef>
            </a:pPr>
            <a:r>
              <a:rPr lang="en-US" sz="5199" b="1" u="none" strike="noStrike">
                <a:solidFill>
                  <a:srgbClr val="00BF63"/>
                </a:solidFill>
                <a:latin typeface="Akzidenz-Grotesk Heavy"/>
                <a:ea typeface="Akzidenz-Grotesk Heavy"/>
                <a:cs typeface="Akzidenz-Grotesk Heavy"/>
                <a:sym typeface="Akzidenz-Grotesk Heavy"/>
              </a:rPr>
              <a:t> Fonctionnement de GridFS</a:t>
            </a:r>
          </a:p>
        </p:txBody>
      </p:sp>
      <p:sp>
        <p:nvSpPr>
          <p:cNvPr id="20" name="TextBox 20"/>
          <p:cNvSpPr txBox="1"/>
          <p:nvPr/>
        </p:nvSpPr>
        <p:spPr>
          <a:xfrm>
            <a:off x="1980427" y="2067528"/>
            <a:ext cx="13214880" cy="1407793"/>
          </a:xfrm>
          <a:prstGeom prst="rect">
            <a:avLst/>
          </a:prstGeom>
        </p:spPr>
        <p:txBody>
          <a:bodyPr lIns="0" tIns="0" rIns="0" bIns="0" rtlCol="0" anchor="t">
            <a:spAutoFit/>
          </a:bodyPr>
          <a:lstStyle/>
          <a:p>
            <a:pPr marL="0" lvl="0" indent="0" algn="ctr">
              <a:lnSpc>
                <a:spcPts val="3780"/>
              </a:lnSpc>
              <a:spcBef>
                <a:spcPct val="0"/>
              </a:spcBef>
            </a:pPr>
            <a:r>
              <a:rPr lang="en-US" sz="2700" b="1">
                <a:solidFill>
                  <a:srgbClr val="0E2F5F"/>
                </a:solidFill>
                <a:latin typeface="Aileron Bold"/>
                <a:ea typeface="Aileron Bold"/>
                <a:cs typeface="Aileron Bold"/>
                <a:sym typeface="Aileron Bold"/>
              </a:rPr>
              <a:t>Gr</a:t>
            </a:r>
            <a:r>
              <a:rPr lang="en-US" sz="2700" b="1" u="none" strike="noStrike">
                <a:solidFill>
                  <a:srgbClr val="0E2F5F"/>
                </a:solidFill>
                <a:latin typeface="Aileron Bold"/>
                <a:ea typeface="Aileron Bold"/>
                <a:cs typeface="Aileron Bold"/>
                <a:sym typeface="Aileron Bold"/>
              </a:rPr>
              <a:t>idFS résout ce problème en divisant les fichiers volumineux en plusieurs petits morceaux appelés "chunks", généralement de 255 KB chacun. Pour ce faire, il utilise deux collections distinctes :</a:t>
            </a:r>
          </a:p>
        </p:txBody>
      </p:sp>
      <p:sp>
        <p:nvSpPr>
          <p:cNvPr id="21" name="TextBox 21"/>
          <p:cNvSpPr txBox="1"/>
          <p:nvPr/>
        </p:nvSpPr>
        <p:spPr>
          <a:xfrm>
            <a:off x="10100149" y="5643720"/>
            <a:ext cx="7159151" cy="4595495"/>
          </a:xfrm>
          <a:prstGeom prst="rect">
            <a:avLst/>
          </a:prstGeom>
        </p:spPr>
        <p:txBody>
          <a:bodyPr lIns="0" tIns="0" rIns="0" bIns="0" rtlCol="0" anchor="t">
            <a:spAutoFit/>
          </a:bodyPr>
          <a:lstStyle/>
          <a:p>
            <a:pPr algn="ctr">
              <a:lnSpc>
                <a:spcPts val="5040"/>
              </a:lnSpc>
            </a:pPr>
            <a:endParaRPr/>
          </a:p>
          <a:p>
            <a:pPr algn="ctr">
              <a:lnSpc>
                <a:spcPts val="3919"/>
              </a:lnSpc>
            </a:pPr>
            <a:r>
              <a:rPr lang="en-US" sz="2799" b="1">
                <a:solidFill>
                  <a:srgbClr val="3A577B"/>
                </a:solidFill>
                <a:latin typeface="Aileron Ultra-Bold"/>
                <a:ea typeface="Aileron Ultra-Bold"/>
                <a:cs typeface="Aileron Ultra-Bold"/>
                <a:sym typeface="Aileron Ultra-Bold"/>
              </a:rPr>
              <a:t>Stocke le contenu binaire fragmenté</a:t>
            </a:r>
          </a:p>
          <a:p>
            <a:pPr marL="604519" lvl="1" indent="-302260" algn="ctr">
              <a:lnSpc>
                <a:spcPts val="3919"/>
              </a:lnSpc>
              <a:buFont typeface="Arial"/>
              <a:buChar char="•"/>
            </a:pPr>
            <a:r>
              <a:rPr lang="en-US" sz="2799" b="1">
                <a:solidFill>
                  <a:srgbClr val="3A577B"/>
                </a:solidFill>
                <a:latin typeface="Aileron Ultra-Bold"/>
                <a:ea typeface="Aileron Ultra-Bold"/>
                <a:cs typeface="Aileron Ultra-Bold"/>
                <a:sym typeface="Aileron Ultra-Bold"/>
              </a:rPr>
              <a:t>Plusieurs documents par fichier</a:t>
            </a:r>
          </a:p>
          <a:p>
            <a:pPr marL="604519" lvl="1" indent="-302260" algn="ctr">
              <a:lnSpc>
                <a:spcPts val="3919"/>
              </a:lnSpc>
              <a:buFont typeface="Arial"/>
              <a:buChar char="•"/>
            </a:pPr>
            <a:r>
              <a:rPr lang="en-US" sz="2799" b="1">
                <a:solidFill>
                  <a:srgbClr val="3A577B"/>
                </a:solidFill>
                <a:latin typeface="Aileron Ultra-Bold"/>
                <a:ea typeface="Aileron Ultra-Bold"/>
                <a:cs typeface="Aileron Ultra-Bold"/>
                <a:sym typeface="Aileron Ultra-Bold"/>
              </a:rPr>
              <a:t>Chaque chunk est numéroté séquentiellement</a:t>
            </a:r>
          </a:p>
          <a:p>
            <a:pPr marL="604519" lvl="1" indent="-302260" algn="ctr">
              <a:lnSpc>
                <a:spcPts val="3919"/>
              </a:lnSpc>
              <a:buFont typeface="Arial"/>
              <a:buChar char="•"/>
            </a:pPr>
            <a:r>
              <a:rPr lang="en-US" sz="2799" b="1">
                <a:solidFill>
                  <a:srgbClr val="3A577B"/>
                </a:solidFill>
                <a:latin typeface="Aileron Ultra-Bold"/>
                <a:ea typeface="Aileron Ultra-Bold"/>
                <a:cs typeface="Aileron Ultra-Bold"/>
                <a:sym typeface="Aileron Ultra-Bold"/>
              </a:rPr>
              <a:t>Un index est créé sur {files_id: 1, n: 1} pour assurer une récupération efficace</a:t>
            </a:r>
          </a:p>
          <a:p>
            <a:pPr algn="just">
              <a:lnSpc>
                <a:spcPts val="3919"/>
              </a:lnSpc>
            </a:pPr>
            <a:endParaRPr lang="en-US" sz="2799" b="1">
              <a:solidFill>
                <a:srgbClr val="3A577B"/>
              </a:solidFill>
              <a:latin typeface="Aileron Ultra-Bold"/>
              <a:ea typeface="Aileron Ultra-Bold"/>
              <a:cs typeface="Aileron Ultra-Bold"/>
              <a:sym typeface="Aileron Ultra-Bold"/>
            </a:endParaRPr>
          </a:p>
        </p:txBody>
      </p:sp>
      <p:sp>
        <p:nvSpPr>
          <p:cNvPr id="22" name="TextBox 22"/>
          <p:cNvSpPr txBox="1"/>
          <p:nvPr/>
        </p:nvSpPr>
        <p:spPr>
          <a:xfrm>
            <a:off x="2541464" y="5650401"/>
            <a:ext cx="5092614" cy="4100222"/>
          </a:xfrm>
          <a:prstGeom prst="rect">
            <a:avLst/>
          </a:prstGeom>
        </p:spPr>
        <p:txBody>
          <a:bodyPr lIns="0" tIns="0" rIns="0" bIns="0" rtlCol="0" anchor="t">
            <a:spAutoFit/>
          </a:bodyPr>
          <a:lstStyle/>
          <a:p>
            <a:pPr algn="ctr">
              <a:lnSpc>
                <a:spcPts val="5038"/>
              </a:lnSpc>
              <a:spcBef>
                <a:spcPct val="0"/>
              </a:spcBef>
            </a:pPr>
            <a:endParaRPr/>
          </a:p>
          <a:p>
            <a:pPr algn="ctr">
              <a:lnSpc>
                <a:spcPts val="3918"/>
              </a:lnSpc>
              <a:spcBef>
                <a:spcPct val="0"/>
              </a:spcBef>
            </a:pPr>
            <a:r>
              <a:rPr lang="en-US" sz="2798" b="1">
                <a:solidFill>
                  <a:srgbClr val="3A577B"/>
                </a:solidFill>
                <a:latin typeface="Aileron Bold"/>
                <a:ea typeface="Aileron Bold"/>
                <a:cs typeface="Aileron Bold"/>
                <a:sym typeface="Aileron Bold"/>
              </a:rPr>
              <a:t>Stocke les métadonnées des fichiers</a:t>
            </a:r>
          </a:p>
          <a:p>
            <a:pPr marL="604296" lvl="1" indent="-302148" algn="ctr">
              <a:lnSpc>
                <a:spcPts val="3918"/>
              </a:lnSpc>
              <a:buFont typeface="Arial"/>
              <a:buChar char="•"/>
            </a:pPr>
            <a:r>
              <a:rPr lang="en-US" sz="2798" b="1">
                <a:solidFill>
                  <a:srgbClr val="3A577B"/>
                </a:solidFill>
                <a:latin typeface="Aileron Bold"/>
                <a:ea typeface="Aileron Bold"/>
                <a:cs typeface="Aileron Bold"/>
                <a:sym typeface="Aileron Bold"/>
              </a:rPr>
              <a:t>Un document par fichier</a:t>
            </a:r>
          </a:p>
          <a:p>
            <a:pPr marL="604296" lvl="1" indent="-302148" algn="ctr">
              <a:lnSpc>
                <a:spcPts val="3918"/>
              </a:lnSpc>
              <a:buFont typeface="Arial"/>
              <a:buChar char="•"/>
            </a:pPr>
            <a:r>
              <a:rPr lang="en-US" sz="2798" b="1">
                <a:solidFill>
                  <a:srgbClr val="3A577B"/>
                </a:solidFill>
                <a:latin typeface="Aileron Bold"/>
                <a:ea typeface="Aileron Bold"/>
                <a:cs typeface="Aileron Bold"/>
                <a:sym typeface="Aileron Bold"/>
              </a:rPr>
              <a:t>Contient des informations comme le nom, la taille totale, la date d'importation, etc.</a:t>
            </a:r>
          </a:p>
        </p:txBody>
      </p:sp>
      <p:sp>
        <p:nvSpPr>
          <p:cNvPr id="23" name="TextBox 23"/>
          <p:cNvSpPr txBox="1"/>
          <p:nvPr/>
        </p:nvSpPr>
        <p:spPr>
          <a:xfrm>
            <a:off x="3786980" y="3984774"/>
            <a:ext cx="1558230" cy="622934"/>
          </a:xfrm>
          <a:prstGeom prst="rect">
            <a:avLst/>
          </a:prstGeom>
        </p:spPr>
        <p:txBody>
          <a:bodyPr lIns="0" tIns="0" rIns="0" bIns="0" rtlCol="0" anchor="t">
            <a:spAutoFit/>
          </a:bodyPr>
          <a:lstStyle/>
          <a:p>
            <a:pPr algn="ctr">
              <a:lnSpc>
                <a:spcPts val="5040"/>
              </a:lnSpc>
              <a:spcBef>
                <a:spcPct val="0"/>
              </a:spcBef>
            </a:pPr>
            <a:r>
              <a:rPr lang="en-US" sz="3600" b="1" i="1">
                <a:solidFill>
                  <a:srgbClr val="00BF63"/>
                </a:solidFill>
                <a:latin typeface="Aileron Bold Italics"/>
                <a:ea typeface="Aileron Bold Italics"/>
                <a:cs typeface="Aileron Bold Italics"/>
                <a:sym typeface="Aileron Bold Italics"/>
              </a:rPr>
              <a:t>fs.files: </a:t>
            </a:r>
          </a:p>
        </p:txBody>
      </p:sp>
      <p:grpSp>
        <p:nvGrpSpPr>
          <p:cNvPr id="24" name="Group 24"/>
          <p:cNvGrpSpPr/>
          <p:nvPr/>
        </p:nvGrpSpPr>
        <p:grpSpPr>
          <a:xfrm>
            <a:off x="12613654" y="3865846"/>
            <a:ext cx="2489653" cy="936989"/>
            <a:chOff x="0" y="0"/>
            <a:chExt cx="1079837" cy="406400"/>
          </a:xfrm>
        </p:grpSpPr>
        <p:sp>
          <p:nvSpPr>
            <p:cNvPr id="25" name="Freeform 25"/>
            <p:cNvSpPr/>
            <p:nvPr/>
          </p:nvSpPr>
          <p:spPr>
            <a:xfrm>
              <a:off x="0" y="0"/>
              <a:ext cx="1079837" cy="406400"/>
            </a:xfrm>
            <a:custGeom>
              <a:avLst/>
              <a:gdLst/>
              <a:ahLst/>
              <a:cxnLst/>
              <a:rect l="l" t="t" r="r" b="b"/>
              <a:pathLst>
                <a:path w="1079837" h="406400">
                  <a:moveTo>
                    <a:pt x="876637" y="0"/>
                  </a:moveTo>
                  <a:cubicBezTo>
                    <a:pt x="988861" y="0"/>
                    <a:pt x="1079837" y="90976"/>
                    <a:pt x="1079837" y="203200"/>
                  </a:cubicBezTo>
                  <a:cubicBezTo>
                    <a:pt x="1079837" y="315424"/>
                    <a:pt x="988861" y="406400"/>
                    <a:pt x="876637" y="406400"/>
                  </a:cubicBezTo>
                  <a:lnTo>
                    <a:pt x="203200" y="406400"/>
                  </a:lnTo>
                  <a:cubicBezTo>
                    <a:pt x="90976" y="406400"/>
                    <a:pt x="0" y="315424"/>
                    <a:pt x="0" y="203200"/>
                  </a:cubicBezTo>
                  <a:cubicBezTo>
                    <a:pt x="0" y="90976"/>
                    <a:pt x="90976" y="0"/>
                    <a:pt x="203200" y="0"/>
                  </a:cubicBezTo>
                  <a:close/>
                </a:path>
              </a:pathLst>
            </a:custGeom>
            <a:solidFill>
              <a:srgbClr val="C5D9F3"/>
            </a:solidFill>
          </p:spPr>
        </p:sp>
        <p:sp>
          <p:nvSpPr>
            <p:cNvPr id="26" name="TextBox 26"/>
            <p:cNvSpPr txBox="1"/>
            <p:nvPr/>
          </p:nvSpPr>
          <p:spPr>
            <a:xfrm>
              <a:off x="0" y="-47625"/>
              <a:ext cx="1079837" cy="454025"/>
            </a:xfrm>
            <a:prstGeom prst="rect">
              <a:avLst/>
            </a:prstGeom>
          </p:spPr>
          <p:txBody>
            <a:bodyPr lIns="50800" tIns="50800" rIns="50800" bIns="50800" rtlCol="0" anchor="ctr"/>
            <a:lstStyle/>
            <a:p>
              <a:pPr algn="ctr">
                <a:lnSpc>
                  <a:spcPts val="2800"/>
                </a:lnSpc>
              </a:pPr>
              <a:endParaRPr/>
            </a:p>
          </p:txBody>
        </p:sp>
      </p:grpSp>
      <p:sp>
        <p:nvSpPr>
          <p:cNvPr id="27" name="TextBox 27"/>
          <p:cNvSpPr txBox="1"/>
          <p:nvPr/>
        </p:nvSpPr>
        <p:spPr>
          <a:xfrm>
            <a:off x="12719378" y="3962866"/>
            <a:ext cx="2383929" cy="622935"/>
          </a:xfrm>
          <a:prstGeom prst="rect">
            <a:avLst/>
          </a:prstGeom>
        </p:spPr>
        <p:txBody>
          <a:bodyPr lIns="0" tIns="0" rIns="0" bIns="0" rtlCol="0" anchor="t">
            <a:spAutoFit/>
          </a:bodyPr>
          <a:lstStyle/>
          <a:p>
            <a:pPr algn="ctr">
              <a:lnSpc>
                <a:spcPts val="5040"/>
              </a:lnSpc>
              <a:spcBef>
                <a:spcPct val="0"/>
              </a:spcBef>
            </a:pPr>
            <a:r>
              <a:rPr lang="en-US" sz="3600" b="1">
                <a:solidFill>
                  <a:srgbClr val="00BF63"/>
                </a:solidFill>
                <a:latin typeface="Aileron Bold"/>
                <a:ea typeface="Aileron Bold"/>
                <a:cs typeface="Aileron Bold"/>
                <a:sym typeface="Aileron Bold"/>
              </a:rPr>
              <a:t>fs.chunks : </a:t>
            </a:r>
          </a:p>
        </p:txBody>
      </p:sp>
      <p:sp>
        <p:nvSpPr>
          <p:cNvPr id="30" name="Espace réservé du numéro de diapositive 29">
            <a:extLst>
              <a:ext uri="{FF2B5EF4-FFF2-40B4-BE49-F238E27FC236}">
                <a16:creationId xmlns:a16="http://schemas.microsoft.com/office/drawing/2014/main" xmlns="" id="{D6222A1E-CD7C-4F3A-91BA-2F46CDAA8A35}"/>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27349"/>
            <a:ext cx="3176441" cy="10287000"/>
            <a:chOff x="0" y="0"/>
            <a:chExt cx="492114" cy="1593725"/>
          </a:xfrm>
        </p:grpSpPr>
        <p:sp>
          <p:nvSpPr>
            <p:cNvPr id="4" name="Freeform 4"/>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5" name="Freeform 5"/>
          <p:cNvSpPr/>
          <p:nvPr/>
        </p:nvSpPr>
        <p:spPr>
          <a:xfrm>
            <a:off x="16226522"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2596886" y="2241408"/>
            <a:ext cx="13814038" cy="6786146"/>
          </a:xfrm>
          <a:custGeom>
            <a:avLst/>
            <a:gdLst/>
            <a:ahLst/>
            <a:cxnLst/>
            <a:rect l="l" t="t" r="r" b="b"/>
            <a:pathLst>
              <a:path w="13814038" h="6786146">
                <a:moveTo>
                  <a:pt x="0" y="0"/>
                </a:moveTo>
                <a:lnTo>
                  <a:pt x="13814038" y="0"/>
                </a:lnTo>
                <a:lnTo>
                  <a:pt x="13814038" y="6786146"/>
                </a:lnTo>
                <a:lnTo>
                  <a:pt x="0" y="6786146"/>
                </a:lnTo>
                <a:lnTo>
                  <a:pt x="0" y="0"/>
                </a:lnTo>
                <a:close/>
              </a:path>
            </a:pathLst>
          </a:custGeom>
          <a:blipFill>
            <a:blip r:embed="rId6"/>
            <a:stretch>
              <a:fillRect/>
            </a:stretch>
          </a:blipFill>
        </p:spPr>
      </p:sp>
      <p:sp>
        <p:nvSpPr>
          <p:cNvPr id="7" name="TextBox 7"/>
          <p:cNvSpPr txBox="1"/>
          <p:nvPr/>
        </p:nvSpPr>
        <p:spPr>
          <a:xfrm>
            <a:off x="3610435" y="288408"/>
            <a:ext cx="12616087" cy="553374"/>
          </a:xfrm>
          <a:prstGeom prst="rect">
            <a:avLst/>
          </a:prstGeom>
        </p:spPr>
        <p:txBody>
          <a:bodyPr lIns="0" tIns="0" rIns="0" bIns="0" rtlCol="0" anchor="t">
            <a:spAutoFit/>
          </a:bodyPr>
          <a:lstStyle/>
          <a:p>
            <a:pPr marL="0" lvl="0" indent="0" algn="just">
              <a:lnSpc>
                <a:spcPts val="3950"/>
              </a:lnSpc>
              <a:spcBef>
                <a:spcPct val="0"/>
              </a:spcBef>
            </a:pPr>
            <a:r>
              <a:rPr lang="en-US" sz="3110" b="1">
                <a:solidFill>
                  <a:srgbClr val="0E2F5F"/>
                </a:solidFill>
                <a:latin typeface="Akzidenz-Grotesk Heavy"/>
                <a:ea typeface="Akzidenz-Grotesk Heavy"/>
                <a:cs typeface="Akzidenz-Grotesk Heavy"/>
                <a:sym typeface="Akzidenz-Grotesk Heavy"/>
              </a:rPr>
              <a:t>exemple simplifié de ce à quoi ressemblent ces documents :</a:t>
            </a:r>
          </a:p>
        </p:txBody>
      </p:sp>
      <p:sp>
        <p:nvSpPr>
          <p:cNvPr id="8" name="TextBox 8"/>
          <p:cNvSpPr txBox="1"/>
          <p:nvPr/>
        </p:nvSpPr>
        <p:spPr>
          <a:xfrm>
            <a:off x="7229874" y="1343922"/>
            <a:ext cx="3408363" cy="405763"/>
          </a:xfrm>
          <a:prstGeom prst="rect">
            <a:avLst/>
          </a:prstGeom>
        </p:spPr>
        <p:txBody>
          <a:bodyPr lIns="0" tIns="0" rIns="0" bIns="0" rtlCol="0" anchor="t">
            <a:spAutoFit/>
          </a:bodyPr>
          <a:lstStyle/>
          <a:p>
            <a:pPr algn="ctr">
              <a:lnSpc>
                <a:spcPts val="3360"/>
              </a:lnSpc>
              <a:spcBef>
                <a:spcPct val="0"/>
              </a:spcBef>
            </a:pPr>
            <a:r>
              <a:rPr lang="en-US" sz="2400" b="1" u="sng">
                <a:solidFill>
                  <a:srgbClr val="3A577B"/>
                </a:solidFill>
                <a:latin typeface="Aileron Bold"/>
                <a:ea typeface="Aileron Bold"/>
                <a:cs typeface="Aileron Bold"/>
                <a:sym typeface="Aileron Bold"/>
              </a:rPr>
              <a:t>Document dans fs.files :</a:t>
            </a:r>
          </a:p>
        </p:txBody>
      </p:sp>
      <p:sp>
        <p:nvSpPr>
          <p:cNvPr id="11" name="Espace réservé du numéro de diapositive 10">
            <a:extLst>
              <a:ext uri="{FF2B5EF4-FFF2-40B4-BE49-F238E27FC236}">
                <a16:creationId xmlns:a16="http://schemas.microsoft.com/office/drawing/2014/main" xmlns="" id="{79B16DF6-0EE7-464C-B400-76DA71BE5D01}"/>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27349"/>
            <a:ext cx="3176441" cy="10287000"/>
            <a:chOff x="0" y="0"/>
            <a:chExt cx="492114" cy="1593725"/>
          </a:xfrm>
        </p:grpSpPr>
        <p:sp>
          <p:nvSpPr>
            <p:cNvPr id="4" name="Freeform 4"/>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5" name="Freeform 5"/>
          <p:cNvSpPr/>
          <p:nvPr/>
        </p:nvSpPr>
        <p:spPr>
          <a:xfrm>
            <a:off x="16226522"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2532499" y="3943681"/>
            <a:ext cx="12803112" cy="3298817"/>
          </a:xfrm>
          <a:custGeom>
            <a:avLst/>
            <a:gdLst/>
            <a:ahLst/>
            <a:cxnLst/>
            <a:rect l="l" t="t" r="r" b="b"/>
            <a:pathLst>
              <a:path w="12803112" h="3298817">
                <a:moveTo>
                  <a:pt x="0" y="0"/>
                </a:moveTo>
                <a:lnTo>
                  <a:pt x="12803112" y="0"/>
                </a:lnTo>
                <a:lnTo>
                  <a:pt x="12803112" y="3298817"/>
                </a:lnTo>
                <a:lnTo>
                  <a:pt x="0" y="3298817"/>
                </a:lnTo>
                <a:lnTo>
                  <a:pt x="0" y="0"/>
                </a:lnTo>
                <a:close/>
              </a:path>
            </a:pathLst>
          </a:custGeom>
          <a:blipFill>
            <a:blip r:embed="rId6"/>
            <a:stretch>
              <a:fillRect b="-909"/>
            </a:stretch>
          </a:blipFill>
        </p:spPr>
      </p:sp>
      <p:sp>
        <p:nvSpPr>
          <p:cNvPr id="7" name="TextBox 7"/>
          <p:cNvSpPr txBox="1"/>
          <p:nvPr/>
        </p:nvSpPr>
        <p:spPr>
          <a:xfrm>
            <a:off x="3610435" y="288408"/>
            <a:ext cx="12616087" cy="553374"/>
          </a:xfrm>
          <a:prstGeom prst="rect">
            <a:avLst/>
          </a:prstGeom>
        </p:spPr>
        <p:txBody>
          <a:bodyPr lIns="0" tIns="0" rIns="0" bIns="0" rtlCol="0" anchor="t">
            <a:spAutoFit/>
          </a:bodyPr>
          <a:lstStyle/>
          <a:p>
            <a:pPr marL="0" lvl="0" indent="0" algn="just">
              <a:lnSpc>
                <a:spcPts val="3950"/>
              </a:lnSpc>
              <a:spcBef>
                <a:spcPct val="0"/>
              </a:spcBef>
            </a:pPr>
            <a:r>
              <a:rPr lang="en-US" sz="3110" b="1">
                <a:solidFill>
                  <a:srgbClr val="0E2F5F"/>
                </a:solidFill>
                <a:latin typeface="Akzidenz-Grotesk Heavy"/>
                <a:ea typeface="Akzidenz-Grotesk Heavy"/>
                <a:cs typeface="Akzidenz-Grotesk Heavy"/>
                <a:sym typeface="Akzidenz-Grotesk Heavy"/>
              </a:rPr>
              <a:t>exemple simplifié de ce à quoi ressemblent ces documents :</a:t>
            </a:r>
          </a:p>
        </p:txBody>
      </p:sp>
      <p:sp>
        <p:nvSpPr>
          <p:cNvPr id="8" name="TextBox 8"/>
          <p:cNvSpPr txBox="1"/>
          <p:nvPr/>
        </p:nvSpPr>
        <p:spPr>
          <a:xfrm>
            <a:off x="6994726" y="2933503"/>
            <a:ext cx="3878659" cy="405763"/>
          </a:xfrm>
          <a:prstGeom prst="rect">
            <a:avLst/>
          </a:prstGeom>
        </p:spPr>
        <p:txBody>
          <a:bodyPr lIns="0" tIns="0" rIns="0" bIns="0" rtlCol="0" anchor="t">
            <a:spAutoFit/>
          </a:bodyPr>
          <a:lstStyle/>
          <a:p>
            <a:pPr algn="ctr">
              <a:lnSpc>
                <a:spcPts val="3360"/>
              </a:lnSpc>
              <a:spcBef>
                <a:spcPct val="0"/>
              </a:spcBef>
            </a:pPr>
            <a:r>
              <a:rPr lang="en-US" sz="2400" b="1" u="sng">
                <a:solidFill>
                  <a:srgbClr val="3A577B"/>
                </a:solidFill>
                <a:latin typeface="Aileron Bold"/>
                <a:ea typeface="Aileron Bold"/>
                <a:cs typeface="Aileron Bold"/>
                <a:sym typeface="Aileron Bold"/>
              </a:rPr>
              <a:t>Document dans fs.chunks :</a:t>
            </a:r>
          </a:p>
        </p:txBody>
      </p:sp>
      <p:sp>
        <p:nvSpPr>
          <p:cNvPr id="11" name="Espace réservé du numéro de diapositive 10">
            <a:extLst>
              <a:ext uri="{FF2B5EF4-FFF2-40B4-BE49-F238E27FC236}">
                <a16:creationId xmlns:a16="http://schemas.microsoft.com/office/drawing/2014/main" xmlns="" id="{5A2539F2-6ADD-413D-926D-397D8323D3D7}"/>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10020101" y="2714868"/>
            <a:ext cx="87892" cy="6256955"/>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7439813" y="5079080"/>
            <a:ext cx="4917769" cy="1901799"/>
            <a:chOff x="0" y="0"/>
            <a:chExt cx="1295215" cy="500885"/>
          </a:xfrm>
        </p:grpSpPr>
        <p:sp>
          <p:nvSpPr>
            <p:cNvPr id="4" name="Freeform 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5" name="TextBox 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7404028" y="7180904"/>
            <a:ext cx="4917769" cy="1982307"/>
            <a:chOff x="0" y="0"/>
            <a:chExt cx="1295215" cy="522089"/>
          </a:xfrm>
        </p:grpSpPr>
        <p:sp>
          <p:nvSpPr>
            <p:cNvPr id="7" name="Freeform 7"/>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8" name="TextBox 8"/>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7450044" y="2972615"/>
            <a:ext cx="4917769" cy="1906441"/>
            <a:chOff x="0" y="0"/>
            <a:chExt cx="1295215" cy="502108"/>
          </a:xfrm>
        </p:grpSpPr>
        <p:sp>
          <p:nvSpPr>
            <p:cNvPr id="10" name="Freeform 10"/>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11" name="TextBox 11"/>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117194" y="356412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7117194" y="5760006"/>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7071178" y="782860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5" name="Group 15"/>
          <p:cNvGrpSpPr/>
          <p:nvPr/>
        </p:nvGrpSpPr>
        <p:grpSpPr>
          <a:xfrm>
            <a:off x="-1522190" y="4356714"/>
            <a:ext cx="5650143" cy="3676462"/>
            <a:chOff x="0" y="0"/>
            <a:chExt cx="1488104" cy="968286"/>
          </a:xfrm>
        </p:grpSpPr>
        <p:sp>
          <p:nvSpPr>
            <p:cNvPr id="16" name="Freeform 16"/>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00BF63"/>
            </a:solidFill>
          </p:spPr>
        </p:sp>
        <p:sp>
          <p:nvSpPr>
            <p:cNvPr id="17" name="TextBox 17"/>
            <p:cNvSpPr txBox="1"/>
            <p:nvPr/>
          </p:nvSpPr>
          <p:spPr>
            <a:xfrm>
              <a:off x="0" y="-47625"/>
              <a:ext cx="1488104" cy="1015911"/>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2745407" y="3106627"/>
            <a:ext cx="3676462" cy="367646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DFC"/>
            </a:solidFill>
            <a:ln w="12700" cap="sq">
              <a:solidFill>
                <a:srgbClr val="000000"/>
              </a:solidFill>
              <a:prstDash val="solid"/>
              <a:miter/>
            </a:ln>
          </p:spPr>
        </p:sp>
      </p:grpSp>
      <p:sp>
        <p:nvSpPr>
          <p:cNvPr id="20" name="AutoShape 20"/>
          <p:cNvSpPr/>
          <p:nvPr/>
        </p:nvSpPr>
        <p:spPr>
          <a:xfrm flipH="1" flipV="1">
            <a:off x="15728466" y="2714868"/>
            <a:ext cx="1622" cy="6256955"/>
          </a:xfrm>
          <a:prstGeom prst="line">
            <a:avLst/>
          </a:prstGeom>
          <a:ln w="38100" cap="flat">
            <a:solidFill>
              <a:srgbClr val="00BF63"/>
            </a:solidFill>
            <a:prstDash val="solid"/>
            <a:headEnd type="none" w="sm" len="sm"/>
            <a:tailEnd type="none" w="sm" len="sm"/>
          </a:ln>
        </p:spPr>
      </p:sp>
      <p:grpSp>
        <p:nvGrpSpPr>
          <p:cNvPr id="21" name="Group 21"/>
          <p:cNvGrpSpPr/>
          <p:nvPr/>
        </p:nvGrpSpPr>
        <p:grpSpPr>
          <a:xfrm>
            <a:off x="13061908" y="5079080"/>
            <a:ext cx="4917769" cy="1901799"/>
            <a:chOff x="0" y="0"/>
            <a:chExt cx="1295215" cy="500885"/>
          </a:xfrm>
        </p:grpSpPr>
        <p:sp>
          <p:nvSpPr>
            <p:cNvPr id="22" name="Freeform 22"/>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3" name="TextBox 23"/>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13026122" y="7180904"/>
            <a:ext cx="4917769" cy="1982307"/>
            <a:chOff x="0" y="0"/>
            <a:chExt cx="1295215" cy="522089"/>
          </a:xfrm>
        </p:grpSpPr>
        <p:sp>
          <p:nvSpPr>
            <p:cNvPr id="25" name="Freeform 25"/>
            <p:cNvSpPr/>
            <p:nvPr/>
          </p:nvSpPr>
          <p:spPr>
            <a:xfrm>
              <a:off x="0" y="0"/>
              <a:ext cx="1295215" cy="522089"/>
            </a:xfrm>
            <a:custGeom>
              <a:avLst/>
              <a:gdLst/>
              <a:ahLst/>
              <a:cxnLst/>
              <a:rect l="l" t="t" r="r" b="b"/>
              <a:pathLst>
                <a:path w="1295215" h="522089">
                  <a:moveTo>
                    <a:pt x="80288" y="0"/>
                  </a:moveTo>
                  <a:lnTo>
                    <a:pt x="1214927" y="0"/>
                  </a:lnTo>
                  <a:cubicBezTo>
                    <a:pt x="1236221" y="0"/>
                    <a:pt x="1256642" y="8459"/>
                    <a:pt x="1271699" y="23516"/>
                  </a:cubicBezTo>
                  <a:cubicBezTo>
                    <a:pt x="1286756" y="38573"/>
                    <a:pt x="1295215" y="58994"/>
                    <a:pt x="1295215" y="80288"/>
                  </a:cubicBezTo>
                  <a:lnTo>
                    <a:pt x="1295215" y="441801"/>
                  </a:lnTo>
                  <a:cubicBezTo>
                    <a:pt x="1295215" y="463095"/>
                    <a:pt x="1286756" y="483516"/>
                    <a:pt x="1271699" y="498573"/>
                  </a:cubicBezTo>
                  <a:cubicBezTo>
                    <a:pt x="1256642" y="513630"/>
                    <a:pt x="1236221" y="522089"/>
                    <a:pt x="1214927" y="522089"/>
                  </a:cubicBezTo>
                  <a:lnTo>
                    <a:pt x="80288" y="522089"/>
                  </a:lnTo>
                  <a:cubicBezTo>
                    <a:pt x="58994" y="522089"/>
                    <a:pt x="38573" y="513630"/>
                    <a:pt x="23516" y="498573"/>
                  </a:cubicBezTo>
                  <a:cubicBezTo>
                    <a:pt x="8459" y="483516"/>
                    <a:pt x="0" y="463095"/>
                    <a:pt x="0" y="44180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6" name="TextBox 26"/>
            <p:cNvSpPr txBox="1"/>
            <p:nvPr/>
          </p:nvSpPr>
          <p:spPr>
            <a:xfrm>
              <a:off x="0" y="-47625"/>
              <a:ext cx="1295215" cy="569714"/>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13072139" y="2972615"/>
            <a:ext cx="4917769" cy="1906441"/>
            <a:chOff x="0" y="0"/>
            <a:chExt cx="1295215" cy="502108"/>
          </a:xfrm>
        </p:grpSpPr>
        <p:sp>
          <p:nvSpPr>
            <p:cNvPr id="28" name="Freeform 28"/>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9" name="TextBox 29"/>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30" name="Freeform 30"/>
          <p:cNvSpPr/>
          <p:nvPr/>
        </p:nvSpPr>
        <p:spPr>
          <a:xfrm>
            <a:off x="3313862" y="3367988"/>
            <a:ext cx="2307907" cy="2893928"/>
          </a:xfrm>
          <a:custGeom>
            <a:avLst/>
            <a:gdLst/>
            <a:ahLst/>
            <a:cxnLst/>
            <a:rect l="l" t="t" r="r" b="b"/>
            <a:pathLst>
              <a:path w="2307907" h="2893928">
                <a:moveTo>
                  <a:pt x="0" y="0"/>
                </a:moveTo>
                <a:lnTo>
                  <a:pt x="2307907" y="0"/>
                </a:lnTo>
                <a:lnTo>
                  <a:pt x="2307907" y="2893928"/>
                </a:lnTo>
                <a:lnTo>
                  <a:pt x="0" y="2893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TextBox 31"/>
          <p:cNvSpPr txBox="1"/>
          <p:nvPr/>
        </p:nvSpPr>
        <p:spPr>
          <a:xfrm>
            <a:off x="1302881" y="473890"/>
            <a:ext cx="7903718"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Avantages de GridFS</a:t>
            </a:r>
          </a:p>
        </p:txBody>
      </p:sp>
      <p:sp>
        <p:nvSpPr>
          <p:cNvPr id="32" name="TextBox 32"/>
          <p:cNvSpPr txBox="1"/>
          <p:nvPr/>
        </p:nvSpPr>
        <p:spPr>
          <a:xfrm>
            <a:off x="7782894" y="5780586"/>
            <a:ext cx="4590969" cy="481330"/>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FFFFFF"/>
                </a:solidFill>
                <a:latin typeface="Aileron Ultra-Bold"/>
                <a:ea typeface="Aileron Ultra-Bold"/>
                <a:cs typeface="Aileron Ultra-Bold"/>
                <a:sym typeface="Aileron Ultra-Bold"/>
              </a:rPr>
              <a:t>Lec</a:t>
            </a:r>
            <a:r>
              <a:rPr lang="en-US" sz="2799" b="1" u="none" strike="noStrike">
                <a:solidFill>
                  <a:srgbClr val="FFFFFF"/>
                </a:solidFill>
                <a:latin typeface="Aileron Ultra-Bold"/>
                <a:ea typeface="Aileron Ultra-Bold"/>
                <a:cs typeface="Aileron Ultra-Bold"/>
                <a:sym typeface="Aileron Ultra-Bold"/>
              </a:rPr>
              <a:t>ture partielle possible </a:t>
            </a:r>
          </a:p>
        </p:txBody>
      </p:sp>
      <p:sp>
        <p:nvSpPr>
          <p:cNvPr id="33" name="TextBox 33"/>
          <p:cNvSpPr txBox="1"/>
          <p:nvPr/>
        </p:nvSpPr>
        <p:spPr>
          <a:xfrm>
            <a:off x="7603213" y="7655167"/>
            <a:ext cx="4590969" cy="9766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Aileron Ultra-Bold"/>
                <a:ea typeface="Aileron Ultra-Bold"/>
                <a:cs typeface="Aileron Ultra-Bold"/>
                <a:sym typeface="Aileron Ultra-Bold"/>
              </a:rPr>
              <a:t>Intégr</a:t>
            </a:r>
            <a:r>
              <a:rPr lang="en-US" sz="2799" b="1" u="none" strike="noStrike">
                <a:solidFill>
                  <a:srgbClr val="FFFFFF"/>
                </a:solidFill>
                <a:latin typeface="Aileron Ultra-Bold"/>
                <a:ea typeface="Aileron Ultra-Bold"/>
                <a:cs typeface="Aileron Ultra-Bold"/>
                <a:sym typeface="Aileron Ultra-Bold"/>
              </a:rPr>
              <a:t>ation native avec l'écosystème MongoDB</a:t>
            </a:r>
          </a:p>
        </p:txBody>
      </p:sp>
      <p:sp>
        <p:nvSpPr>
          <p:cNvPr id="34" name="TextBox 34"/>
          <p:cNvSpPr txBox="1"/>
          <p:nvPr/>
        </p:nvSpPr>
        <p:spPr>
          <a:xfrm>
            <a:off x="7854444" y="3310838"/>
            <a:ext cx="4134525" cy="976629"/>
          </a:xfrm>
          <a:prstGeom prst="rect">
            <a:avLst/>
          </a:prstGeom>
        </p:spPr>
        <p:txBody>
          <a:bodyPr lIns="0" tIns="0" rIns="0" bIns="0" rtlCol="0" anchor="t">
            <a:spAutoFit/>
          </a:bodyPr>
          <a:lstStyle/>
          <a:p>
            <a:pPr algn="ctr">
              <a:lnSpc>
                <a:spcPts val="3920"/>
              </a:lnSpc>
            </a:pPr>
            <a:r>
              <a:rPr lang="en-US" sz="2800" b="1">
                <a:solidFill>
                  <a:srgbClr val="FFFFFF"/>
                </a:solidFill>
                <a:latin typeface="Aileron Ultra-Bold"/>
                <a:ea typeface="Aileron Ultra-Bold"/>
                <a:cs typeface="Aileron Ultra-Bold"/>
                <a:sym typeface="Aileron Ultra-Bold"/>
              </a:rPr>
              <a:t>Contournement de la limite de 16 MB</a:t>
            </a:r>
          </a:p>
        </p:txBody>
      </p:sp>
      <p:sp>
        <p:nvSpPr>
          <p:cNvPr id="35" name="TextBox 35"/>
          <p:cNvSpPr txBox="1"/>
          <p:nvPr/>
        </p:nvSpPr>
        <p:spPr>
          <a:xfrm>
            <a:off x="13404989" y="5760739"/>
            <a:ext cx="4486228" cy="481330"/>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FFFFFF"/>
                </a:solidFill>
                <a:latin typeface="Aileron Ultra-Bold"/>
                <a:ea typeface="Aileron Ultra-Bold"/>
                <a:cs typeface="Aileron Ultra-Bold"/>
                <a:sym typeface="Aileron Ultra-Bold"/>
              </a:rPr>
              <a:t>Simplicité</a:t>
            </a:r>
            <a:r>
              <a:rPr lang="en-US" sz="2799" b="1" u="none" strike="noStrike">
                <a:solidFill>
                  <a:srgbClr val="FFFFFF"/>
                </a:solidFill>
                <a:latin typeface="Aileron Ultra-Bold"/>
                <a:ea typeface="Aileron Ultra-Bold"/>
                <a:cs typeface="Aileron Ultra-Bold"/>
                <a:sym typeface="Aileron Ultra-Bold"/>
              </a:rPr>
              <a:t> d'architecture </a:t>
            </a:r>
          </a:p>
        </p:txBody>
      </p:sp>
      <p:sp>
        <p:nvSpPr>
          <p:cNvPr id="36" name="TextBox 36"/>
          <p:cNvSpPr txBox="1"/>
          <p:nvPr/>
        </p:nvSpPr>
        <p:spPr>
          <a:xfrm>
            <a:off x="13481189" y="7644564"/>
            <a:ext cx="4160347" cy="9766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Aileron Ultra-Bold"/>
                <a:ea typeface="Aileron Ultra-Bold"/>
                <a:cs typeface="Aileron Ultra-Bold"/>
                <a:sym typeface="Aileron Ultra-Bold"/>
              </a:rPr>
              <a:t>Cohére</a:t>
            </a:r>
            <a:r>
              <a:rPr lang="en-US" sz="2799" b="1" u="none" strike="noStrike">
                <a:solidFill>
                  <a:srgbClr val="FFFFFF"/>
                </a:solidFill>
                <a:latin typeface="Aileron Ultra-Bold"/>
                <a:ea typeface="Aileron Ultra-Bold"/>
                <a:cs typeface="Aileron Ultra-Bold"/>
                <a:sym typeface="Aileron Ultra-Bold"/>
              </a:rPr>
              <a:t>nce des sauvegardes </a:t>
            </a:r>
          </a:p>
        </p:txBody>
      </p:sp>
      <p:sp>
        <p:nvSpPr>
          <p:cNvPr id="37" name="TextBox 37"/>
          <p:cNvSpPr txBox="1"/>
          <p:nvPr/>
        </p:nvSpPr>
        <p:spPr>
          <a:xfrm>
            <a:off x="13481189" y="3380084"/>
            <a:ext cx="4134525" cy="976630"/>
          </a:xfrm>
          <a:prstGeom prst="rect">
            <a:avLst/>
          </a:prstGeom>
        </p:spPr>
        <p:txBody>
          <a:bodyPr lIns="0" tIns="0" rIns="0" bIns="0" rtlCol="0" anchor="t">
            <a:spAutoFit/>
          </a:bodyPr>
          <a:lstStyle/>
          <a:p>
            <a:pPr algn="ctr">
              <a:lnSpc>
                <a:spcPts val="3919"/>
              </a:lnSpc>
            </a:pPr>
            <a:r>
              <a:rPr lang="en-US" sz="2799" b="1">
                <a:solidFill>
                  <a:srgbClr val="FFFFFF"/>
                </a:solidFill>
                <a:latin typeface="Aileron Ultra-Bold"/>
                <a:ea typeface="Aileron Ultra-Bold"/>
                <a:cs typeface="Aileron Ultra-Bold"/>
                <a:sym typeface="Aileron Ultra-Bold"/>
              </a:rPr>
              <a:t>Gestion riche des métadonnées</a:t>
            </a:r>
          </a:p>
        </p:txBody>
      </p:sp>
      <p:sp>
        <p:nvSpPr>
          <p:cNvPr id="38" name="Freeform 38"/>
          <p:cNvSpPr/>
          <p:nvPr/>
        </p:nvSpPr>
        <p:spPr>
          <a:xfrm>
            <a:off x="12815489" y="3632330"/>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9" name="Freeform 39"/>
          <p:cNvSpPr/>
          <p:nvPr/>
        </p:nvSpPr>
        <p:spPr>
          <a:xfrm>
            <a:off x="12739289" y="5760006"/>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0" name="Freeform 40"/>
          <p:cNvSpPr/>
          <p:nvPr/>
        </p:nvSpPr>
        <p:spPr>
          <a:xfrm>
            <a:off x="12739289" y="7761929"/>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1" name="Freeform 41"/>
          <p:cNvSpPr/>
          <p:nvPr/>
        </p:nvSpPr>
        <p:spPr>
          <a:xfrm>
            <a:off x="16360014" y="254175"/>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2" name="Freeform 42"/>
          <p:cNvSpPr/>
          <p:nvPr/>
        </p:nvSpPr>
        <p:spPr>
          <a:xfrm>
            <a:off x="14938149" y="1161597"/>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3" name="Freeform 43"/>
          <p:cNvSpPr/>
          <p:nvPr/>
        </p:nvSpPr>
        <p:spPr>
          <a:xfrm>
            <a:off x="14146210" y="-30018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4" name="Freeform 44"/>
          <p:cNvSpPr/>
          <p:nvPr/>
        </p:nvSpPr>
        <p:spPr>
          <a:xfrm>
            <a:off x="0" y="9178286"/>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5" name="Freeform 45"/>
          <p:cNvSpPr/>
          <p:nvPr/>
        </p:nvSpPr>
        <p:spPr>
          <a:xfrm>
            <a:off x="1729984" y="9163211"/>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8" name="Espace réservé du numéro de diapositive 47">
            <a:extLst>
              <a:ext uri="{FF2B5EF4-FFF2-40B4-BE49-F238E27FC236}">
                <a16:creationId xmlns:a16="http://schemas.microsoft.com/office/drawing/2014/main" xmlns="" id="{AE315614-2BBF-47B3-BDC9-D6DA886060E7}"/>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081053" y="2444260"/>
            <a:ext cx="6125895" cy="1238686"/>
            <a:chOff x="0" y="0"/>
            <a:chExt cx="1613404" cy="326238"/>
          </a:xfrm>
        </p:grpSpPr>
        <p:sp>
          <p:nvSpPr>
            <p:cNvPr id="6" name="Freeform 6"/>
            <p:cNvSpPr/>
            <p:nvPr/>
          </p:nvSpPr>
          <p:spPr>
            <a:xfrm>
              <a:off x="0" y="0"/>
              <a:ext cx="1613404" cy="326238"/>
            </a:xfrm>
            <a:custGeom>
              <a:avLst/>
              <a:gdLst/>
              <a:ahLst/>
              <a:cxnLst/>
              <a:rect l="l" t="t" r="r" b="b"/>
              <a:pathLst>
                <a:path w="1613404" h="326238">
                  <a:moveTo>
                    <a:pt x="64454" y="0"/>
                  </a:moveTo>
                  <a:lnTo>
                    <a:pt x="1548950" y="0"/>
                  </a:lnTo>
                  <a:cubicBezTo>
                    <a:pt x="1584547" y="0"/>
                    <a:pt x="1613404" y="28857"/>
                    <a:pt x="1613404" y="64454"/>
                  </a:cubicBezTo>
                  <a:lnTo>
                    <a:pt x="1613404" y="261784"/>
                  </a:lnTo>
                  <a:cubicBezTo>
                    <a:pt x="1613404" y="297381"/>
                    <a:pt x="1584547" y="326238"/>
                    <a:pt x="1548950" y="326238"/>
                  </a:cubicBezTo>
                  <a:lnTo>
                    <a:pt x="64454" y="326238"/>
                  </a:lnTo>
                  <a:cubicBezTo>
                    <a:pt x="28857" y="326238"/>
                    <a:pt x="0" y="297381"/>
                    <a:pt x="0" y="261784"/>
                  </a:cubicBezTo>
                  <a:lnTo>
                    <a:pt x="0" y="64454"/>
                  </a:lnTo>
                  <a:cubicBezTo>
                    <a:pt x="0" y="28857"/>
                    <a:pt x="28857" y="0"/>
                    <a:pt x="64454" y="0"/>
                  </a:cubicBezTo>
                  <a:close/>
                </a:path>
              </a:pathLst>
            </a:custGeom>
            <a:solidFill>
              <a:srgbClr val="00BF63"/>
            </a:solidFill>
          </p:spPr>
        </p:sp>
        <p:sp>
          <p:nvSpPr>
            <p:cNvPr id="7" name="TextBox 7"/>
            <p:cNvSpPr txBox="1"/>
            <p:nvPr/>
          </p:nvSpPr>
          <p:spPr>
            <a:xfrm>
              <a:off x="0" y="-47625"/>
              <a:ext cx="1613404" cy="37386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605214" y="4100143"/>
            <a:ext cx="15357478" cy="3971769"/>
            <a:chOff x="0" y="0"/>
            <a:chExt cx="4044768" cy="1046063"/>
          </a:xfrm>
        </p:grpSpPr>
        <p:sp>
          <p:nvSpPr>
            <p:cNvPr id="9" name="Freeform 9"/>
            <p:cNvSpPr/>
            <p:nvPr/>
          </p:nvSpPr>
          <p:spPr>
            <a:xfrm>
              <a:off x="0" y="0"/>
              <a:ext cx="4044768" cy="1046063"/>
            </a:xfrm>
            <a:custGeom>
              <a:avLst/>
              <a:gdLst/>
              <a:ahLst/>
              <a:cxnLst/>
              <a:rect l="l" t="t" r="r" b="b"/>
              <a:pathLst>
                <a:path w="4044768" h="1046063">
                  <a:moveTo>
                    <a:pt x="9578" y="0"/>
                  </a:moveTo>
                  <a:lnTo>
                    <a:pt x="4035190" y="0"/>
                  </a:lnTo>
                  <a:cubicBezTo>
                    <a:pt x="4037730" y="0"/>
                    <a:pt x="4040166" y="1009"/>
                    <a:pt x="4041963" y="2805"/>
                  </a:cubicBezTo>
                  <a:cubicBezTo>
                    <a:pt x="4043759" y="4602"/>
                    <a:pt x="4044768" y="7038"/>
                    <a:pt x="4044768" y="9578"/>
                  </a:cubicBezTo>
                  <a:lnTo>
                    <a:pt x="4044768" y="1036485"/>
                  </a:lnTo>
                  <a:cubicBezTo>
                    <a:pt x="4044768" y="1041774"/>
                    <a:pt x="4040480" y="1046063"/>
                    <a:pt x="4035190" y="1046063"/>
                  </a:cubicBezTo>
                  <a:lnTo>
                    <a:pt x="9578" y="1046063"/>
                  </a:lnTo>
                  <a:cubicBezTo>
                    <a:pt x="7038" y="1046063"/>
                    <a:pt x="4602" y="1045054"/>
                    <a:pt x="2805" y="1043257"/>
                  </a:cubicBezTo>
                  <a:cubicBezTo>
                    <a:pt x="1009" y="1041461"/>
                    <a:pt x="0" y="1039025"/>
                    <a:pt x="0" y="1036485"/>
                  </a:cubicBezTo>
                  <a:lnTo>
                    <a:pt x="0" y="9578"/>
                  </a:lnTo>
                  <a:cubicBezTo>
                    <a:pt x="0" y="7038"/>
                    <a:pt x="1009" y="4602"/>
                    <a:pt x="2805" y="2805"/>
                  </a:cubicBezTo>
                  <a:cubicBezTo>
                    <a:pt x="4602" y="1009"/>
                    <a:pt x="7038" y="0"/>
                    <a:pt x="9578" y="0"/>
                  </a:cubicBezTo>
                  <a:close/>
                </a:path>
              </a:pathLst>
            </a:custGeom>
            <a:solidFill>
              <a:srgbClr val="3A577B"/>
            </a:solidFill>
          </p:spPr>
        </p:sp>
        <p:sp>
          <p:nvSpPr>
            <p:cNvPr id="10" name="TextBox 10"/>
            <p:cNvSpPr txBox="1"/>
            <p:nvPr/>
          </p:nvSpPr>
          <p:spPr>
            <a:xfrm>
              <a:off x="0" y="-47625"/>
              <a:ext cx="4044768" cy="1093688"/>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5203111" y="588580"/>
            <a:ext cx="7881777" cy="1791208"/>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le partitionnement</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sp>
        <p:nvSpPr>
          <p:cNvPr id="12" name="Freeform 12"/>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6081053" y="2303588"/>
            <a:ext cx="6125895" cy="1261109"/>
          </a:xfrm>
          <a:prstGeom prst="rect">
            <a:avLst/>
          </a:prstGeom>
        </p:spPr>
        <p:txBody>
          <a:bodyPr lIns="0" tIns="0" rIns="0" bIns="0" rtlCol="0" anchor="t">
            <a:spAutoFit/>
          </a:bodyPr>
          <a:lstStyle/>
          <a:p>
            <a:pPr algn="ctr">
              <a:lnSpc>
                <a:spcPts val="5040"/>
              </a:lnSpc>
              <a:spcBef>
                <a:spcPct val="0"/>
              </a:spcBef>
            </a:pPr>
            <a:r>
              <a:rPr lang="en-US" sz="3600" b="1">
                <a:solidFill>
                  <a:srgbClr val="FFFFFF"/>
                </a:solidFill>
                <a:latin typeface="Aileron Bold"/>
                <a:ea typeface="Aileron Bold"/>
                <a:cs typeface="Aileron Bold"/>
                <a:sym typeface="Aileron Bold"/>
              </a:rPr>
              <a:t>signification de patitionnement </a:t>
            </a:r>
          </a:p>
        </p:txBody>
      </p:sp>
      <p:sp>
        <p:nvSpPr>
          <p:cNvPr id="15" name="TextBox 15"/>
          <p:cNvSpPr txBox="1"/>
          <p:nvPr/>
        </p:nvSpPr>
        <p:spPr>
          <a:xfrm>
            <a:off x="1949151" y="4306575"/>
            <a:ext cx="14389699" cy="1994657"/>
          </a:xfrm>
          <a:prstGeom prst="rect">
            <a:avLst/>
          </a:prstGeom>
        </p:spPr>
        <p:txBody>
          <a:bodyPr lIns="0" tIns="0" rIns="0" bIns="0" rtlCol="0" anchor="t">
            <a:spAutoFit/>
          </a:bodyPr>
          <a:lstStyle/>
          <a:p>
            <a:pPr algn="just">
              <a:lnSpc>
                <a:spcPts val="3966"/>
              </a:lnSpc>
              <a:spcBef>
                <a:spcPct val="0"/>
              </a:spcBef>
            </a:pPr>
            <a:r>
              <a:rPr lang="en-US" sz="2832" b="1">
                <a:solidFill>
                  <a:srgbClr val="FFFFFF"/>
                </a:solidFill>
                <a:latin typeface="Aileron Bold"/>
                <a:ea typeface="Aileron Bold"/>
                <a:cs typeface="Aileron Bold"/>
                <a:sym typeface="Aileron Bold"/>
              </a:rPr>
              <a:t>Le Partitionnement, est une méthode de segmentation verticale des données. Les données sont divisées en plusieurs partitions basées sur certaines règles, et chaque partition peut être stockée et gérée indépendamment sur un même serveur ou sur différents serveurs.</a:t>
            </a:r>
          </a:p>
        </p:txBody>
      </p:sp>
      <p:sp>
        <p:nvSpPr>
          <p:cNvPr id="18" name="Espace réservé du numéro de diapositive 17">
            <a:extLst>
              <a:ext uri="{FF2B5EF4-FFF2-40B4-BE49-F238E27FC236}">
                <a16:creationId xmlns:a16="http://schemas.microsoft.com/office/drawing/2014/main" xmlns="" id="{DE0182C8-FCE3-4C87-9DE4-2D85D9A11DEE}"/>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898698" y="2714868"/>
            <a:ext cx="121403" cy="5236756"/>
          </a:xfrm>
          <a:prstGeom prst="line">
            <a:avLst/>
          </a:prstGeom>
          <a:ln w="38100" cap="flat">
            <a:solidFill>
              <a:srgbClr val="00BF63"/>
            </a:solidFill>
            <a:prstDash val="solid"/>
            <a:headEnd type="none" w="sm" len="sm"/>
            <a:tailEnd type="none" w="sm" len="sm"/>
          </a:ln>
        </p:spPr>
      </p:sp>
      <p:grpSp>
        <p:nvGrpSpPr>
          <p:cNvPr id="3" name="Group 3"/>
          <p:cNvGrpSpPr/>
          <p:nvPr/>
        </p:nvGrpSpPr>
        <p:grpSpPr>
          <a:xfrm>
            <a:off x="7439813" y="6049826"/>
            <a:ext cx="4917769" cy="1901799"/>
            <a:chOff x="0" y="0"/>
            <a:chExt cx="1295215" cy="500885"/>
          </a:xfrm>
        </p:grpSpPr>
        <p:sp>
          <p:nvSpPr>
            <p:cNvPr id="4" name="Freeform 4"/>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5" name="TextBox 5"/>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7450044" y="2972615"/>
            <a:ext cx="4917769" cy="1906441"/>
            <a:chOff x="0" y="0"/>
            <a:chExt cx="1295215" cy="502108"/>
          </a:xfrm>
        </p:grpSpPr>
        <p:sp>
          <p:nvSpPr>
            <p:cNvPr id="7" name="Freeform 7"/>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8" name="TextBox 8"/>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7117194" y="3564124"/>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7188743" y="6648029"/>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796372" y="3827728"/>
            <a:ext cx="5650143" cy="3676462"/>
            <a:chOff x="0" y="0"/>
            <a:chExt cx="1488104" cy="968286"/>
          </a:xfrm>
        </p:grpSpPr>
        <p:sp>
          <p:nvSpPr>
            <p:cNvPr id="12" name="Freeform 12"/>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00BF63"/>
            </a:solidFill>
          </p:spPr>
        </p:sp>
        <p:sp>
          <p:nvSpPr>
            <p:cNvPr id="13" name="TextBox 13"/>
            <p:cNvSpPr txBox="1"/>
            <p:nvPr/>
          </p:nvSpPr>
          <p:spPr>
            <a:xfrm>
              <a:off x="0" y="-47625"/>
              <a:ext cx="1488104" cy="1015911"/>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2745407" y="3106627"/>
            <a:ext cx="3676462" cy="367646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DFC"/>
            </a:solidFill>
            <a:ln w="12700" cap="sq">
              <a:solidFill>
                <a:srgbClr val="000000"/>
              </a:solidFill>
              <a:prstDash val="solid"/>
              <a:miter/>
            </a:ln>
          </p:spPr>
        </p:sp>
      </p:grpSp>
      <p:sp>
        <p:nvSpPr>
          <p:cNvPr id="16" name="AutoShape 16"/>
          <p:cNvSpPr/>
          <p:nvPr/>
        </p:nvSpPr>
        <p:spPr>
          <a:xfrm flipH="1" flipV="1">
            <a:off x="15749138" y="2561897"/>
            <a:ext cx="1622" cy="5390526"/>
          </a:xfrm>
          <a:prstGeom prst="line">
            <a:avLst/>
          </a:prstGeom>
          <a:ln w="38100" cap="flat">
            <a:solidFill>
              <a:srgbClr val="00BF63"/>
            </a:solidFill>
            <a:prstDash val="solid"/>
            <a:headEnd type="none" w="sm" len="sm"/>
            <a:tailEnd type="none" w="sm" len="sm"/>
          </a:ln>
        </p:spPr>
      </p:sp>
      <p:grpSp>
        <p:nvGrpSpPr>
          <p:cNvPr id="17" name="Group 17"/>
          <p:cNvGrpSpPr/>
          <p:nvPr/>
        </p:nvGrpSpPr>
        <p:grpSpPr>
          <a:xfrm>
            <a:off x="13216938" y="6050630"/>
            <a:ext cx="4917769" cy="1901799"/>
            <a:chOff x="0" y="0"/>
            <a:chExt cx="1295215" cy="500885"/>
          </a:xfrm>
        </p:grpSpPr>
        <p:sp>
          <p:nvSpPr>
            <p:cNvPr id="18" name="Freeform 18"/>
            <p:cNvSpPr/>
            <p:nvPr/>
          </p:nvSpPr>
          <p:spPr>
            <a:xfrm>
              <a:off x="0" y="0"/>
              <a:ext cx="1295215" cy="500885"/>
            </a:xfrm>
            <a:custGeom>
              <a:avLst/>
              <a:gdLst/>
              <a:ahLst/>
              <a:cxnLst/>
              <a:rect l="l" t="t" r="r" b="b"/>
              <a:pathLst>
                <a:path w="1295215" h="500885">
                  <a:moveTo>
                    <a:pt x="80288" y="0"/>
                  </a:moveTo>
                  <a:lnTo>
                    <a:pt x="1214927" y="0"/>
                  </a:lnTo>
                  <a:cubicBezTo>
                    <a:pt x="1236221" y="0"/>
                    <a:pt x="1256642" y="8459"/>
                    <a:pt x="1271699" y="23516"/>
                  </a:cubicBezTo>
                  <a:cubicBezTo>
                    <a:pt x="1286756" y="38573"/>
                    <a:pt x="1295215" y="58994"/>
                    <a:pt x="1295215" y="80288"/>
                  </a:cubicBezTo>
                  <a:lnTo>
                    <a:pt x="1295215" y="420597"/>
                  </a:lnTo>
                  <a:cubicBezTo>
                    <a:pt x="1295215" y="441891"/>
                    <a:pt x="1286756" y="462312"/>
                    <a:pt x="1271699" y="477369"/>
                  </a:cubicBezTo>
                  <a:cubicBezTo>
                    <a:pt x="1256642" y="492426"/>
                    <a:pt x="1236221" y="500885"/>
                    <a:pt x="1214927" y="500885"/>
                  </a:cubicBezTo>
                  <a:lnTo>
                    <a:pt x="80288" y="500885"/>
                  </a:lnTo>
                  <a:cubicBezTo>
                    <a:pt x="58994" y="500885"/>
                    <a:pt x="38573" y="492426"/>
                    <a:pt x="23516" y="477369"/>
                  </a:cubicBezTo>
                  <a:cubicBezTo>
                    <a:pt x="8459" y="462312"/>
                    <a:pt x="0" y="441891"/>
                    <a:pt x="0" y="42059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19" name="TextBox 19"/>
            <p:cNvSpPr txBox="1"/>
            <p:nvPr/>
          </p:nvSpPr>
          <p:spPr>
            <a:xfrm>
              <a:off x="0" y="-47625"/>
              <a:ext cx="1295215" cy="548510"/>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3072139" y="2972615"/>
            <a:ext cx="4917769" cy="1906441"/>
            <a:chOff x="0" y="0"/>
            <a:chExt cx="1295215" cy="502108"/>
          </a:xfrm>
        </p:grpSpPr>
        <p:sp>
          <p:nvSpPr>
            <p:cNvPr id="21" name="Freeform 21"/>
            <p:cNvSpPr/>
            <p:nvPr/>
          </p:nvSpPr>
          <p:spPr>
            <a:xfrm>
              <a:off x="0" y="0"/>
              <a:ext cx="1295215" cy="502108"/>
            </a:xfrm>
            <a:custGeom>
              <a:avLst/>
              <a:gdLst/>
              <a:ahLst/>
              <a:cxnLst/>
              <a:rect l="l" t="t" r="r" b="b"/>
              <a:pathLst>
                <a:path w="1295215" h="502108">
                  <a:moveTo>
                    <a:pt x="80288" y="0"/>
                  </a:moveTo>
                  <a:lnTo>
                    <a:pt x="1214927" y="0"/>
                  </a:lnTo>
                  <a:cubicBezTo>
                    <a:pt x="1236221" y="0"/>
                    <a:pt x="1256642" y="8459"/>
                    <a:pt x="1271699" y="23516"/>
                  </a:cubicBezTo>
                  <a:cubicBezTo>
                    <a:pt x="1286756" y="38573"/>
                    <a:pt x="1295215" y="58994"/>
                    <a:pt x="1295215" y="80288"/>
                  </a:cubicBezTo>
                  <a:lnTo>
                    <a:pt x="1295215" y="421820"/>
                  </a:lnTo>
                  <a:cubicBezTo>
                    <a:pt x="1295215" y="443113"/>
                    <a:pt x="1286756" y="463535"/>
                    <a:pt x="1271699" y="478592"/>
                  </a:cubicBezTo>
                  <a:cubicBezTo>
                    <a:pt x="1256642" y="493649"/>
                    <a:pt x="1236221" y="502108"/>
                    <a:pt x="1214927" y="502108"/>
                  </a:cubicBezTo>
                  <a:lnTo>
                    <a:pt x="80288" y="502108"/>
                  </a:lnTo>
                  <a:cubicBezTo>
                    <a:pt x="58994" y="502108"/>
                    <a:pt x="38573" y="493649"/>
                    <a:pt x="23516" y="478592"/>
                  </a:cubicBezTo>
                  <a:cubicBezTo>
                    <a:pt x="8459" y="463535"/>
                    <a:pt x="0" y="443113"/>
                    <a:pt x="0" y="421820"/>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22" name="TextBox 22"/>
            <p:cNvSpPr txBox="1"/>
            <p:nvPr/>
          </p:nvSpPr>
          <p:spPr>
            <a:xfrm>
              <a:off x="0" y="-47625"/>
              <a:ext cx="1295215" cy="549733"/>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a:off x="12815489" y="3632330"/>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4" name="Freeform 24"/>
          <p:cNvSpPr/>
          <p:nvPr/>
        </p:nvSpPr>
        <p:spPr>
          <a:xfrm>
            <a:off x="12798887" y="6648029"/>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Freeform 25"/>
          <p:cNvSpPr/>
          <p:nvPr/>
        </p:nvSpPr>
        <p:spPr>
          <a:xfrm>
            <a:off x="16360014" y="254175"/>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Freeform 26"/>
          <p:cNvSpPr/>
          <p:nvPr/>
        </p:nvSpPr>
        <p:spPr>
          <a:xfrm>
            <a:off x="14938149" y="1161597"/>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27"/>
          <p:cNvSpPr/>
          <p:nvPr/>
        </p:nvSpPr>
        <p:spPr>
          <a:xfrm>
            <a:off x="14146210" y="-30018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8" name="Freeform 28"/>
          <p:cNvSpPr/>
          <p:nvPr/>
        </p:nvSpPr>
        <p:spPr>
          <a:xfrm>
            <a:off x="0" y="9178286"/>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1729984" y="9163211"/>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Freeform 30"/>
          <p:cNvSpPr/>
          <p:nvPr/>
        </p:nvSpPr>
        <p:spPr>
          <a:xfrm>
            <a:off x="3429684" y="3771260"/>
            <a:ext cx="2307907" cy="2215591"/>
          </a:xfrm>
          <a:custGeom>
            <a:avLst/>
            <a:gdLst/>
            <a:ahLst/>
            <a:cxnLst/>
            <a:rect l="l" t="t" r="r" b="b"/>
            <a:pathLst>
              <a:path w="2307907" h="2215591">
                <a:moveTo>
                  <a:pt x="0" y="0"/>
                </a:moveTo>
                <a:lnTo>
                  <a:pt x="2307908" y="0"/>
                </a:lnTo>
                <a:lnTo>
                  <a:pt x="2307908" y="2215591"/>
                </a:lnTo>
                <a:lnTo>
                  <a:pt x="0" y="221559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TextBox 31"/>
          <p:cNvSpPr txBox="1"/>
          <p:nvPr/>
        </p:nvSpPr>
        <p:spPr>
          <a:xfrm>
            <a:off x="1302881" y="473890"/>
            <a:ext cx="7903718"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Limites de GridFS</a:t>
            </a:r>
          </a:p>
        </p:txBody>
      </p:sp>
      <p:sp>
        <p:nvSpPr>
          <p:cNvPr id="32" name="TextBox 32"/>
          <p:cNvSpPr txBox="1"/>
          <p:nvPr/>
        </p:nvSpPr>
        <p:spPr>
          <a:xfrm>
            <a:off x="7854444" y="6731485"/>
            <a:ext cx="4590969" cy="481330"/>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FFFFFF"/>
                </a:solidFill>
                <a:latin typeface="Aileron Ultra-Bold"/>
                <a:ea typeface="Aileron Ultra-Bold"/>
                <a:cs typeface="Aileron Ultra-Bold"/>
                <a:sym typeface="Aileron Ultra-Bold"/>
              </a:rPr>
              <a:t>S</a:t>
            </a:r>
            <a:r>
              <a:rPr lang="en-US" sz="2799" b="1" u="none" strike="noStrike">
                <a:solidFill>
                  <a:srgbClr val="FFFFFF"/>
                </a:solidFill>
                <a:latin typeface="Aileron Ultra-Bold"/>
                <a:ea typeface="Aileron Ultra-Bold"/>
                <a:cs typeface="Aileron Ultra-Bold"/>
                <a:sym typeface="Aileron Ultra-Bold"/>
              </a:rPr>
              <a:t>urcharge de stockage</a:t>
            </a:r>
          </a:p>
        </p:txBody>
      </p:sp>
      <p:sp>
        <p:nvSpPr>
          <p:cNvPr id="33" name="TextBox 33"/>
          <p:cNvSpPr txBox="1"/>
          <p:nvPr/>
        </p:nvSpPr>
        <p:spPr>
          <a:xfrm>
            <a:off x="7831436" y="3627735"/>
            <a:ext cx="4134525" cy="481329"/>
          </a:xfrm>
          <a:prstGeom prst="rect">
            <a:avLst/>
          </a:prstGeom>
        </p:spPr>
        <p:txBody>
          <a:bodyPr lIns="0" tIns="0" rIns="0" bIns="0" rtlCol="0" anchor="t">
            <a:spAutoFit/>
          </a:bodyPr>
          <a:lstStyle/>
          <a:p>
            <a:pPr algn="ctr">
              <a:lnSpc>
                <a:spcPts val="3920"/>
              </a:lnSpc>
            </a:pPr>
            <a:r>
              <a:rPr lang="en-US" sz="2800" b="1">
                <a:solidFill>
                  <a:srgbClr val="FFFFFF"/>
                </a:solidFill>
                <a:latin typeface="Aileron Ultra-Bold"/>
                <a:ea typeface="Aileron Ultra-Bold"/>
                <a:cs typeface="Aileron Ultra-Bold"/>
                <a:sym typeface="Aileron Ultra-Bold"/>
              </a:rPr>
              <a:t>Performances </a:t>
            </a:r>
          </a:p>
        </p:txBody>
      </p:sp>
      <p:sp>
        <p:nvSpPr>
          <p:cNvPr id="34" name="TextBox 34"/>
          <p:cNvSpPr txBox="1"/>
          <p:nvPr/>
        </p:nvSpPr>
        <p:spPr>
          <a:xfrm>
            <a:off x="13464588" y="6463989"/>
            <a:ext cx="4486228" cy="976630"/>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FFFFFF"/>
                </a:solidFill>
                <a:latin typeface="Aileron Ultra-Bold"/>
                <a:ea typeface="Aileron Ultra-Bold"/>
                <a:cs typeface="Aileron Ultra-Bold"/>
                <a:sym typeface="Aileron Ultra-Bold"/>
              </a:rPr>
              <a:t>Opérations atomiques limité</a:t>
            </a:r>
            <a:r>
              <a:rPr lang="en-US" sz="2799" b="1" u="none" strike="noStrike">
                <a:solidFill>
                  <a:srgbClr val="FFFFFF"/>
                </a:solidFill>
                <a:latin typeface="Aileron Ultra-Bold"/>
                <a:ea typeface="Aileron Ultra-Bold"/>
                <a:cs typeface="Aileron Ultra-Bold"/>
                <a:sym typeface="Aileron Ultra-Bold"/>
              </a:rPr>
              <a:t>es</a:t>
            </a:r>
          </a:p>
        </p:txBody>
      </p:sp>
      <p:sp>
        <p:nvSpPr>
          <p:cNvPr id="35" name="TextBox 35"/>
          <p:cNvSpPr txBox="1"/>
          <p:nvPr/>
        </p:nvSpPr>
        <p:spPr>
          <a:xfrm>
            <a:off x="13481189" y="3380084"/>
            <a:ext cx="4134525" cy="976630"/>
          </a:xfrm>
          <a:prstGeom prst="rect">
            <a:avLst/>
          </a:prstGeom>
        </p:spPr>
        <p:txBody>
          <a:bodyPr lIns="0" tIns="0" rIns="0" bIns="0" rtlCol="0" anchor="t">
            <a:spAutoFit/>
          </a:bodyPr>
          <a:lstStyle/>
          <a:p>
            <a:pPr algn="ctr">
              <a:lnSpc>
                <a:spcPts val="3919"/>
              </a:lnSpc>
            </a:pPr>
            <a:r>
              <a:rPr lang="en-US" sz="2799" b="1">
                <a:solidFill>
                  <a:srgbClr val="FFFFFF"/>
                </a:solidFill>
                <a:latin typeface="Aileron Ultra-Bold"/>
                <a:ea typeface="Aileron Ultra-Bold"/>
                <a:cs typeface="Aileron Ultra-Bold"/>
                <a:sym typeface="Aileron Ultra-Bold"/>
              </a:rPr>
              <a:t>Complexité d'implémentation </a:t>
            </a:r>
          </a:p>
        </p:txBody>
      </p:sp>
      <p:sp>
        <p:nvSpPr>
          <p:cNvPr id="38" name="Espace réservé du numéro de diapositive 37">
            <a:extLst>
              <a:ext uri="{FF2B5EF4-FFF2-40B4-BE49-F238E27FC236}">
                <a16:creationId xmlns:a16="http://schemas.microsoft.com/office/drawing/2014/main" xmlns="" id="{F630FC92-5F75-4770-9CAC-87D9CC63DFAE}"/>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1163" y="7791225"/>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3154265" y="-1419745"/>
            <a:ext cx="11438784" cy="2839490"/>
            <a:chOff x="0" y="0"/>
            <a:chExt cx="3012684" cy="747849"/>
          </a:xfrm>
        </p:grpSpPr>
        <p:sp>
          <p:nvSpPr>
            <p:cNvPr id="4" name="Freeform 4"/>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id="5" name="TextBox 5"/>
            <p:cNvSpPr txBox="1"/>
            <p:nvPr/>
          </p:nvSpPr>
          <p:spPr>
            <a:xfrm>
              <a:off x="0" y="-47625"/>
              <a:ext cx="3012684" cy="795474"/>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6" name="Group 6"/>
          <p:cNvGrpSpPr/>
          <p:nvPr/>
        </p:nvGrpSpPr>
        <p:grpSpPr>
          <a:xfrm>
            <a:off x="1982392" y="-77200"/>
            <a:ext cx="1496945" cy="14969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2260446" y="370113"/>
            <a:ext cx="940838" cy="658587"/>
          </a:xfrm>
          <a:custGeom>
            <a:avLst/>
            <a:gdLst/>
            <a:ahLst/>
            <a:cxnLst/>
            <a:rect l="l" t="t" r="r" b="b"/>
            <a:pathLst>
              <a:path w="940838" h="658587">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0" y="9641858"/>
            <a:ext cx="18288000" cy="1290285"/>
            <a:chOff x="0" y="0"/>
            <a:chExt cx="4816593" cy="339828"/>
          </a:xfrm>
        </p:grpSpPr>
        <p:sp>
          <p:nvSpPr>
            <p:cNvPr id="11" name="Freeform 11"/>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0E2F5F"/>
            </a:solidFill>
            <a:ln cap="sq">
              <a:noFill/>
              <a:prstDash val="solid"/>
              <a:miter/>
            </a:ln>
          </p:spPr>
        </p:sp>
        <p:sp>
          <p:nvSpPr>
            <p:cNvPr id="12" name="TextBox 12"/>
            <p:cNvSpPr txBox="1"/>
            <p:nvPr/>
          </p:nvSpPr>
          <p:spPr>
            <a:xfrm>
              <a:off x="0" y="-47625"/>
              <a:ext cx="4816593" cy="38745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3" name="Freeform 13"/>
          <p:cNvSpPr/>
          <p:nvPr/>
        </p:nvSpPr>
        <p:spPr>
          <a:xfrm>
            <a:off x="4458702" y="2812986"/>
            <a:ext cx="8829911" cy="6828871"/>
          </a:xfrm>
          <a:custGeom>
            <a:avLst/>
            <a:gdLst/>
            <a:ahLst/>
            <a:cxnLst/>
            <a:rect l="l" t="t" r="r" b="b"/>
            <a:pathLst>
              <a:path w="8829911" h="6828871">
                <a:moveTo>
                  <a:pt x="0" y="0"/>
                </a:moveTo>
                <a:lnTo>
                  <a:pt x="8829911" y="0"/>
                </a:lnTo>
                <a:lnTo>
                  <a:pt x="8829911" y="6828872"/>
                </a:lnTo>
                <a:lnTo>
                  <a:pt x="0" y="6828872"/>
                </a:lnTo>
                <a:lnTo>
                  <a:pt x="0" y="0"/>
                </a:lnTo>
                <a:close/>
              </a:path>
            </a:pathLst>
          </a:custGeom>
          <a:blipFill>
            <a:blip r:embed="rId6"/>
            <a:stretch>
              <a:fillRect l="-42" t="-823" r="-42"/>
            </a:stretch>
          </a:blipFill>
        </p:spPr>
      </p:sp>
      <p:grpSp>
        <p:nvGrpSpPr>
          <p:cNvPr id="14" name="Group 14"/>
          <p:cNvGrpSpPr/>
          <p:nvPr/>
        </p:nvGrpSpPr>
        <p:grpSpPr>
          <a:xfrm>
            <a:off x="1930737" y="1590686"/>
            <a:ext cx="14426526" cy="1222300"/>
            <a:chOff x="0" y="0"/>
            <a:chExt cx="3987523" cy="337846"/>
          </a:xfrm>
        </p:grpSpPr>
        <p:sp>
          <p:nvSpPr>
            <p:cNvPr id="15" name="Freeform 15"/>
            <p:cNvSpPr/>
            <p:nvPr/>
          </p:nvSpPr>
          <p:spPr>
            <a:xfrm>
              <a:off x="0" y="0"/>
              <a:ext cx="3987522" cy="337846"/>
            </a:xfrm>
            <a:custGeom>
              <a:avLst/>
              <a:gdLst/>
              <a:ahLst/>
              <a:cxnLst/>
              <a:rect l="l" t="t" r="r" b="b"/>
              <a:pathLst>
                <a:path w="3987522" h="337846">
                  <a:moveTo>
                    <a:pt x="3784322" y="0"/>
                  </a:moveTo>
                  <a:cubicBezTo>
                    <a:pt x="3896547" y="0"/>
                    <a:pt x="3987522" y="75630"/>
                    <a:pt x="3987522" y="168923"/>
                  </a:cubicBezTo>
                  <a:cubicBezTo>
                    <a:pt x="3987522" y="262217"/>
                    <a:pt x="3896547" y="337846"/>
                    <a:pt x="3784322" y="337846"/>
                  </a:cubicBezTo>
                  <a:lnTo>
                    <a:pt x="203200" y="337846"/>
                  </a:lnTo>
                  <a:cubicBezTo>
                    <a:pt x="90976" y="337846"/>
                    <a:pt x="0" y="262217"/>
                    <a:pt x="0" y="168923"/>
                  </a:cubicBezTo>
                  <a:cubicBezTo>
                    <a:pt x="0" y="75630"/>
                    <a:pt x="90976" y="0"/>
                    <a:pt x="203200" y="0"/>
                  </a:cubicBezTo>
                  <a:close/>
                </a:path>
              </a:pathLst>
            </a:custGeom>
            <a:solidFill>
              <a:srgbClr val="8EB4E3"/>
            </a:solidFill>
          </p:spPr>
        </p:sp>
        <p:sp>
          <p:nvSpPr>
            <p:cNvPr id="16" name="TextBox 16"/>
            <p:cNvSpPr txBox="1"/>
            <p:nvPr/>
          </p:nvSpPr>
          <p:spPr>
            <a:xfrm>
              <a:off x="0" y="-47625"/>
              <a:ext cx="3987523" cy="385471"/>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4339185" y="48532"/>
            <a:ext cx="9609629" cy="1225549"/>
          </a:xfrm>
          <a:prstGeom prst="rect">
            <a:avLst/>
          </a:prstGeom>
        </p:spPr>
        <p:txBody>
          <a:bodyPr lIns="0" tIns="0" rIns="0" bIns="0" rtlCol="0" anchor="t">
            <a:spAutoFit/>
          </a:bodyPr>
          <a:lstStyle/>
          <a:p>
            <a:pPr algn="ctr">
              <a:lnSpc>
                <a:spcPts val="4900"/>
              </a:lnSpc>
              <a:spcBef>
                <a:spcPct val="0"/>
              </a:spcBef>
            </a:pPr>
            <a:r>
              <a:rPr lang="en-US" sz="3500" b="1">
                <a:solidFill>
                  <a:srgbClr val="0E2F5F"/>
                </a:solidFill>
                <a:latin typeface="Aileron Bold"/>
                <a:ea typeface="Aileron Bold"/>
                <a:cs typeface="Aileron Bold"/>
                <a:sym typeface="Aileron Bold"/>
              </a:rPr>
              <a:t>comment GridFS fonctionne dans un environnement distribué (shardé)</a:t>
            </a:r>
          </a:p>
        </p:txBody>
      </p:sp>
      <p:sp>
        <p:nvSpPr>
          <p:cNvPr id="18" name="TextBox 18"/>
          <p:cNvSpPr txBox="1"/>
          <p:nvPr/>
        </p:nvSpPr>
        <p:spPr>
          <a:xfrm>
            <a:off x="2324707" y="1995846"/>
            <a:ext cx="13741896" cy="481329"/>
          </a:xfrm>
          <a:prstGeom prst="rect">
            <a:avLst/>
          </a:prstGeom>
        </p:spPr>
        <p:txBody>
          <a:bodyPr lIns="0" tIns="0" rIns="0" bIns="0" rtlCol="0" anchor="t">
            <a:spAutoFit/>
          </a:bodyPr>
          <a:lstStyle/>
          <a:p>
            <a:pPr algn="ctr">
              <a:lnSpc>
                <a:spcPts val="3920"/>
              </a:lnSpc>
              <a:spcBef>
                <a:spcPct val="0"/>
              </a:spcBef>
            </a:pPr>
            <a:r>
              <a:rPr lang="en-US" sz="2800" b="1">
                <a:solidFill>
                  <a:srgbClr val="000000"/>
                </a:solidFill>
                <a:latin typeface="Aileron Bold"/>
                <a:ea typeface="Aileron Bold"/>
                <a:cs typeface="Aileron Bold"/>
                <a:sym typeface="Aileron Bold"/>
              </a:rPr>
              <a:t>GridFS est conçu pour bien fonctionner dans un environnement MongoDB shardé.</a:t>
            </a:r>
          </a:p>
        </p:txBody>
      </p:sp>
      <p:sp>
        <p:nvSpPr>
          <p:cNvPr id="21" name="Espace réservé du numéro de diapositive 20">
            <a:extLst>
              <a:ext uri="{FF2B5EF4-FFF2-40B4-BE49-F238E27FC236}">
                <a16:creationId xmlns:a16="http://schemas.microsoft.com/office/drawing/2014/main" xmlns="" id="{0B6A173A-527D-48C1-ABFF-CA1493AF5A6D}"/>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269191" y="480314"/>
            <a:ext cx="11170125" cy="944372"/>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Bonnes pratiques avec GridFS</a:t>
            </a:r>
          </a:p>
        </p:txBody>
      </p:sp>
      <p:grpSp>
        <p:nvGrpSpPr>
          <p:cNvPr id="4" name="Group 4"/>
          <p:cNvGrpSpPr/>
          <p:nvPr/>
        </p:nvGrpSpPr>
        <p:grpSpPr>
          <a:xfrm>
            <a:off x="3747522" y="3457741"/>
            <a:ext cx="14540478" cy="5965287"/>
            <a:chOff x="0" y="0"/>
            <a:chExt cx="3829591" cy="1571104"/>
          </a:xfrm>
        </p:grpSpPr>
        <p:sp>
          <p:nvSpPr>
            <p:cNvPr id="5" name="Freeform 5"/>
            <p:cNvSpPr/>
            <p:nvPr/>
          </p:nvSpPr>
          <p:spPr>
            <a:xfrm>
              <a:off x="0" y="0"/>
              <a:ext cx="3829591" cy="1571104"/>
            </a:xfrm>
            <a:custGeom>
              <a:avLst/>
              <a:gdLst/>
              <a:ahLst/>
              <a:cxnLst/>
              <a:rect l="l" t="t" r="r" b="b"/>
              <a:pathLst>
                <a:path w="3829591" h="1571104">
                  <a:moveTo>
                    <a:pt x="7987" y="0"/>
                  </a:moveTo>
                  <a:lnTo>
                    <a:pt x="3821604" y="0"/>
                  </a:lnTo>
                  <a:cubicBezTo>
                    <a:pt x="3823723" y="0"/>
                    <a:pt x="3825754" y="841"/>
                    <a:pt x="3827252" y="2339"/>
                  </a:cubicBezTo>
                  <a:cubicBezTo>
                    <a:pt x="3828750" y="3837"/>
                    <a:pt x="3829591" y="5868"/>
                    <a:pt x="3829591" y="7987"/>
                  </a:cubicBezTo>
                  <a:lnTo>
                    <a:pt x="3829591" y="1563118"/>
                  </a:lnTo>
                  <a:cubicBezTo>
                    <a:pt x="3829591" y="1565236"/>
                    <a:pt x="3828750" y="1567268"/>
                    <a:pt x="3827252" y="1568765"/>
                  </a:cubicBezTo>
                  <a:cubicBezTo>
                    <a:pt x="3825754" y="1570263"/>
                    <a:pt x="3823723" y="1571104"/>
                    <a:pt x="3821604" y="1571104"/>
                  </a:cubicBezTo>
                  <a:lnTo>
                    <a:pt x="7987" y="1571104"/>
                  </a:lnTo>
                  <a:cubicBezTo>
                    <a:pt x="5868" y="1571104"/>
                    <a:pt x="3837" y="1570263"/>
                    <a:pt x="2339" y="1568765"/>
                  </a:cubicBezTo>
                  <a:cubicBezTo>
                    <a:pt x="841" y="1567268"/>
                    <a:pt x="0" y="1565236"/>
                    <a:pt x="0" y="1563118"/>
                  </a:cubicBezTo>
                  <a:lnTo>
                    <a:pt x="0" y="7987"/>
                  </a:lnTo>
                  <a:cubicBezTo>
                    <a:pt x="0" y="5868"/>
                    <a:pt x="841" y="3837"/>
                    <a:pt x="2339" y="2339"/>
                  </a:cubicBezTo>
                  <a:cubicBezTo>
                    <a:pt x="3837" y="841"/>
                    <a:pt x="5868" y="0"/>
                    <a:pt x="7987" y="0"/>
                  </a:cubicBezTo>
                  <a:close/>
                </a:path>
              </a:pathLst>
            </a:custGeom>
            <a:solidFill>
              <a:srgbClr val="C5D9F3"/>
            </a:solidFill>
            <a:ln cap="sq">
              <a:noFill/>
              <a:prstDash val="solid"/>
              <a:miter/>
            </a:ln>
          </p:spPr>
        </p:sp>
        <p:sp>
          <p:nvSpPr>
            <p:cNvPr id="6" name="TextBox 6"/>
            <p:cNvSpPr txBox="1"/>
            <p:nvPr/>
          </p:nvSpPr>
          <p:spPr>
            <a:xfrm>
              <a:off x="0" y="-47625"/>
              <a:ext cx="3829591" cy="1618729"/>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4455864" y="4104004"/>
            <a:ext cx="6380493" cy="1471769"/>
            <a:chOff x="0" y="0"/>
            <a:chExt cx="1680459" cy="387626"/>
          </a:xfrm>
        </p:grpSpPr>
        <p:sp>
          <p:nvSpPr>
            <p:cNvPr id="8" name="Freeform 8"/>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9" name="TextBox 9"/>
            <p:cNvSpPr txBox="1"/>
            <p:nvPr/>
          </p:nvSpPr>
          <p:spPr>
            <a:xfrm>
              <a:off x="0" y="-47625"/>
              <a:ext cx="1680459" cy="435251"/>
            </a:xfrm>
            <a:prstGeom prst="rect">
              <a:avLst/>
            </a:prstGeom>
          </p:spPr>
          <p:txBody>
            <a:bodyPr lIns="50800" tIns="50800" rIns="50800" bIns="50800" rtlCol="0" anchor="ctr"/>
            <a:lstStyle/>
            <a:p>
              <a:pPr algn="ctr">
                <a:lnSpc>
                  <a:spcPts val="3780"/>
                </a:lnSpc>
              </a:pPr>
              <a:r>
                <a:rPr lang="en-US" sz="2700" b="1">
                  <a:solidFill>
                    <a:srgbClr val="000000"/>
                  </a:solidFill>
                  <a:latin typeface="Aileron Bold"/>
                  <a:ea typeface="Aileron Bold"/>
                  <a:cs typeface="Aileron Bold"/>
                  <a:sym typeface="Aileron Bold"/>
                </a:rPr>
                <a:t>Indexez les champs </a:t>
              </a:r>
            </a:p>
            <a:p>
              <a:pPr algn="ctr">
                <a:lnSpc>
                  <a:spcPts val="3780"/>
                </a:lnSpc>
              </a:pPr>
              <a:r>
                <a:rPr lang="en-US" sz="2700" b="1">
                  <a:solidFill>
                    <a:srgbClr val="000000"/>
                  </a:solidFill>
                  <a:latin typeface="Aileron Bold"/>
                  <a:ea typeface="Aileron Bold"/>
                  <a:cs typeface="Aileron Bold"/>
                  <a:sym typeface="Aileron Bold"/>
                </a:rPr>
                <a:t>fréquemment utilisés</a:t>
              </a:r>
            </a:p>
          </p:txBody>
        </p:sp>
      </p:grpSp>
      <p:sp>
        <p:nvSpPr>
          <p:cNvPr id="10" name="AutoShape 10"/>
          <p:cNvSpPr/>
          <p:nvPr/>
        </p:nvSpPr>
        <p:spPr>
          <a:xfrm>
            <a:off x="6480267" y="3146777"/>
            <a:ext cx="12960534" cy="0"/>
          </a:xfrm>
          <a:prstGeom prst="line">
            <a:avLst/>
          </a:prstGeom>
          <a:ln w="38100" cap="flat">
            <a:solidFill>
              <a:srgbClr val="00BF63"/>
            </a:solidFill>
            <a:prstDash val="solid"/>
            <a:headEnd type="none" w="sm" len="sm"/>
            <a:tailEnd type="none" w="sm" len="sm"/>
          </a:ln>
        </p:spPr>
      </p:sp>
      <p:grpSp>
        <p:nvGrpSpPr>
          <p:cNvPr id="11" name="Group 11"/>
          <p:cNvGrpSpPr/>
          <p:nvPr/>
        </p:nvGrpSpPr>
        <p:grpSpPr>
          <a:xfrm>
            <a:off x="0" y="-27349"/>
            <a:ext cx="3176441" cy="10287000"/>
            <a:chOff x="0" y="0"/>
            <a:chExt cx="492114" cy="1593725"/>
          </a:xfrm>
        </p:grpSpPr>
        <p:sp>
          <p:nvSpPr>
            <p:cNvPr id="12" name="Freeform 12"/>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13" name="Freeform 13"/>
          <p:cNvSpPr/>
          <p:nvPr/>
        </p:nvSpPr>
        <p:spPr>
          <a:xfrm>
            <a:off x="16427863"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TextBox 14"/>
          <p:cNvSpPr txBox="1"/>
          <p:nvPr/>
        </p:nvSpPr>
        <p:spPr>
          <a:xfrm>
            <a:off x="4927499" y="1447353"/>
            <a:ext cx="11817716" cy="994574"/>
          </a:xfrm>
          <a:prstGeom prst="rect">
            <a:avLst/>
          </a:prstGeom>
        </p:spPr>
        <p:txBody>
          <a:bodyPr lIns="0" tIns="0" rIns="0" bIns="0" rtlCol="0" anchor="t">
            <a:spAutoFit/>
          </a:bodyPr>
          <a:lstStyle/>
          <a:p>
            <a:pPr algn="ctr">
              <a:lnSpc>
                <a:spcPts val="3980"/>
              </a:lnSpc>
              <a:spcBef>
                <a:spcPct val="0"/>
              </a:spcBef>
            </a:pPr>
            <a:r>
              <a:rPr lang="en-US" sz="2843" b="1">
                <a:solidFill>
                  <a:srgbClr val="3A577B"/>
                </a:solidFill>
                <a:latin typeface="Aileron Bold"/>
                <a:ea typeface="Aileron Bold"/>
                <a:cs typeface="Aileron Bold"/>
                <a:sym typeface="Aileron Bold"/>
              </a:rPr>
              <a:t>Comme tout outil puissant, GridFS nécessite une utilisation réfléchie :</a:t>
            </a:r>
          </a:p>
          <a:p>
            <a:pPr algn="ctr">
              <a:lnSpc>
                <a:spcPts val="3980"/>
              </a:lnSpc>
              <a:spcBef>
                <a:spcPct val="0"/>
              </a:spcBef>
            </a:pPr>
            <a:r>
              <a:rPr lang="en-US" sz="2843" b="1">
                <a:solidFill>
                  <a:srgbClr val="3A577B"/>
                </a:solidFill>
                <a:latin typeface="Aileron Bold"/>
                <a:ea typeface="Aileron Bold"/>
                <a:cs typeface="Aileron Bold"/>
                <a:sym typeface="Aileron Bold"/>
              </a:rPr>
              <a:t> voici donc les recommandations à suivre pour en tirer le meilleur.</a:t>
            </a:r>
          </a:p>
        </p:txBody>
      </p:sp>
      <p:grpSp>
        <p:nvGrpSpPr>
          <p:cNvPr id="15" name="Group 15"/>
          <p:cNvGrpSpPr/>
          <p:nvPr/>
        </p:nvGrpSpPr>
        <p:grpSpPr>
          <a:xfrm>
            <a:off x="11273829" y="4104004"/>
            <a:ext cx="6380493" cy="1471769"/>
            <a:chOff x="0" y="0"/>
            <a:chExt cx="1680459" cy="387626"/>
          </a:xfrm>
        </p:grpSpPr>
        <p:sp>
          <p:nvSpPr>
            <p:cNvPr id="16" name="Freeform 16"/>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17" name="TextBox 17"/>
            <p:cNvSpPr txBox="1"/>
            <p:nvPr/>
          </p:nvSpPr>
          <p:spPr>
            <a:xfrm>
              <a:off x="0" y="-57150"/>
              <a:ext cx="1680459" cy="444776"/>
            </a:xfrm>
            <a:prstGeom prst="rect">
              <a:avLst/>
            </a:prstGeom>
          </p:spPr>
          <p:txBody>
            <a:bodyPr lIns="50800" tIns="50800" rIns="50800" bIns="50800" rtlCol="0" anchor="ctr"/>
            <a:lstStyle/>
            <a:p>
              <a:pPr algn="ctr">
                <a:lnSpc>
                  <a:spcPts val="4060"/>
                </a:lnSpc>
              </a:pPr>
              <a:r>
                <a:rPr lang="en-US" sz="2900" b="1">
                  <a:solidFill>
                    <a:srgbClr val="000000"/>
                  </a:solidFill>
                  <a:latin typeface="Aileron Bold"/>
                  <a:ea typeface="Aileron Bold"/>
                  <a:cs typeface="Aileron Bold"/>
                  <a:sym typeface="Aileron Bold"/>
                </a:rPr>
                <a:t>Ajustez la taille des chunks</a:t>
              </a:r>
            </a:p>
          </p:txBody>
        </p:sp>
      </p:grpSp>
      <p:grpSp>
        <p:nvGrpSpPr>
          <p:cNvPr id="18" name="Group 18"/>
          <p:cNvGrpSpPr/>
          <p:nvPr/>
        </p:nvGrpSpPr>
        <p:grpSpPr>
          <a:xfrm>
            <a:off x="11273829" y="5902156"/>
            <a:ext cx="6380493" cy="1471769"/>
            <a:chOff x="0" y="0"/>
            <a:chExt cx="1680459" cy="387626"/>
          </a:xfrm>
        </p:grpSpPr>
        <p:sp>
          <p:nvSpPr>
            <p:cNvPr id="19" name="Freeform 19"/>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20" name="TextBox 20"/>
            <p:cNvSpPr txBox="1"/>
            <p:nvPr/>
          </p:nvSpPr>
          <p:spPr>
            <a:xfrm>
              <a:off x="0" y="-47625"/>
              <a:ext cx="1680459" cy="435251"/>
            </a:xfrm>
            <a:prstGeom prst="rect">
              <a:avLst/>
            </a:prstGeom>
          </p:spPr>
          <p:txBody>
            <a:bodyPr lIns="50800" tIns="50800" rIns="50800" bIns="50800" rtlCol="0" anchor="ctr"/>
            <a:lstStyle/>
            <a:p>
              <a:pPr algn="ctr">
                <a:lnSpc>
                  <a:spcPts val="3780"/>
                </a:lnSpc>
              </a:pPr>
              <a:r>
                <a:rPr lang="en-US" sz="2700" b="1">
                  <a:solidFill>
                    <a:srgbClr val="000000"/>
                  </a:solidFill>
                  <a:latin typeface="Aileron Bold"/>
                  <a:ea typeface="Aileron Bold"/>
                  <a:cs typeface="Aileron Bold"/>
                  <a:sym typeface="Aileron Bold"/>
                </a:rPr>
                <a:t>Dans un environnement shardé</a:t>
              </a:r>
            </a:p>
          </p:txBody>
        </p:sp>
      </p:grpSp>
      <p:grpSp>
        <p:nvGrpSpPr>
          <p:cNvPr id="21" name="Group 21"/>
          <p:cNvGrpSpPr/>
          <p:nvPr/>
        </p:nvGrpSpPr>
        <p:grpSpPr>
          <a:xfrm>
            <a:off x="7367498" y="7659345"/>
            <a:ext cx="6380493" cy="1471769"/>
            <a:chOff x="0" y="0"/>
            <a:chExt cx="1680459" cy="387626"/>
          </a:xfrm>
        </p:grpSpPr>
        <p:sp>
          <p:nvSpPr>
            <p:cNvPr id="22" name="Freeform 22"/>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23" name="TextBox 23"/>
            <p:cNvSpPr txBox="1"/>
            <p:nvPr/>
          </p:nvSpPr>
          <p:spPr>
            <a:xfrm>
              <a:off x="0" y="-57150"/>
              <a:ext cx="1680459" cy="444776"/>
            </a:xfrm>
            <a:prstGeom prst="rect">
              <a:avLst/>
            </a:prstGeom>
          </p:spPr>
          <p:txBody>
            <a:bodyPr lIns="50800" tIns="50800" rIns="50800" bIns="50800" rtlCol="0" anchor="ctr"/>
            <a:lstStyle/>
            <a:p>
              <a:pPr algn="ctr">
                <a:lnSpc>
                  <a:spcPts val="3500"/>
                </a:lnSpc>
              </a:pPr>
              <a:r>
                <a:rPr lang="en-US" sz="2500" b="1">
                  <a:solidFill>
                    <a:srgbClr val="000000"/>
                  </a:solidFill>
                  <a:latin typeface="Aileron Bold"/>
                  <a:ea typeface="Aileron Bold"/>
                  <a:cs typeface="Aileron Bold"/>
                  <a:sym typeface="Aileron Bold"/>
                </a:rPr>
                <a:t>Gérez les métadonnées efficacement </a:t>
              </a:r>
            </a:p>
          </p:txBody>
        </p:sp>
      </p:grpSp>
      <p:grpSp>
        <p:nvGrpSpPr>
          <p:cNvPr id="24" name="Group 24"/>
          <p:cNvGrpSpPr/>
          <p:nvPr/>
        </p:nvGrpSpPr>
        <p:grpSpPr>
          <a:xfrm>
            <a:off x="4455864" y="5902156"/>
            <a:ext cx="6380493" cy="1471769"/>
            <a:chOff x="0" y="0"/>
            <a:chExt cx="1680459" cy="387626"/>
          </a:xfrm>
        </p:grpSpPr>
        <p:sp>
          <p:nvSpPr>
            <p:cNvPr id="25" name="Freeform 25"/>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26" name="TextBox 26"/>
            <p:cNvSpPr txBox="1"/>
            <p:nvPr/>
          </p:nvSpPr>
          <p:spPr>
            <a:xfrm>
              <a:off x="0" y="-47625"/>
              <a:ext cx="1680459" cy="435251"/>
            </a:xfrm>
            <a:prstGeom prst="rect">
              <a:avLst/>
            </a:prstGeom>
          </p:spPr>
          <p:txBody>
            <a:bodyPr lIns="50800" tIns="50800" rIns="50800" bIns="50800" rtlCol="0" anchor="ctr"/>
            <a:lstStyle/>
            <a:p>
              <a:pPr algn="ctr">
                <a:lnSpc>
                  <a:spcPts val="3780"/>
                </a:lnSpc>
              </a:pPr>
              <a:r>
                <a:rPr lang="en-US" sz="2700" b="1">
                  <a:solidFill>
                    <a:srgbClr val="000000"/>
                  </a:solidFill>
                  <a:latin typeface="Aileron Bold"/>
                  <a:ea typeface="Aileron Bold"/>
                  <a:cs typeface="Aileron Bold"/>
                  <a:sym typeface="Aileron Bold"/>
                </a:rPr>
                <a:t>Utilisez des buckets multiples</a:t>
              </a:r>
            </a:p>
          </p:txBody>
        </p:sp>
      </p:grpSp>
      <p:sp>
        <p:nvSpPr>
          <p:cNvPr id="29" name="Espace réservé du numéro de diapositive 28">
            <a:extLst>
              <a:ext uri="{FF2B5EF4-FFF2-40B4-BE49-F238E27FC236}">
                <a16:creationId xmlns:a16="http://schemas.microsoft.com/office/drawing/2014/main" xmlns="" id="{801236C7-CB83-4ABD-94AE-7E2B0ADFE05D}"/>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2047030" y="3736233"/>
            <a:ext cx="15212270" cy="3254226"/>
          </a:xfrm>
          <a:prstGeom prst="rect">
            <a:avLst/>
          </a:prstGeom>
        </p:spPr>
        <p:txBody>
          <a:bodyPr lIns="0" tIns="0" rIns="0" bIns="0" rtlCol="0" anchor="t">
            <a:spAutoFit/>
          </a:bodyPr>
          <a:lstStyle/>
          <a:p>
            <a:pPr algn="l">
              <a:lnSpc>
                <a:spcPts val="12564"/>
              </a:lnSpc>
            </a:pPr>
            <a:r>
              <a:rPr lang="en-US" sz="12198" b="1">
                <a:solidFill>
                  <a:srgbClr val="0E2F5F"/>
                </a:solidFill>
                <a:latin typeface="Barlow Condensed Heavy"/>
                <a:ea typeface="Barlow Condensed Heavy"/>
                <a:cs typeface="Barlow Condensed Heavy"/>
                <a:sym typeface="Barlow Condensed Heavy"/>
              </a:rPr>
              <a:t>SCÉNARIOS DE REPRISE APRÈS </a:t>
            </a:r>
            <a:r>
              <a:rPr lang="en-US" sz="12198" b="1">
                <a:solidFill>
                  <a:srgbClr val="00BF63"/>
                </a:solidFill>
                <a:latin typeface="Barlow Condensed Heavy"/>
                <a:ea typeface="Barlow Condensed Heavy"/>
                <a:cs typeface="Barlow Condensed Heavy"/>
                <a:sym typeface="Barlow Condensed Heavy"/>
              </a:rPr>
              <a:t>INCIDENT</a:t>
            </a:r>
            <a:r>
              <a:rPr lang="en-US" sz="12198" b="1">
                <a:solidFill>
                  <a:srgbClr val="0E2F5F"/>
                </a:solidFill>
                <a:latin typeface="Barlow Condensed Heavy"/>
                <a:ea typeface="Barlow Condensed Heavy"/>
                <a:cs typeface="Barlow Condensed Heavy"/>
                <a:sym typeface="Barlow Condensed Heavy"/>
              </a:rPr>
              <a:t> </a:t>
            </a:r>
          </a:p>
        </p:txBody>
      </p:sp>
      <p:sp>
        <p:nvSpPr>
          <p:cNvPr id="11" name="Freeform 11"/>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Ellipse 12">
            <a:extLst>
              <a:ext uri="{FF2B5EF4-FFF2-40B4-BE49-F238E27FC236}">
                <a16:creationId xmlns:a16="http://schemas.microsoft.com/office/drawing/2014/main" xmlns="" id="{D0995C4B-A239-4C54-AAC4-427BF6BD4B2B}"/>
              </a:ext>
            </a:extLst>
          </p:cNvPr>
          <p:cNvSpPr/>
          <p:nvPr/>
        </p:nvSpPr>
        <p:spPr>
          <a:xfrm>
            <a:off x="2133600" y="1790700"/>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06</a:t>
            </a:r>
            <a:endParaRPr lang="fr-MA" sz="12198" b="1" dirty="0">
              <a:solidFill>
                <a:srgbClr val="0E2F5F"/>
              </a:solidFill>
              <a:latin typeface="Barlow Condensed Heavy"/>
            </a:endParaRPr>
          </a:p>
        </p:txBody>
      </p:sp>
      <p:sp>
        <p:nvSpPr>
          <p:cNvPr id="16" name="Espace réservé du numéro de diapositive 15">
            <a:extLst>
              <a:ext uri="{FF2B5EF4-FFF2-40B4-BE49-F238E27FC236}">
                <a16:creationId xmlns:a16="http://schemas.microsoft.com/office/drawing/2014/main" xmlns="" id="{296A752E-B2E7-4C18-B8F6-7A70EC66D615}"/>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3193" y="2147605"/>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00BF63"/>
            </a:solidFill>
            <a:ln cap="rnd">
              <a:noFill/>
              <a:prstDash val="solid"/>
              <a:round/>
            </a:ln>
          </p:spPr>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2958803"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635065" y="1257159"/>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3393467" y="5095020"/>
            <a:ext cx="6968519" cy="1177454"/>
            <a:chOff x="0" y="0"/>
            <a:chExt cx="1625483" cy="274654"/>
          </a:xfrm>
        </p:grpSpPr>
        <p:sp>
          <p:nvSpPr>
            <p:cNvPr id="8" name="Freeform 8"/>
            <p:cNvSpPr/>
            <p:nvPr/>
          </p:nvSpPr>
          <p:spPr>
            <a:xfrm>
              <a:off x="0" y="0"/>
              <a:ext cx="1625483" cy="274654"/>
            </a:xfrm>
            <a:custGeom>
              <a:avLst/>
              <a:gdLst/>
              <a:ahLst/>
              <a:cxnLst/>
              <a:rect l="l" t="t" r="r" b="b"/>
              <a:pathLst>
                <a:path w="1625483" h="274654">
                  <a:moveTo>
                    <a:pt x="56660" y="0"/>
                  </a:moveTo>
                  <a:lnTo>
                    <a:pt x="1568822" y="0"/>
                  </a:lnTo>
                  <a:cubicBezTo>
                    <a:pt x="1600115" y="0"/>
                    <a:pt x="1625483" y="25368"/>
                    <a:pt x="1625483" y="56660"/>
                  </a:cubicBezTo>
                  <a:lnTo>
                    <a:pt x="1625483" y="217994"/>
                  </a:lnTo>
                  <a:cubicBezTo>
                    <a:pt x="1625483" y="249286"/>
                    <a:pt x="1600115" y="274654"/>
                    <a:pt x="1568822" y="274654"/>
                  </a:cubicBezTo>
                  <a:lnTo>
                    <a:pt x="56660" y="274654"/>
                  </a:lnTo>
                  <a:cubicBezTo>
                    <a:pt x="25368" y="274654"/>
                    <a:pt x="0" y="249286"/>
                    <a:pt x="0" y="217994"/>
                  </a:cubicBezTo>
                  <a:lnTo>
                    <a:pt x="0" y="56660"/>
                  </a:lnTo>
                  <a:cubicBezTo>
                    <a:pt x="0" y="25368"/>
                    <a:pt x="25368" y="0"/>
                    <a:pt x="56660" y="0"/>
                  </a:cubicBezTo>
                  <a:close/>
                </a:path>
              </a:pathLst>
            </a:custGeom>
            <a:solidFill>
              <a:srgbClr val="C9EDCE"/>
            </a:solidFill>
          </p:spPr>
        </p:sp>
        <p:sp>
          <p:nvSpPr>
            <p:cNvPr id="9" name="TextBox 9"/>
            <p:cNvSpPr txBox="1"/>
            <p:nvPr/>
          </p:nvSpPr>
          <p:spPr>
            <a:xfrm>
              <a:off x="0" y="-57150"/>
              <a:ext cx="1625483" cy="331804"/>
            </a:xfrm>
            <a:prstGeom prst="rect">
              <a:avLst/>
            </a:prstGeom>
          </p:spPr>
          <p:txBody>
            <a:bodyPr lIns="50800" tIns="50800" rIns="50800" bIns="50800" rtlCol="0" anchor="ctr"/>
            <a:lstStyle/>
            <a:p>
              <a:pPr algn="ctr">
                <a:lnSpc>
                  <a:spcPts val="3500"/>
                </a:lnSpc>
              </a:pPr>
              <a:r>
                <a:rPr lang="en-US" sz="2500" b="1">
                  <a:solidFill>
                    <a:srgbClr val="0E2F5F"/>
                  </a:solidFill>
                  <a:latin typeface="Aileron Bold"/>
                  <a:ea typeface="Aileron Bold"/>
                  <a:cs typeface="Aileron Bold"/>
                  <a:sym typeface="Aileron Bold"/>
                </a:rPr>
                <a:t>Continuité de service (haute disponibilité)</a:t>
              </a:r>
            </a:p>
          </p:txBody>
        </p:sp>
      </p:grpSp>
      <p:grpSp>
        <p:nvGrpSpPr>
          <p:cNvPr id="10" name="Group 10"/>
          <p:cNvGrpSpPr/>
          <p:nvPr/>
        </p:nvGrpSpPr>
        <p:grpSpPr>
          <a:xfrm>
            <a:off x="3393467" y="6961773"/>
            <a:ext cx="6968519" cy="1119919"/>
            <a:chOff x="0" y="0"/>
            <a:chExt cx="1625622" cy="261256"/>
          </a:xfrm>
        </p:grpSpPr>
        <p:sp>
          <p:nvSpPr>
            <p:cNvPr id="11" name="Freeform 11"/>
            <p:cNvSpPr/>
            <p:nvPr/>
          </p:nvSpPr>
          <p:spPr>
            <a:xfrm>
              <a:off x="0" y="0"/>
              <a:ext cx="1625622" cy="261256"/>
            </a:xfrm>
            <a:custGeom>
              <a:avLst/>
              <a:gdLst/>
              <a:ahLst/>
              <a:cxnLst/>
              <a:rect l="l" t="t" r="r" b="b"/>
              <a:pathLst>
                <a:path w="1625622" h="261256">
                  <a:moveTo>
                    <a:pt x="56660" y="0"/>
                  </a:moveTo>
                  <a:lnTo>
                    <a:pt x="1568962" y="0"/>
                  </a:lnTo>
                  <a:cubicBezTo>
                    <a:pt x="1600254" y="0"/>
                    <a:pt x="1625622" y="25368"/>
                    <a:pt x="1625622" y="56660"/>
                  </a:cubicBezTo>
                  <a:lnTo>
                    <a:pt x="1625622" y="204595"/>
                  </a:lnTo>
                  <a:cubicBezTo>
                    <a:pt x="1625622" y="235888"/>
                    <a:pt x="1600254" y="261256"/>
                    <a:pt x="1568962" y="261256"/>
                  </a:cubicBezTo>
                  <a:lnTo>
                    <a:pt x="56660" y="261256"/>
                  </a:lnTo>
                  <a:cubicBezTo>
                    <a:pt x="25368" y="261256"/>
                    <a:pt x="0" y="235888"/>
                    <a:pt x="0" y="204595"/>
                  </a:cubicBezTo>
                  <a:lnTo>
                    <a:pt x="0" y="56660"/>
                  </a:lnTo>
                  <a:cubicBezTo>
                    <a:pt x="0" y="25368"/>
                    <a:pt x="25368" y="0"/>
                    <a:pt x="56660" y="0"/>
                  </a:cubicBezTo>
                  <a:close/>
                </a:path>
              </a:pathLst>
            </a:custGeom>
            <a:solidFill>
              <a:srgbClr val="C9EDCE"/>
            </a:solidFill>
          </p:spPr>
        </p:sp>
        <p:sp>
          <p:nvSpPr>
            <p:cNvPr id="12" name="TextBox 12"/>
            <p:cNvSpPr txBox="1"/>
            <p:nvPr/>
          </p:nvSpPr>
          <p:spPr>
            <a:xfrm>
              <a:off x="0" y="-57150"/>
              <a:ext cx="1625622" cy="318406"/>
            </a:xfrm>
            <a:prstGeom prst="rect">
              <a:avLst/>
            </a:prstGeom>
          </p:spPr>
          <p:txBody>
            <a:bodyPr lIns="50800" tIns="50800" rIns="50800" bIns="50800" rtlCol="0" anchor="ctr"/>
            <a:lstStyle/>
            <a:p>
              <a:pPr algn="ctr">
                <a:lnSpc>
                  <a:spcPts val="3500"/>
                </a:lnSpc>
              </a:pPr>
              <a:r>
                <a:rPr lang="en-US" sz="2500" b="1">
                  <a:solidFill>
                    <a:srgbClr val="0E2F5F"/>
                  </a:solidFill>
                  <a:latin typeface="Aileron Bold"/>
                  <a:ea typeface="Aileron Bold"/>
                  <a:cs typeface="Aileron Bold"/>
                  <a:sym typeface="Aileron Bold"/>
                </a:rPr>
                <a:t>Intégrité des données (pas de corruption)</a:t>
              </a:r>
            </a:p>
          </p:txBody>
        </p:sp>
      </p:grpSp>
      <p:grpSp>
        <p:nvGrpSpPr>
          <p:cNvPr id="13" name="Group 13"/>
          <p:cNvGrpSpPr/>
          <p:nvPr/>
        </p:nvGrpSpPr>
        <p:grpSpPr>
          <a:xfrm>
            <a:off x="11347608" y="5095020"/>
            <a:ext cx="6730277" cy="1177454"/>
            <a:chOff x="0" y="0"/>
            <a:chExt cx="1569910" cy="274654"/>
          </a:xfrm>
        </p:grpSpPr>
        <p:sp>
          <p:nvSpPr>
            <p:cNvPr id="14" name="Freeform 14"/>
            <p:cNvSpPr/>
            <p:nvPr/>
          </p:nvSpPr>
          <p:spPr>
            <a:xfrm>
              <a:off x="0" y="0"/>
              <a:ext cx="1569910" cy="274654"/>
            </a:xfrm>
            <a:custGeom>
              <a:avLst/>
              <a:gdLst/>
              <a:ahLst/>
              <a:cxnLst/>
              <a:rect l="l" t="t" r="r" b="b"/>
              <a:pathLst>
                <a:path w="1569910" h="274654">
                  <a:moveTo>
                    <a:pt x="58666" y="0"/>
                  </a:moveTo>
                  <a:lnTo>
                    <a:pt x="1511244" y="0"/>
                  </a:lnTo>
                  <a:cubicBezTo>
                    <a:pt x="1526803" y="0"/>
                    <a:pt x="1541725" y="6181"/>
                    <a:pt x="1552727" y="17183"/>
                  </a:cubicBezTo>
                  <a:cubicBezTo>
                    <a:pt x="1563729" y="28185"/>
                    <a:pt x="1569910" y="43107"/>
                    <a:pt x="1569910" y="58666"/>
                  </a:cubicBezTo>
                  <a:lnTo>
                    <a:pt x="1569910" y="215988"/>
                  </a:lnTo>
                  <a:cubicBezTo>
                    <a:pt x="1569910" y="231547"/>
                    <a:pt x="1563729" y="246469"/>
                    <a:pt x="1552727" y="257471"/>
                  </a:cubicBezTo>
                  <a:cubicBezTo>
                    <a:pt x="1541725" y="268473"/>
                    <a:pt x="1526803" y="274654"/>
                    <a:pt x="1511244" y="274654"/>
                  </a:cubicBezTo>
                  <a:lnTo>
                    <a:pt x="58666" y="274654"/>
                  </a:lnTo>
                  <a:cubicBezTo>
                    <a:pt x="43107" y="274654"/>
                    <a:pt x="28185" y="268473"/>
                    <a:pt x="17183" y="257471"/>
                  </a:cubicBezTo>
                  <a:cubicBezTo>
                    <a:pt x="6181" y="246469"/>
                    <a:pt x="0" y="231547"/>
                    <a:pt x="0" y="215988"/>
                  </a:cubicBezTo>
                  <a:lnTo>
                    <a:pt x="0" y="58666"/>
                  </a:lnTo>
                  <a:cubicBezTo>
                    <a:pt x="0" y="43107"/>
                    <a:pt x="6181" y="28185"/>
                    <a:pt x="17183" y="17183"/>
                  </a:cubicBezTo>
                  <a:cubicBezTo>
                    <a:pt x="28185" y="6181"/>
                    <a:pt x="43107" y="0"/>
                    <a:pt x="58666" y="0"/>
                  </a:cubicBezTo>
                  <a:close/>
                </a:path>
              </a:pathLst>
            </a:custGeom>
            <a:solidFill>
              <a:srgbClr val="C9EDCE"/>
            </a:solidFill>
          </p:spPr>
        </p:sp>
        <p:sp>
          <p:nvSpPr>
            <p:cNvPr id="15" name="TextBox 15"/>
            <p:cNvSpPr txBox="1"/>
            <p:nvPr/>
          </p:nvSpPr>
          <p:spPr>
            <a:xfrm>
              <a:off x="0" y="-57150"/>
              <a:ext cx="1569910" cy="331804"/>
            </a:xfrm>
            <a:prstGeom prst="rect">
              <a:avLst/>
            </a:prstGeom>
          </p:spPr>
          <p:txBody>
            <a:bodyPr lIns="50800" tIns="50800" rIns="50800" bIns="50800" rtlCol="0" anchor="ctr"/>
            <a:lstStyle/>
            <a:p>
              <a:pPr algn="ctr">
                <a:lnSpc>
                  <a:spcPts val="3500"/>
                </a:lnSpc>
              </a:pPr>
              <a:r>
                <a:rPr lang="en-US" sz="2500" b="1">
                  <a:solidFill>
                    <a:srgbClr val="0E2F5F"/>
                  </a:solidFill>
                  <a:latin typeface="Aileron Bold"/>
                  <a:ea typeface="Aileron Bold"/>
                  <a:cs typeface="Aileron Bold"/>
                  <a:sym typeface="Aileron Bold"/>
                </a:rPr>
                <a:t>Temps de reprise minimal (service restauré rapidement)</a:t>
              </a:r>
            </a:p>
          </p:txBody>
        </p:sp>
      </p:grpSp>
      <p:grpSp>
        <p:nvGrpSpPr>
          <p:cNvPr id="16" name="Group 16"/>
          <p:cNvGrpSpPr/>
          <p:nvPr/>
        </p:nvGrpSpPr>
        <p:grpSpPr>
          <a:xfrm>
            <a:off x="11449877" y="6961773"/>
            <a:ext cx="6628008" cy="1119919"/>
            <a:chOff x="0" y="0"/>
            <a:chExt cx="1625483" cy="274654"/>
          </a:xfrm>
        </p:grpSpPr>
        <p:sp>
          <p:nvSpPr>
            <p:cNvPr id="17" name="Freeform 17"/>
            <p:cNvSpPr/>
            <p:nvPr/>
          </p:nvSpPr>
          <p:spPr>
            <a:xfrm>
              <a:off x="0" y="0"/>
              <a:ext cx="1625483" cy="274654"/>
            </a:xfrm>
            <a:custGeom>
              <a:avLst/>
              <a:gdLst/>
              <a:ahLst/>
              <a:cxnLst/>
              <a:rect l="l" t="t" r="r" b="b"/>
              <a:pathLst>
                <a:path w="1625483" h="274654">
                  <a:moveTo>
                    <a:pt x="59571" y="0"/>
                  </a:moveTo>
                  <a:lnTo>
                    <a:pt x="1565911" y="0"/>
                  </a:lnTo>
                  <a:cubicBezTo>
                    <a:pt x="1598812" y="0"/>
                    <a:pt x="1625483" y="26671"/>
                    <a:pt x="1625483" y="59571"/>
                  </a:cubicBezTo>
                  <a:lnTo>
                    <a:pt x="1625483" y="215083"/>
                  </a:lnTo>
                  <a:cubicBezTo>
                    <a:pt x="1625483" y="247983"/>
                    <a:pt x="1598812" y="274654"/>
                    <a:pt x="1565911" y="274654"/>
                  </a:cubicBezTo>
                  <a:lnTo>
                    <a:pt x="59571" y="274654"/>
                  </a:lnTo>
                  <a:cubicBezTo>
                    <a:pt x="26671" y="274654"/>
                    <a:pt x="0" y="247983"/>
                    <a:pt x="0" y="215083"/>
                  </a:cubicBezTo>
                  <a:lnTo>
                    <a:pt x="0" y="59571"/>
                  </a:lnTo>
                  <a:cubicBezTo>
                    <a:pt x="0" y="26671"/>
                    <a:pt x="26671" y="0"/>
                    <a:pt x="59571" y="0"/>
                  </a:cubicBezTo>
                  <a:close/>
                </a:path>
              </a:pathLst>
            </a:custGeom>
            <a:solidFill>
              <a:srgbClr val="C9EDCE"/>
            </a:solidFill>
          </p:spPr>
        </p:sp>
        <p:sp>
          <p:nvSpPr>
            <p:cNvPr id="18" name="TextBox 18"/>
            <p:cNvSpPr txBox="1"/>
            <p:nvPr/>
          </p:nvSpPr>
          <p:spPr>
            <a:xfrm>
              <a:off x="0" y="-57150"/>
              <a:ext cx="1625483" cy="331804"/>
            </a:xfrm>
            <a:prstGeom prst="rect">
              <a:avLst/>
            </a:prstGeom>
          </p:spPr>
          <p:txBody>
            <a:bodyPr lIns="50800" tIns="50800" rIns="50800" bIns="50800" rtlCol="0" anchor="ctr"/>
            <a:lstStyle/>
            <a:p>
              <a:pPr algn="ctr">
                <a:lnSpc>
                  <a:spcPts val="3500"/>
                </a:lnSpc>
              </a:pPr>
              <a:r>
                <a:rPr lang="en-US" sz="2500" b="1">
                  <a:solidFill>
                    <a:srgbClr val="0E2F5F"/>
                  </a:solidFill>
                  <a:latin typeface="Aileron Bold"/>
                  <a:ea typeface="Aileron Bold"/>
                  <a:cs typeface="Aileron Bold"/>
                  <a:sym typeface="Aileron Bold"/>
                </a:rPr>
                <a:t>Minimiser les pertes (données et transactions)</a:t>
              </a:r>
            </a:p>
          </p:txBody>
        </p:sp>
      </p:grpSp>
      <p:sp>
        <p:nvSpPr>
          <p:cNvPr id="19" name="Freeform 19"/>
          <p:cNvSpPr/>
          <p:nvPr/>
        </p:nvSpPr>
        <p:spPr>
          <a:xfrm>
            <a:off x="2635065" y="5242940"/>
            <a:ext cx="881614" cy="881614"/>
          </a:xfrm>
          <a:custGeom>
            <a:avLst/>
            <a:gdLst/>
            <a:ahLst/>
            <a:cxnLst/>
            <a:rect l="l" t="t" r="r" b="b"/>
            <a:pathLst>
              <a:path w="881614" h="881614">
                <a:moveTo>
                  <a:pt x="0" y="0"/>
                </a:moveTo>
                <a:lnTo>
                  <a:pt x="881614" y="0"/>
                </a:lnTo>
                <a:lnTo>
                  <a:pt x="881614" y="881614"/>
                </a:lnTo>
                <a:lnTo>
                  <a:pt x="0" y="881614"/>
                </a:lnTo>
                <a:lnTo>
                  <a:pt x="0" y="0"/>
                </a:lnTo>
                <a:close/>
              </a:path>
            </a:pathLst>
          </a:custGeom>
          <a:blipFill>
            <a:blip r:embed="rId4"/>
            <a:stretch>
              <a:fillRect/>
            </a:stretch>
          </a:blipFill>
        </p:spPr>
      </p:sp>
      <p:sp>
        <p:nvSpPr>
          <p:cNvPr id="20" name="TextBox 20"/>
          <p:cNvSpPr txBox="1"/>
          <p:nvPr/>
        </p:nvSpPr>
        <p:spPr>
          <a:xfrm>
            <a:off x="6373693" y="990859"/>
            <a:ext cx="6858821" cy="913777"/>
          </a:xfrm>
          <a:prstGeom prst="rect">
            <a:avLst/>
          </a:prstGeom>
        </p:spPr>
        <p:txBody>
          <a:bodyPr lIns="0" tIns="0" rIns="0" bIns="0" rtlCol="0" anchor="t">
            <a:spAutoFit/>
          </a:bodyPr>
          <a:lstStyle/>
          <a:p>
            <a:pPr marL="0" lvl="0" indent="0" algn="r">
              <a:lnSpc>
                <a:spcPts val="6428"/>
              </a:lnSpc>
              <a:spcBef>
                <a:spcPct val="0"/>
              </a:spcBef>
            </a:pPr>
            <a:r>
              <a:rPr lang="en-US" sz="5061" b="1" u="none" strike="noStrike">
                <a:solidFill>
                  <a:srgbClr val="00BF63"/>
                </a:solidFill>
                <a:latin typeface="Akzidenz-Grotesk Heavy"/>
                <a:ea typeface="Akzidenz-Grotesk Heavy"/>
                <a:cs typeface="Akzidenz-Grotesk Heavy"/>
                <a:sym typeface="Akzidenz-Grotesk Heavy"/>
              </a:rPr>
              <a:t> Enjeux de la Reprise</a:t>
            </a:r>
          </a:p>
        </p:txBody>
      </p:sp>
      <p:sp>
        <p:nvSpPr>
          <p:cNvPr id="21" name="TextBox 21"/>
          <p:cNvSpPr txBox="1"/>
          <p:nvPr/>
        </p:nvSpPr>
        <p:spPr>
          <a:xfrm>
            <a:off x="2818347" y="2775631"/>
            <a:ext cx="14246462" cy="931543"/>
          </a:xfrm>
          <a:prstGeom prst="rect">
            <a:avLst/>
          </a:prstGeom>
        </p:spPr>
        <p:txBody>
          <a:bodyPr lIns="0" tIns="0" rIns="0" bIns="0" rtlCol="0" anchor="t">
            <a:spAutoFit/>
          </a:bodyPr>
          <a:lstStyle/>
          <a:p>
            <a:pPr marL="0" lvl="0" indent="0" algn="ctr">
              <a:lnSpc>
                <a:spcPts val="3780"/>
              </a:lnSpc>
              <a:spcBef>
                <a:spcPct val="0"/>
              </a:spcBef>
            </a:pPr>
            <a:r>
              <a:rPr lang="en-US" sz="2700" b="1" u="none" strike="noStrike">
                <a:solidFill>
                  <a:srgbClr val="0E2F5F"/>
                </a:solidFill>
                <a:latin typeface="Aileron Bold"/>
                <a:ea typeface="Aileron Bold"/>
                <a:cs typeface="Aileron Bold"/>
                <a:sym typeface="Aileron Bold"/>
              </a:rPr>
              <a:t>Un système shardé est par nature distribué, ce qui multiplie les points de défaillance potentiels. La reprise après incident doit viser plusieurs objectifs :</a:t>
            </a:r>
          </a:p>
        </p:txBody>
      </p:sp>
      <p:sp>
        <p:nvSpPr>
          <p:cNvPr id="22" name="Freeform 22"/>
          <p:cNvSpPr/>
          <p:nvPr/>
        </p:nvSpPr>
        <p:spPr>
          <a:xfrm>
            <a:off x="2635065" y="7080964"/>
            <a:ext cx="881538" cy="881538"/>
          </a:xfrm>
          <a:custGeom>
            <a:avLst/>
            <a:gdLst/>
            <a:ahLst/>
            <a:cxnLst/>
            <a:rect l="l" t="t" r="r" b="b"/>
            <a:pathLst>
              <a:path w="881538" h="881538">
                <a:moveTo>
                  <a:pt x="0" y="0"/>
                </a:moveTo>
                <a:lnTo>
                  <a:pt x="881538" y="0"/>
                </a:lnTo>
                <a:lnTo>
                  <a:pt x="881538" y="881538"/>
                </a:lnTo>
                <a:lnTo>
                  <a:pt x="0" y="881538"/>
                </a:lnTo>
                <a:lnTo>
                  <a:pt x="0" y="0"/>
                </a:lnTo>
                <a:close/>
              </a:path>
            </a:pathLst>
          </a:custGeom>
          <a:blipFill>
            <a:blip r:embed="rId4"/>
            <a:stretch>
              <a:fillRect/>
            </a:stretch>
          </a:blipFill>
        </p:spPr>
      </p:sp>
      <p:sp>
        <p:nvSpPr>
          <p:cNvPr id="23" name="Freeform 23"/>
          <p:cNvSpPr/>
          <p:nvPr/>
        </p:nvSpPr>
        <p:spPr>
          <a:xfrm>
            <a:off x="10568263" y="5242940"/>
            <a:ext cx="881614" cy="881614"/>
          </a:xfrm>
          <a:custGeom>
            <a:avLst/>
            <a:gdLst/>
            <a:ahLst/>
            <a:cxnLst/>
            <a:rect l="l" t="t" r="r" b="b"/>
            <a:pathLst>
              <a:path w="881614" h="881614">
                <a:moveTo>
                  <a:pt x="0" y="0"/>
                </a:moveTo>
                <a:lnTo>
                  <a:pt x="881614" y="0"/>
                </a:lnTo>
                <a:lnTo>
                  <a:pt x="881614" y="881614"/>
                </a:lnTo>
                <a:lnTo>
                  <a:pt x="0" y="881614"/>
                </a:lnTo>
                <a:lnTo>
                  <a:pt x="0" y="0"/>
                </a:lnTo>
                <a:close/>
              </a:path>
            </a:pathLst>
          </a:custGeom>
          <a:blipFill>
            <a:blip r:embed="rId4"/>
            <a:stretch>
              <a:fillRect/>
            </a:stretch>
          </a:blipFill>
        </p:spPr>
      </p:sp>
      <p:sp>
        <p:nvSpPr>
          <p:cNvPr id="24" name="Freeform 24"/>
          <p:cNvSpPr/>
          <p:nvPr/>
        </p:nvSpPr>
        <p:spPr>
          <a:xfrm>
            <a:off x="10757056" y="7186874"/>
            <a:ext cx="838535" cy="838535"/>
          </a:xfrm>
          <a:custGeom>
            <a:avLst/>
            <a:gdLst/>
            <a:ahLst/>
            <a:cxnLst/>
            <a:rect l="l" t="t" r="r" b="b"/>
            <a:pathLst>
              <a:path w="838535" h="838535">
                <a:moveTo>
                  <a:pt x="0" y="0"/>
                </a:moveTo>
                <a:lnTo>
                  <a:pt x="838535" y="0"/>
                </a:lnTo>
                <a:lnTo>
                  <a:pt x="838535" y="838535"/>
                </a:lnTo>
                <a:lnTo>
                  <a:pt x="0" y="838535"/>
                </a:lnTo>
                <a:lnTo>
                  <a:pt x="0" y="0"/>
                </a:lnTo>
                <a:close/>
              </a:path>
            </a:pathLst>
          </a:custGeom>
          <a:blipFill>
            <a:blip r:embed="rId4"/>
            <a:stretch>
              <a:fillRect/>
            </a:stretch>
          </a:blipFill>
        </p:spPr>
      </p:sp>
      <p:sp>
        <p:nvSpPr>
          <p:cNvPr id="27" name="Espace réservé du numéro de diapositive 26">
            <a:extLst>
              <a:ext uri="{FF2B5EF4-FFF2-40B4-BE49-F238E27FC236}">
                <a16:creationId xmlns:a16="http://schemas.microsoft.com/office/drawing/2014/main" xmlns="" id="{896A091F-9A2F-4C6D-916E-3580F9E33B04}"/>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60682" y="-26750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899940" y="9304478"/>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9307636" y="2918181"/>
            <a:ext cx="0" cy="6492240"/>
          </a:xfrm>
          <a:prstGeom prst="line">
            <a:avLst/>
          </a:prstGeom>
          <a:ln w="190500" cap="flat">
            <a:solidFill>
              <a:srgbClr val="BBEBDB"/>
            </a:solidFill>
            <a:prstDash val="solid"/>
            <a:headEnd type="none" w="sm" len="sm"/>
            <a:tailEnd type="none" w="sm" len="sm"/>
          </a:ln>
        </p:spPr>
      </p:sp>
      <p:grpSp>
        <p:nvGrpSpPr>
          <p:cNvPr id="5" name="Group 5"/>
          <p:cNvGrpSpPr/>
          <p:nvPr/>
        </p:nvGrpSpPr>
        <p:grpSpPr>
          <a:xfrm>
            <a:off x="1803679" y="5904776"/>
            <a:ext cx="5839661" cy="2029431"/>
            <a:chOff x="0" y="0"/>
            <a:chExt cx="1538018" cy="534500"/>
          </a:xfrm>
        </p:grpSpPr>
        <p:sp>
          <p:nvSpPr>
            <p:cNvPr id="6" name="Freeform 6"/>
            <p:cNvSpPr/>
            <p:nvPr/>
          </p:nvSpPr>
          <p:spPr>
            <a:xfrm>
              <a:off x="0" y="0"/>
              <a:ext cx="1538018" cy="534500"/>
            </a:xfrm>
            <a:custGeom>
              <a:avLst/>
              <a:gdLst/>
              <a:ahLst/>
              <a:cxnLst/>
              <a:rect l="l" t="t" r="r" b="b"/>
              <a:pathLst>
                <a:path w="1538018" h="534500">
                  <a:moveTo>
                    <a:pt x="67613" y="0"/>
                  </a:moveTo>
                  <a:lnTo>
                    <a:pt x="1470405" y="0"/>
                  </a:lnTo>
                  <a:cubicBezTo>
                    <a:pt x="1488337" y="0"/>
                    <a:pt x="1505534" y="7124"/>
                    <a:pt x="1518214" y="19803"/>
                  </a:cubicBezTo>
                  <a:cubicBezTo>
                    <a:pt x="1530894" y="32483"/>
                    <a:pt x="1538018" y="49681"/>
                    <a:pt x="1538018" y="67613"/>
                  </a:cubicBezTo>
                  <a:lnTo>
                    <a:pt x="1538018" y="466887"/>
                  </a:lnTo>
                  <a:cubicBezTo>
                    <a:pt x="1538018" y="504229"/>
                    <a:pt x="1507746" y="534500"/>
                    <a:pt x="1470405" y="534500"/>
                  </a:cubicBezTo>
                  <a:lnTo>
                    <a:pt x="67613" y="534500"/>
                  </a:lnTo>
                  <a:cubicBezTo>
                    <a:pt x="49681" y="534500"/>
                    <a:pt x="32483" y="527377"/>
                    <a:pt x="19803" y="514697"/>
                  </a:cubicBezTo>
                  <a:cubicBezTo>
                    <a:pt x="7124" y="502017"/>
                    <a:pt x="0" y="484819"/>
                    <a:pt x="0" y="466887"/>
                  </a:cubicBezTo>
                  <a:lnTo>
                    <a:pt x="0" y="67613"/>
                  </a:lnTo>
                  <a:cubicBezTo>
                    <a:pt x="0" y="30271"/>
                    <a:pt x="30271" y="0"/>
                    <a:pt x="67613" y="0"/>
                  </a:cubicBezTo>
                  <a:close/>
                </a:path>
              </a:pathLst>
            </a:custGeom>
            <a:solidFill>
              <a:srgbClr val="00BF63"/>
            </a:solidFill>
          </p:spPr>
        </p:sp>
        <p:sp>
          <p:nvSpPr>
            <p:cNvPr id="7" name="TextBox 7"/>
            <p:cNvSpPr txBox="1"/>
            <p:nvPr/>
          </p:nvSpPr>
          <p:spPr>
            <a:xfrm>
              <a:off x="0" y="-47625"/>
              <a:ext cx="1538018" cy="58212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441483" y="5700137"/>
            <a:ext cx="6057646" cy="2029431"/>
            <a:chOff x="0" y="0"/>
            <a:chExt cx="1595430" cy="534500"/>
          </a:xfrm>
        </p:grpSpPr>
        <p:sp>
          <p:nvSpPr>
            <p:cNvPr id="9" name="Freeform 9"/>
            <p:cNvSpPr/>
            <p:nvPr/>
          </p:nvSpPr>
          <p:spPr>
            <a:xfrm>
              <a:off x="0" y="0"/>
              <a:ext cx="1595430" cy="534500"/>
            </a:xfrm>
            <a:custGeom>
              <a:avLst/>
              <a:gdLst/>
              <a:ahLst/>
              <a:cxnLst/>
              <a:rect l="l" t="t" r="r" b="b"/>
              <a:pathLst>
                <a:path w="1595430" h="534500">
                  <a:moveTo>
                    <a:pt x="65180" y="0"/>
                  </a:moveTo>
                  <a:lnTo>
                    <a:pt x="1530250" y="0"/>
                  </a:lnTo>
                  <a:cubicBezTo>
                    <a:pt x="1566247" y="0"/>
                    <a:pt x="1595430" y="29182"/>
                    <a:pt x="1595430" y="65180"/>
                  </a:cubicBezTo>
                  <a:lnTo>
                    <a:pt x="1595430" y="469320"/>
                  </a:lnTo>
                  <a:cubicBezTo>
                    <a:pt x="1595430" y="505318"/>
                    <a:pt x="1566247" y="534500"/>
                    <a:pt x="1530250" y="534500"/>
                  </a:cubicBezTo>
                  <a:lnTo>
                    <a:pt x="65180" y="534500"/>
                  </a:lnTo>
                  <a:cubicBezTo>
                    <a:pt x="47893" y="534500"/>
                    <a:pt x="31314" y="527633"/>
                    <a:pt x="19091" y="515410"/>
                  </a:cubicBezTo>
                  <a:cubicBezTo>
                    <a:pt x="6867" y="503186"/>
                    <a:pt x="0" y="486607"/>
                    <a:pt x="0" y="469320"/>
                  </a:cubicBezTo>
                  <a:lnTo>
                    <a:pt x="0" y="65180"/>
                  </a:lnTo>
                  <a:cubicBezTo>
                    <a:pt x="0" y="29182"/>
                    <a:pt x="29182" y="0"/>
                    <a:pt x="65180" y="0"/>
                  </a:cubicBezTo>
                  <a:close/>
                </a:path>
              </a:pathLst>
            </a:custGeom>
            <a:solidFill>
              <a:srgbClr val="00BF63"/>
            </a:solidFill>
          </p:spPr>
        </p:sp>
        <p:sp>
          <p:nvSpPr>
            <p:cNvPr id="10" name="TextBox 10"/>
            <p:cNvSpPr txBox="1"/>
            <p:nvPr/>
          </p:nvSpPr>
          <p:spPr>
            <a:xfrm>
              <a:off x="0" y="-47625"/>
              <a:ext cx="1595430" cy="5821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3717378" y="2715260"/>
            <a:ext cx="1489372" cy="1489372"/>
          </a:xfrm>
          <a:custGeom>
            <a:avLst/>
            <a:gdLst/>
            <a:ahLst/>
            <a:cxnLst/>
            <a:rect l="l" t="t" r="r" b="b"/>
            <a:pathLst>
              <a:path w="1489372" h="1489372">
                <a:moveTo>
                  <a:pt x="0" y="0"/>
                </a:moveTo>
                <a:lnTo>
                  <a:pt x="1489373" y="0"/>
                </a:lnTo>
                <a:lnTo>
                  <a:pt x="1489373" y="1489373"/>
                </a:lnTo>
                <a:lnTo>
                  <a:pt x="0" y="1489373"/>
                </a:lnTo>
                <a:lnTo>
                  <a:pt x="0" y="0"/>
                </a:lnTo>
                <a:close/>
              </a:path>
            </a:pathLst>
          </a:custGeom>
          <a:blipFill>
            <a:blip r:embed="rId6"/>
            <a:stretch>
              <a:fillRect/>
            </a:stretch>
          </a:blipFill>
        </p:spPr>
      </p:sp>
      <p:sp>
        <p:nvSpPr>
          <p:cNvPr id="12" name="Freeform 12"/>
          <p:cNvSpPr/>
          <p:nvPr/>
        </p:nvSpPr>
        <p:spPr>
          <a:xfrm>
            <a:off x="12946338" y="2800421"/>
            <a:ext cx="1319051" cy="1319051"/>
          </a:xfrm>
          <a:custGeom>
            <a:avLst/>
            <a:gdLst/>
            <a:ahLst/>
            <a:cxnLst/>
            <a:rect l="l" t="t" r="r" b="b"/>
            <a:pathLst>
              <a:path w="1319051" h="1319051">
                <a:moveTo>
                  <a:pt x="0" y="0"/>
                </a:moveTo>
                <a:lnTo>
                  <a:pt x="1319051" y="0"/>
                </a:lnTo>
                <a:lnTo>
                  <a:pt x="1319051" y="1319051"/>
                </a:lnTo>
                <a:lnTo>
                  <a:pt x="0" y="1319051"/>
                </a:lnTo>
                <a:lnTo>
                  <a:pt x="0" y="0"/>
                </a:lnTo>
                <a:close/>
              </a:path>
            </a:pathLst>
          </a:custGeom>
          <a:blipFill>
            <a:blip r:embed="rId7"/>
            <a:stretch>
              <a:fillRect/>
            </a:stretch>
          </a:blipFill>
        </p:spPr>
      </p:sp>
      <p:sp>
        <p:nvSpPr>
          <p:cNvPr id="13" name="TextBox 13"/>
          <p:cNvSpPr txBox="1"/>
          <p:nvPr/>
        </p:nvSpPr>
        <p:spPr>
          <a:xfrm>
            <a:off x="5816710" y="895350"/>
            <a:ext cx="6654579" cy="8890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N</a:t>
            </a:r>
            <a:r>
              <a:rPr lang="en-US" sz="5000" b="1" u="none" strike="noStrike">
                <a:solidFill>
                  <a:srgbClr val="0E2F5F"/>
                </a:solidFill>
                <a:latin typeface="Akzidenz-Grotesk Heavy"/>
                <a:ea typeface="Akzidenz-Grotesk Heavy"/>
                <a:cs typeface="Akzidenz-Grotesk Heavy"/>
                <a:sym typeface="Akzidenz-Grotesk Heavy"/>
              </a:rPr>
              <a:t>otions RTO et RPO</a:t>
            </a:r>
          </a:p>
        </p:txBody>
      </p:sp>
      <p:sp>
        <p:nvSpPr>
          <p:cNvPr id="14" name="TextBox 14"/>
          <p:cNvSpPr txBox="1"/>
          <p:nvPr/>
        </p:nvSpPr>
        <p:spPr>
          <a:xfrm>
            <a:off x="3637793" y="4204632"/>
            <a:ext cx="1800049" cy="855491"/>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0E2F5F"/>
                </a:solidFill>
                <a:latin typeface="Aileron Bold"/>
                <a:ea typeface="Aileron Bold"/>
                <a:cs typeface="Aileron Bold"/>
                <a:sym typeface="Aileron Bold"/>
              </a:rPr>
              <a:t>RTO</a:t>
            </a:r>
          </a:p>
        </p:txBody>
      </p:sp>
      <p:sp>
        <p:nvSpPr>
          <p:cNvPr id="15" name="TextBox 15"/>
          <p:cNvSpPr txBox="1"/>
          <p:nvPr/>
        </p:nvSpPr>
        <p:spPr>
          <a:xfrm>
            <a:off x="12779616" y="3975242"/>
            <a:ext cx="1348482" cy="896620"/>
          </a:xfrm>
          <a:prstGeom prst="rect">
            <a:avLst/>
          </a:prstGeom>
        </p:spPr>
        <p:txBody>
          <a:bodyPr lIns="0" tIns="0" rIns="0" bIns="0" rtlCol="0" anchor="t">
            <a:spAutoFit/>
          </a:bodyPr>
          <a:lstStyle/>
          <a:p>
            <a:pPr algn="ctr">
              <a:lnSpc>
                <a:spcPts val="7279"/>
              </a:lnSpc>
              <a:spcBef>
                <a:spcPct val="0"/>
              </a:spcBef>
            </a:pPr>
            <a:r>
              <a:rPr lang="en-US" sz="5199" b="1">
                <a:solidFill>
                  <a:srgbClr val="0E2F5F"/>
                </a:solidFill>
                <a:latin typeface="Aileron Bold"/>
                <a:ea typeface="Aileron Bold"/>
                <a:cs typeface="Aileron Bold"/>
                <a:sym typeface="Aileron Bold"/>
              </a:rPr>
              <a:t>RPO</a:t>
            </a:r>
          </a:p>
        </p:txBody>
      </p:sp>
      <p:sp>
        <p:nvSpPr>
          <p:cNvPr id="16" name="TextBox 16"/>
          <p:cNvSpPr txBox="1"/>
          <p:nvPr/>
        </p:nvSpPr>
        <p:spPr>
          <a:xfrm>
            <a:off x="2497033" y="5172648"/>
            <a:ext cx="4083497" cy="397801"/>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E2F5F"/>
                </a:solidFill>
                <a:latin typeface="Aileron Bold"/>
                <a:ea typeface="Aileron Bold"/>
                <a:cs typeface="Aileron Bold"/>
                <a:sym typeface="Aileron Bold"/>
              </a:rPr>
              <a:t>Recovery Time Objective</a:t>
            </a:r>
          </a:p>
        </p:txBody>
      </p:sp>
      <p:sp>
        <p:nvSpPr>
          <p:cNvPr id="17" name="TextBox 17"/>
          <p:cNvSpPr txBox="1"/>
          <p:nvPr/>
        </p:nvSpPr>
        <p:spPr>
          <a:xfrm>
            <a:off x="11356008" y="4967704"/>
            <a:ext cx="4434959" cy="397801"/>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E2F5F"/>
                </a:solidFill>
                <a:latin typeface="Aileron Bold"/>
                <a:ea typeface="Aileron Bold"/>
                <a:cs typeface="Aileron Bold"/>
                <a:sym typeface="Aileron Bold"/>
              </a:rPr>
              <a:t>Recovery Point Objective</a:t>
            </a:r>
          </a:p>
        </p:txBody>
      </p:sp>
      <p:sp>
        <p:nvSpPr>
          <p:cNvPr id="18" name="TextBox 18"/>
          <p:cNvSpPr txBox="1"/>
          <p:nvPr/>
        </p:nvSpPr>
        <p:spPr>
          <a:xfrm>
            <a:off x="2080049" y="6168455"/>
            <a:ext cx="5286921" cy="1308098"/>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Aileron Bold"/>
                <a:ea typeface="Aileron Bold"/>
                <a:cs typeface="Aileron Bold"/>
                <a:sym typeface="Aileron Bold"/>
              </a:rPr>
              <a:t> durée maximale pendant laquelle le système peut être indisponible sans impact critique</a:t>
            </a:r>
          </a:p>
        </p:txBody>
      </p:sp>
      <p:sp>
        <p:nvSpPr>
          <p:cNvPr id="19" name="TextBox 19"/>
          <p:cNvSpPr txBox="1"/>
          <p:nvPr/>
        </p:nvSpPr>
        <p:spPr>
          <a:xfrm>
            <a:off x="10679701" y="6086838"/>
            <a:ext cx="5548313" cy="1308098"/>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Aileron Bold"/>
                <a:ea typeface="Aileron Bold"/>
                <a:cs typeface="Aileron Bold"/>
                <a:sym typeface="Aileron Bold"/>
              </a:rPr>
              <a:t>quantité de données qu'on peut se permettre de perdre (ex : 5 min de données)</a:t>
            </a:r>
          </a:p>
        </p:txBody>
      </p:sp>
      <p:sp>
        <p:nvSpPr>
          <p:cNvPr id="20" name="TextBox 20"/>
          <p:cNvSpPr txBox="1"/>
          <p:nvPr/>
        </p:nvSpPr>
        <p:spPr>
          <a:xfrm>
            <a:off x="1803679" y="8340606"/>
            <a:ext cx="6208557" cy="869948"/>
          </a:xfrm>
          <a:prstGeom prst="rect">
            <a:avLst/>
          </a:prstGeom>
        </p:spPr>
        <p:txBody>
          <a:bodyPr lIns="0" tIns="0" rIns="0" bIns="0" rtlCol="0" anchor="t">
            <a:spAutoFit/>
          </a:bodyPr>
          <a:lstStyle/>
          <a:p>
            <a:pPr algn="ctr">
              <a:lnSpc>
                <a:spcPts val="3500"/>
              </a:lnSpc>
              <a:spcBef>
                <a:spcPct val="0"/>
              </a:spcBef>
            </a:pPr>
            <a:r>
              <a:rPr lang="en-US" sz="2500" b="1">
                <a:solidFill>
                  <a:srgbClr val="0E2F5F"/>
                </a:solidFill>
                <a:latin typeface="Aileron Bold"/>
                <a:ea typeface="Aileron Bold"/>
                <a:cs typeface="Aileron Bold"/>
                <a:sym typeface="Aileron Bold"/>
              </a:rPr>
              <a:t> 30 min : le service doit être restauré dans ce délai</a:t>
            </a:r>
          </a:p>
        </p:txBody>
      </p:sp>
      <p:sp>
        <p:nvSpPr>
          <p:cNvPr id="21" name="TextBox 21"/>
          <p:cNvSpPr txBox="1"/>
          <p:nvPr/>
        </p:nvSpPr>
        <p:spPr>
          <a:xfrm>
            <a:off x="10712598" y="8102323"/>
            <a:ext cx="5786531" cy="1308098"/>
          </a:xfrm>
          <a:prstGeom prst="rect">
            <a:avLst/>
          </a:prstGeom>
        </p:spPr>
        <p:txBody>
          <a:bodyPr lIns="0" tIns="0" rIns="0" bIns="0" rtlCol="0" anchor="t">
            <a:spAutoFit/>
          </a:bodyPr>
          <a:lstStyle/>
          <a:p>
            <a:pPr algn="ctr">
              <a:lnSpc>
                <a:spcPts val="3500"/>
              </a:lnSpc>
              <a:spcBef>
                <a:spcPct val="0"/>
              </a:spcBef>
            </a:pPr>
            <a:r>
              <a:rPr lang="en-US" sz="2500" b="1">
                <a:solidFill>
                  <a:srgbClr val="0E2F5F"/>
                </a:solidFill>
                <a:latin typeface="Aileron Bold"/>
                <a:ea typeface="Aileron Bold"/>
                <a:cs typeface="Aileron Bold"/>
                <a:sym typeface="Aileron Bold"/>
              </a:rPr>
              <a:t> 10 min : sauvegardes doivent permettre de restaurer jusqu'à 10 min avant l'incident</a:t>
            </a:r>
          </a:p>
        </p:txBody>
      </p:sp>
      <p:sp>
        <p:nvSpPr>
          <p:cNvPr id="24" name="Espace réservé du numéro de diapositive 23">
            <a:extLst>
              <a:ext uri="{FF2B5EF4-FFF2-40B4-BE49-F238E27FC236}">
                <a16:creationId xmlns:a16="http://schemas.microsoft.com/office/drawing/2014/main" xmlns="" id="{9F62B30A-B175-4C04-B88C-777798E5AA27}"/>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6030" y="2648734"/>
            <a:ext cx="18122897" cy="3062447"/>
            <a:chOff x="0" y="0"/>
            <a:chExt cx="4773109" cy="806571"/>
          </a:xfrm>
        </p:grpSpPr>
        <p:sp>
          <p:nvSpPr>
            <p:cNvPr id="3" name="Freeform 3"/>
            <p:cNvSpPr/>
            <p:nvPr/>
          </p:nvSpPr>
          <p:spPr>
            <a:xfrm>
              <a:off x="0" y="0"/>
              <a:ext cx="4773109" cy="806571"/>
            </a:xfrm>
            <a:custGeom>
              <a:avLst/>
              <a:gdLst/>
              <a:ahLst/>
              <a:cxnLst/>
              <a:rect l="l" t="t" r="r" b="b"/>
              <a:pathLst>
                <a:path w="4773109" h="806571">
                  <a:moveTo>
                    <a:pt x="6408" y="0"/>
                  </a:moveTo>
                  <a:lnTo>
                    <a:pt x="4766701" y="0"/>
                  </a:lnTo>
                  <a:cubicBezTo>
                    <a:pt x="4768400" y="0"/>
                    <a:pt x="4770030" y="675"/>
                    <a:pt x="4771232" y="1877"/>
                  </a:cubicBezTo>
                  <a:cubicBezTo>
                    <a:pt x="4772434" y="3079"/>
                    <a:pt x="4773109" y="4708"/>
                    <a:pt x="4773109" y="6408"/>
                  </a:cubicBezTo>
                  <a:lnTo>
                    <a:pt x="4773109" y="800163"/>
                  </a:lnTo>
                  <a:cubicBezTo>
                    <a:pt x="4773109" y="801862"/>
                    <a:pt x="4772434" y="803492"/>
                    <a:pt x="4771232" y="804694"/>
                  </a:cubicBezTo>
                  <a:cubicBezTo>
                    <a:pt x="4770030" y="805895"/>
                    <a:pt x="4768400" y="806571"/>
                    <a:pt x="4766701" y="806571"/>
                  </a:cubicBezTo>
                  <a:lnTo>
                    <a:pt x="6408" y="806571"/>
                  </a:lnTo>
                  <a:cubicBezTo>
                    <a:pt x="4708" y="806571"/>
                    <a:pt x="3079" y="805895"/>
                    <a:pt x="1877" y="804694"/>
                  </a:cubicBezTo>
                  <a:cubicBezTo>
                    <a:pt x="675" y="803492"/>
                    <a:pt x="0" y="801862"/>
                    <a:pt x="0" y="800163"/>
                  </a:cubicBezTo>
                  <a:lnTo>
                    <a:pt x="0" y="6408"/>
                  </a:lnTo>
                  <a:cubicBezTo>
                    <a:pt x="0" y="4708"/>
                    <a:pt x="675" y="3079"/>
                    <a:pt x="1877" y="1877"/>
                  </a:cubicBezTo>
                  <a:cubicBezTo>
                    <a:pt x="3079" y="675"/>
                    <a:pt x="4708" y="0"/>
                    <a:pt x="6408" y="0"/>
                  </a:cubicBezTo>
                  <a:close/>
                </a:path>
              </a:pathLst>
            </a:custGeom>
            <a:solidFill>
              <a:srgbClr val="BBEBDB"/>
            </a:solidFill>
            <a:ln cap="sq">
              <a:noFill/>
              <a:prstDash val="solid"/>
              <a:miter/>
            </a:ln>
          </p:spPr>
        </p:sp>
        <p:sp>
          <p:nvSpPr>
            <p:cNvPr id="4" name="TextBox 4"/>
            <p:cNvSpPr txBox="1"/>
            <p:nvPr/>
          </p:nvSpPr>
          <p:spPr>
            <a:xfrm>
              <a:off x="0" y="-47625"/>
              <a:ext cx="4773109" cy="854196"/>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7502176" y="4792601"/>
            <a:ext cx="4048806" cy="665701"/>
            <a:chOff x="0" y="0"/>
            <a:chExt cx="1066352" cy="175329"/>
          </a:xfrm>
        </p:grpSpPr>
        <p:sp>
          <p:nvSpPr>
            <p:cNvPr id="6" name="Freeform 6"/>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00BF63"/>
            </a:solidFill>
          </p:spPr>
        </p:sp>
        <p:sp>
          <p:nvSpPr>
            <p:cNvPr id="7" name="TextBox 7"/>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058963" y="4792601"/>
            <a:ext cx="4048806" cy="665701"/>
            <a:chOff x="0" y="0"/>
            <a:chExt cx="1066352" cy="175329"/>
          </a:xfrm>
        </p:grpSpPr>
        <p:sp>
          <p:nvSpPr>
            <p:cNvPr id="9" name="Freeform 9"/>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00BF63"/>
            </a:solidFill>
          </p:spPr>
        </p:sp>
        <p:sp>
          <p:nvSpPr>
            <p:cNvPr id="10" name="TextBox 10"/>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3336814" y="4792601"/>
            <a:ext cx="4048806" cy="665701"/>
            <a:chOff x="0" y="0"/>
            <a:chExt cx="1066352" cy="175329"/>
          </a:xfrm>
        </p:grpSpPr>
        <p:sp>
          <p:nvSpPr>
            <p:cNvPr id="12" name="Freeform 12"/>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00BF63"/>
            </a:solidFill>
          </p:spPr>
        </p:sp>
        <p:sp>
          <p:nvSpPr>
            <p:cNvPr id="13" name="TextBox 13"/>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14" name="AutoShape 14"/>
          <p:cNvSpPr/>
          <p:nvPr/>
        </p:nvSpPr>
        <p:spPr>
          <a:xfrm flipV="1">
            <a:off x="1182324" y="2525214"/>
            <a:ext cx="17221113" cy="64"/>
          </a:xfrm>
          <a:prstGeom prst="line">
            <a:avLst/>
          </a:prstGeom>
          <a:ln w="38100" cap="flat">
            <a:solidFill>
              <a:srgbClr val="00BF63"/>
            </a:solidFill>
            <a:prstDash val="solid"/>
            <a:headEnd type="none" w="sm" len="sm"/>
            <a:tailEnd type="none" w="sm" len="sm"/>
          </a:ln>
        </p:spPr>
      </p:sp>
      <p:grpSp>
        <p:nvGrpSpPr>
          <p:cNvPr id="15" name="Group 15"/>
          <p:cNvGrpSpPr/>
          <p:nvPr/>
        </p:nvGrpSpPr>
        <p:grpSpPr>
          <a:xfrm rot="4694">
            <a:off x="-1996420" y="-1864385"/>
            <a:ext cx="3176441" cy="12149222"/>
            <a:chOff x="0" y="0"/>
            <a:chExt cx="492114" cy="1882232"/>
          </a:xfrm>
        </p:grpSpPr>
        <p:sp>
          <p:nvSpPr>
            <p:cNvPr id="16" name="Freeform 16"/>
            <p:cNvSpPr/>
            <p:nvPr/>
          </p:nvSpPr>
          <p:spPr>
            <a:xfrm>
              <a:off x="0" y="0"/>
              <a:ext cx="492114" cy="1882232"/>
            </a:xfrm>
            <a:custGeom>
              <a:avLst/>
              <a:gdLst/>
              <a:ahLst/>
              <a:cxnLst/>
              <a:rect l="l" t="t" r="r" b="b"/>
              <a:pathLst>
                <a:path w="492114" h="1882232">
                  <a:moveTo>
                    <a:pt x="0" y="0"/>
                  </a:moveTo>
                  <a:lnTo>
                    <a:pt x="492114" y="0"/>
                  </a:lnTo>
                  <a:lnTo>
                    <a:pt x="492114" y="1882232"/>
                  </a:lnTo>
                  <a:lnTo>
                    <a:pt x="0" y="1882232"/>
                  </a:lnTo>
                  <a:close/>
                </a:path>
              </a:pathLst>
            </a:custGeom>
            <a:solidFill>
              <a:srgbClr val="00BF63"/>
            </a:solidFill>
            <a:ln w="12700">
              <a:solidFill>
                <a:srgbClr val="000000"/>
              </a:solidFill>
            </a:ln>
          </p:spPr>
        </p:sp>
      </p:grpSp>
      <p:sp>
        <p:nvSpPr>
          <p:cNvPr id="17" name="Freeform 17"/>
          <p:cNvSpPr/>
          <p:nvPr/>
        </p:nvSpPr>
        <p:spPr>
          <a:xfrm>
            <a:off x="16032840" y="-116665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3346869" y="3119264"/>
            <a:ext cx="1461078" cy="1461078"/>
          </a:xfrm>
          <a:custGeom>
            <a:avLst/>
            <a:gdLst/>
            <a:ahLst/>
            <a:cxnLst/>
            <a:rect l="l" t="t" r="r" b="b"/>
            <a:pathLst>
              <a:path w="1461078" h="1461078">
                <a:moveTo>
                  <a:pt x="0" y="0"/>
                </a:moveTo>
                <a:lnTo>
                  <a:pt x="1461078" y="0"/>
                </a:lnTo>
                <a:lnTo>
                  <a:pt x="1461078" y="1461079"/>
                </a:lnTo>
                <a:lnTo>
                  <a:pt x="0" y="1461079"/>
                </a:lnTo>
                <a:lnTo>
                  <a:pt x="0" y="0"/>
                </a:lnTo>
                <a:close/>
              </a:path>
            </a:pathLst>
          </a:custGeom>
          <a:blipFill>
            <a:blip r:embed="rId4"/>
            <a:stretch>
              <a:fillRect/>
            </a:stretch>
          </a:blipFill>
        </p:spPr>
      </p:sp>
      <p:sp>
        <p:nvSpPr>
          <p:cNvPr id="19" name="Freeform 19"/>
          <p:cNvSpPr/>
          <p:nvPr/>
        </p:nvSpPr>
        <p:spPr>
          <a:xfrm>
            <a:off x="8899511" y="3187304"/>
            <a:ext cx="1393039" cy="1393039"/>
          </a:xfrm>
          <a:custGeom>
            <a:avLst/>
            <a:gdLst/>
            <a:ahLst/>
            <a:cxnLst/>
            <a:rect l="l" t="t" r="r" b="b"/>
            <a:pathLst>
              <a:path w="1393039" h="1393039">
                <a:moveTo>
                  <a:pt x="0" y="0"/>
                </a:moveTo>
                <a:lnTo>
                  <a:pt x="1393039" y="0"/>
                </a:lnTo>
                <a:lnTo>
                  <a:pt x="1393039" y="1393039"/>
                </a:lnTo>
                <a:lnTo>
                  <a:pt x="0" y="1393039"/>
                </a:lnTo>
                <a:lnTo>
                  <a:pt x="0" y="0"/>
                </a:lnTo>
                <a:close/>
              </a:path>
            </a:pathLst>
          </a:custGeom>
          <a:blipFill>
            <a:blip r:embed="rId5"/>
            <a:stretch>
              <a:fillRect/>
            </a:stretch>
          </a:blipFill>
        </p:spPr>
      </p:sp>
      <p:sp>
        <p:nvSpPr>
          <p:cNvPr id="20" name="Freeform 20"/>
          <p:cNvSpPr/>
          <p:nvPr/>
        </p:nvSpPr>
        <p:spPr>
          <a:xfrm>
            <a:off x="14433451" y="3043664"/>
            <a:ext cx="1483994" cy="1536678"/>
          </a:xfrm>
          <a:custGeom>
            <a:avLst/>
            <a:gdLst/>
            <a:ahLst/>
            <a:cxnLst/>
            <a:rect l="l" t="t" r="r" b="b"/>
            <a:pathLst>
              <a:path w="1483994" h="1536678">
                <a:moveTo>
                  <a:pt x="0" y="0"/>
                </a:moveTo>
                <a:lnTo>
                  <a:pt x="1483994" y="0"/>
                </a:lnTo>
                <a:lnTo>
                  <a:pt x="1483994" y="1536679"/>
                </a:lnTo>
                <a:lnTo>
                  <a:pt x="0" y="1536679"/>
                </a:lnTo>
                <a:lnTo>
                  <a:pt x="0" y="0"/>
                </a:lnTo>
                <a:close/>
              </a:path>
            </a:pathLst>
          </a:custGeom>
          <a:blipFill>
            <a:blip r:embed="rId6"/>
            <a:stretch>
              <a:fillRect r="-3550"/>
            </a:stretch>
          </a:blipFill>
        </p:spPr>
      </p:sp>
      <p:sp>
        <p:nvSpPr>
          <p:cNvPr id="21" name="TextBox 21"/>
          <p:cNvSpPr txBox="1"/>
          <p:nvPr/>
        </p:nvSpPr>
        <p:spPr>
          <a:xfrm>
            <a:off x="5315861" y="27962"/>
            <a:ext cx="7720424" cy="2620772"/>
          </a:xfrm>
          <a:prstGeom prst="rect">
            <a:avLst/>
          </a:prstGeom>
        </p:spPr>
        <p:txBody>
          <a:bodyPr lIns="0" tIns="0" rIns="0" bIns="0" rtlCol="0" anchor="t">
            <a:spAutoFit/>
          </a:bodyPr>
          <a:lstStyle/>
          <a:p>
            <a:pPr algn="ctr">
              <a:lnSpc>
                <a:spcPts val="6603"/>
              </a:lnSpc>
            </a:pPr>
            <a:r>
              <a:rPr lang="en-US" sz="5199" b="1">
                <a:solidFill>
                  <a:srgbClr val="0E2F5F"/>
                </a:solidFill>
                <a:latin typeface="Akzidenz-Grotesk Heavy"/>
                <a:ea typeface="Akzidenz-Grotesk Heavy"/>
                <a:cs typeface="Akzidenz-Grotesk Heavy"/>
                <a:sym typeface="Akzidenz-Grotesk Heavy"/>
              </a:rPr>
              <a:t>Points Critiques d'un Cluster Shardé</a:t>
            </a:r>
          </a:p>
          <a:p>
            <a:pPr marL="0" lvl="0" indent="0" algn="ctr">
              <a:lnSpc>
                <a:spcPts val="6603"/>
              </a:lnSpc>
              <a:spcBef>
                <a:spcPct val="0"/>
              </a:spcBef>
            </a:pPr>
            <a:endParaRPr lang="en-US" sz="5199" b="1">
              <a:solidFill>
                <a:srgbClr val="0E2F5F"/>
              </a:solidFill>
              <a:latin typeface="Akzidenz-Grotesk Heavy"/>
              <a:ea typeface="Akzidenz-Grotesk Heavy"/>
              <a:cs typeface="Akzidenz-Grotesk Heavy"/>
              <a:sym typeface="Akzidenz-Grotesk Heavy"/>
            </a:endParaRPr>
          </a:p>
        </p:txBody>
      </p:sp>
      <p:sp>
        <p:nvSpPr>
          <p:cNvPr id="22" name="AutoShape 22"/>
          <p:cNvSpPr/>
          <p:nvPr/>
        </p:nvSpPr>
        <p:spPr>
          <a:xfrm flipH="1">
            <a:off x="6586966" y="2648734"/>
            <a:ext cx="39728" cy="7638266"/>
          </a:xfrm>
          <a:prstGeom prst="line">
            <a:avLst/>
          </a:prstGeom>
          <a:ln w="38100" cap="flat">
            <a:solidFill>
              <a:srgbClr val="00BF63"/>
            </a:solidFill>
            <a:prstDash val="solid"/>
            <a:headEnd type="none" w="sm" len="sm"/>
            <a:tailEnd type="none" w="sm" len="sm"/>
          </a:ln>
        </p:spPr>
      </p:sp>
      <p:sp>
        <p:nvSpPr>
          <p:cNvPr id="23" name="AutoShape 23"/>
          <p:cNvSpPr/>
          <p:nvPr/>
        </p:nvSpPr>
        <p:spPr>
          <a:xfrm>
            <a:off x="12907991" y="2648734"/>
            <a:ext cx="0" cy="7638266"/>
          </a:xfrm>
          <a:prstGeom prst="line">
            <a:avLst/>
          </a:prstGeom>
          <a:ln w="38100" cap="flat">
            <a:solidFill>
              <a:srgbClr val="00BF63"/>
            </a:solidFill>
            <a:prstDash val="solid"/>
            <a:headEnd type="none" w="sm" len="sm"/>
            <a:tailEnd type="none" w="sm" len="sm"/>
          </a:ln>
        </p:spPr>
      </p:sp>
      <p:sp>
        <p:nvSpPr>
          <p:cNvPr id="24" name="TextBox 24"/>
          <p:cNvSpPr txBox="1"/>
          <p:nvPr/>
        </p:nvSpPr>
        <p:spPr>
          <a:xfrm>
            <a:off x="7566306" y="4839055"/>
            <a:ext cx="3920547" cy="905508"/>
          </a:xfrm>
          <a:prstGeom prst="rect">
            <a:avLst/>
          </a:prstGeom>
        </p:spPr>
        <p:txBody>
          <a:bodyPr lIns="0" tIns="0" rIns="0" bIns="0" rtlCol="0" anchor="t">
            <a:spAutoFit/>
          </a:bodyPr>
          <a:lstStyle/>
          <a:p>
            <a:pPr algn="ctr">
              <a:lnSpc>
                <a:spcPts val="3640"/>
              </a:lnSpc>
            </a:pPr>
            <a:r>
              <a:rPr lang="en-US" sz="2600" b="1">
                <a:solidFill>
                  <a:srgbClr val="FFFFFF"/>
                </a:solidFill>
                <a:latin typeface="Aileron Heavy"/>
                <a:ea typeface="Aileron Heavy"/>
                <a:cs typeface="Aileron Heavy"/>
                <a:sym typeface="Aileron Heavy"/>
              </a:rPr>
              <a:t>Config Servers</a:t>
            </a:r>
          </a:p>
          <a:p>
            <a:pPr algn="ctr">
              <a:lnSpc>
                <a:spcPts val="3640"/>
              </a:lnSpc>
            </a:pPr>
            <a:endParaRPr lang="en-US" sz="2600" b="1">
              <a:solidFill>
                <a:srgbClr val="FFFFFF"/>
              </a:solidFill>
              <a:latin typeface="Aileron Heavy"/>
              <a:ea typeface="Aileron Heavy"/>
              <a:cs typeface="Aileron Heavy"/>
              <a:sym typeface="Aileron Heavy"/>
            </a:endParaRPr>
          </a:p>
        </p:txBody>
      </p:sp>
      <p:sp>
        <p:nvSpPr>
          <p:cNvPr id="25" name="TextBox 25"/>
          <p:cNvSpPr txBox="1"/>
          <p:nvPr/>
        </p:nvSpPr>
        <p:spPr>
          <a:xfrm>
            <a:off x="2487588" y="4872722"/>
            <a:ext cx="3191556" cy="905508"/>
          </a:xfrm>
          <a:prstGeom prst="rect">
            <a:avLst/>
          </a:prstGeom>
        </p:spPr>
        <p:txBody>
          <a:bodyPr lIns="0" tIns="0" rIns="0" bIns="0" rtlCol="0" anchor="t">
            <a:spAutoFit/>
          </a:bodyPr>
          <a:lstStyle/>
          <a:p>
            <a:pPr algn="ctr">
              <a:lnSpc>
                <a:spcPts val="3640"/>
              </a:lnSpc>
            </a:pPr>
            <a:r>
              <a:rPr lang="en-US" sz="2600" b="1">
                <a:solidFill>
                  <a:srgbClr val="FFFFFF"/>
                </a:solidFill>
                <a:latin typeface="Aileron Heavy"/>
                <a:ea typeface="Aileron Heavy"/>
                <a:cs typeface="Aileron Heavy"/>
                <a:sym typeface="Aileron Heavy"/>
              </a:rPr>
              <a:t>Shards</a:t>
            </a:r>
          </a:p>
          <a:p>
            <a:pPr algn="ctr">
              <a:lnSpc>
                <a:spcPts val="3640"/>
              </a:lnSpc>
            </a:pPr>
            <a:endParaRPr lang="en-US" sz="2600" b="1">
              <a:solidFill>
                <a:srgbClr val="FFFFFF"/>
              </a:solidFill>
              <a:latin typeface="Aileron Heavy"/>
              <a:ea typeface="Aileron Heavy"/>
              <a:cs typeface="Aileron Heavy"/>
              <a:sym typeface="Aileron Heavy"/>
            </a:endParaRPr>
          </a:p>
        </p:txBody>
      </p:sp>
      <p:sp>
        <p:nvSpPr>
          <p:cNvPr id="26" name="TextBox 26"/>
          <p:cNvSpPr txBox="1"/>
          <p:nvPr/>
        </p:nvSpPr>
        <p:spPr>
          <a:xfrm>
            <a:off x="13689239" y="4839055"/>
            <a:ext cx="3209709" cy="448308"/>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Aileron Heavy"/>
                <a:ea typeface="Aileron Heavy"/>
                <a:cs typeface="Aileron Heavy"/>
                <a:sym typeface="Aileron Heavy"/>
              </a:rPr>
              <a:t>M</a:t>
            </a:r>
            <a:r>
              <a:rPr lang="en-US" sz="2600" b="1" u="none" strike="noStrike">
                <a:solidFill>
                  <a:srgbClr val="FFFFFF"/>
                </a:solidFill>
                <a:latin typeface="Aileron Heavy"/>
                <a:ea typeface="Aileron Heavy"/>
                <a:cs typeface="Aileron Heavy"/>
                <a:sym typeface="Aileron Heavy"/>
              </a:rPr>
              <a:t>ongos </a:t>
            </a:r>
          </a:p>
        </p:txBody>
      </p:sp>
      <p:sp>
        <p:nvSpPr>
          <p:cNvPr id="27" name="TextBox 27"/>
          <p:cNvSpPr txBox="1"/>
          <p:nvPr/>
        </p:nvSpPr>
        <p:spPr>
          <a:xfrm>
            <a:off x="795727" y="5919811"/>
            <a:ext cx="6016056" cy="492443"/>
          </a:xfrm>
          <a:prstGeom prst="rect">
            <a:avLst/>
          </a:prstGeom>
        </p:spPr>
        <p:txBody>
          <a:bodyPr wrap="square" lIns="0" tIns="0" rIns="0" bIns="0" rtlCol="0" anchor="t">
            <a:spAutoFit/>
          </a:bodyPr>
          <a:lstStyle/>
          <a:p>
            <a:pPr marL="0" lvl="0" indent="0" algn="ctr">
              <a:lnSpc>
                <a:spcPts val="4200"/>
              </a:lnSpc>
              <a:spcBef>
                <a:spcPct val="0"/>
              </a:spcBef>
            </a:pPr>
            <a:r>
              <a:rPr lang="en-US" sz="3000" b="1" u="none" strike="noStrike" dirty="0" err="1">
                <a:solidFill>
                  <a:srgbClr val="0E2F5F"/>
                </a:solidFill>
                <a:latin typeface="Aileron Bold"/>
                <a:ea typeface="Aileron Bold"/>
                <a:cs typeface="Aileron Bold"/>
                <a:sym typeface="Aileron Bold"/>
              </a:rPr>
              <a:t>contiennent</a:t>
            </a:r>
            <a:r>
              <a:rPr lang="en-US" sz="3000" b="1" u="none" strike="noStrike" dirty="0">
                <a:solidFill>
                  <a:srgbClr val="0E2F5F"/>
                </a:solidFill>
                <a:latin typeface="Aileron Bold"/>
                <a:ea typeface="Aileron Bold"/>
                <a:cs typeface="Aileron Bold"/>
                <a:sym typeface="Aileron Bold"/>
              </a:rPr>
              <a:t> les </a:t>
            </a:r>
            <a:r>
              <a:rPr lang="en-US" sz="3000" b="1" u="none" strike="noStrike" dirty="0" err="1">
                <a:solidFill>
                  <a:srgbClr val="0E2F5F"/>
                </a:solidFill>
                <a:latin typeface="Aileron Bold"/>
                <a:ea typeface="Aileron Bold"/>
                <a:cs typeface="Aileron Bold"/>
                <a:sym typeface="Aileron Bold"/>
              </a:rPr>
              <a:t>données</a:t>
            </a:r>
            <a:endParaRPr lang="en-US" sz="3000" b="1" u="none" strike="noStrike" dirty="0">
              <a:solidFill>
                <a:srgbClr val="0E2F5F"/>
              </a:solidFill>
              <a:latin typeface="Aileron Bold"/>
              <a:ea typeface="Aileron Bold"/>
              <a:cs typeface="Aileron Bold"/>
              <a:sym typeface="Aileron Bold"/>
            </a:endParaRPr>
          </a:p>
        </p:txBody>
      </p:sp>
      <p:sp>
        <p:nvSpPr>
          <p:cNvPr id="28" name="TextBox 28"/>
          <p:cNvSpPr txBox="1"/>
          <p:nvPr/>
        </p:nvSpPr>
        <p:spPr>
          <a:xfrm>
            <a:off x="6586966" y="5889910"/>
            <a:ext cx="6321024" cy="523874"/>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E2F5F"/>
                </a:solidFill>
                <a:latin typeface="Aileron Bold"/>
                <a:ea typeface="Aileron Bold"/>
                <a:cs typeface="Aileron Bold"/>
                <a:sym typeface="Aileron Bold"/>
              </a:rPr>
              <a:t>s</a:t>
            </a:r>
            <a:r>
              <a:rPr lang="en-US" sz="3000" b="1" u="none" strike="noStrike">
                <a:solidFill>
                  <a:srgbClr val="0E2F5F"/>
                </a:solidFill>
                <a:latin typeface="Aileron Bold"/>
                <a:ea typeface="Aileron Bold"/>
                <a:cs typeface="Aileron Bold"/>
                <a:sym typeface="Aileron Bold"/>
              </a:rPr>
              <a:t>tockent la méta-infos du cluster</a:t>
            </a:r>
          </a:p>
        </p:txBody>
      </p:sp>
      <p:sp>
        <p:nvSpPr>
          <p:cNvPr id="29" name="TextBox 29"/>
          <p:cNvSpPr txBox="1"/>
          <p:nvPr/>
        </p:nvSpPr>
        <p:spPr>
          <a:xfrm>
            <a:off x="12920855" y="5901364"/>
            <a:ext cx="5367145" cy="457689"/>
          </a:xfrm>
          <a:prstGeom prst="rect">
            <a:avLst/>
          </a:prstGeom>
        </p:spPr>
        <p:txBody>
          <a:bodyPr wrap="square" lIns="0" tIns="0" rIns="0" bIns="0" rtlCol="0" anchor="t">
            <a:spAutoFit/>
          </a:bodyPr>
          <a:lstStyle/>
          <a:p>
            <a:pPr marL="0" lvl="0" indent="0" algn="ctr">
              <a:lnSpc>
                <a:spcPts val="3921"/>
              </a:lnSpc>
              <a:spcBef>
                <a:spcPct val="0"/>
              </a:spcBef>
            </a:pPr>
            <a:r>
              <a:rPr lang="en-US" sz="2800" b="1" dirty="0">
                <a:solidFill>
                  <a:srgbClr val="0E2F5F"/>
                </a:solidFill>
                <a:latin typeface="Aileron Bold"/>
                <a:ea typeface="Aileron Bold"/>
                <a:cs typeface="Aileron Bold"/>
                <a:sym typeface="Aileron Bold"/>
              </a:rPr>
              <a:t>p</a:t>
            </a:r>
            <a:r>
              <a:rPr lang="en-US" sz="2800" b="1" u="none" strike="noStrike" dirty="0">
                <a:solidFill>
                  <a:srgbClr val="0E2F5F"/>
                </a:solidFill>
                <a:latin typeface="Aileron Bold"/>
                <a:ea typeface="Aileron Bold"/>
                <a:cs typeface="Aileron Bold"/>
                <a:sym typeface="Aileron Bold"/>
              </a:rPr>
              <a:t>oint </a:t>
            </a:r>
            <a:r>
              <a:rPr lang="en-US" sz="2800" b="1" u="none" strike="noStrike" dirty="0" err="1">
                <a:solidFill>
                  <a:srgbClr val="0E2F5F"/>
                </a:solidFill>
                <a:latin typeface="Aileron Bold"/>
                <a:ea typeface="Aileron Bold"/>
                <a:cs typeface="Aileron Bold"/>
                <a:sym typeface="Aileron Bold"/>
              </a:rPr>
              <a:t>d'accès</a:t>
            </a:r>
            <a:r>
              <a:rPr lang="en-US" sz="2800" b="1" u="none" strike="noStrike" dirty="0">
                <a:solidFill>
                  <a:srgbClr val="0E2F5F"/>
                </a:solidFill>
                <a:latin typeface="Aileron Bold"/>
                <a:ea typeface="Aileron Bold"/>
                <a:cs typeface="Aileron Bold"/>
                <a:sym typeface="Aileron Bold"/>
              </a:rPr>
              <a:t> client au cluster</a:t>
            </a:r>
          </a:p>
        </p:txBody>
      </p:sp>
      <p:sp>
        <p:nvSpPr>
          <p:cNvPr id="30" name="TextBox 30"/>
          <p:cNvSpPr txBox="1"/>
          <p:nvPr/>
        </p:nvSpPr>
        <p:spPr>
          <a:xfrm>
            <a:off x="1368840" y="6959517"/>
            <a:ext cx="4438705" cy="1308098"/>
          </a:xfrm>
          <a:prstGeom prst="rect">
            <a:avLst/>
          </a:prstGeom>
        </p:spPr>
        <p:txBody>
          <a:bodyPr lIns="0" tIns="0" rIns="0" bIns="0" rtlCol="0" anchor="t">
            <a:spAutoFit/>
          </a:bodyPr>
          <a:lstStyle/>
          <a:p>
            <a:pPr marL="539764" lvl="1" indent="-269882" algn="l">
              <a:lnSpc>
                <a:spcPts val="3500"/>
              </a:lnSpc>
              <a:buFont typeface="Arial"/>
              <a:buChar char="•"/>
            </a:pPr>
            <a:r>
              <a:rPr lang="en-US" sz="2500" b="1" u="none" strike="noStrike">
                <a:solidFill>
                  <a:srgbClr val="0E2F5F"/>
                </a:solidFill>
                <a:latin typeface="Aileron Bold"/>
                <a:ea typeface="Aileron Bold"/>
                <a:cs typeface="Aileron Bold"/>
                <a:sym typeface="Aileron Bold"/>
              </a:rPr>
              <a:t>Si un nœud réplique tombe, les autres prennent le relais</a:t>
            </a:r>
          </a:p>
        </p:txBody>
      </p:sp>
      <p:sp>
        <p:nvSpPr>
          <p:cNvPr id="31" name="TextBox 31"/>
          <p:cNvSpPr txBox="1"/>
          <p:nvPr/>
        </p:nvSpPr>
        <p:spPr>
          <a:xfrm>
            <a:off x="1369055" y="8403505"/>
            <a:ext cx="4762340" cy="1308098"/>
          </a:xfrm>
          <a:prstGeom prst="rect">
            <a:avLst/>
          </a:prstGeom>
        </p:spPr>
        <p:txBody>
          <a:bodyPr lIns="0" tIns="0" rIns="0" bIns="0" rtlCol="0" anchor="t">
            <a:spAutoFit/>
          </a:bodyPr>
          <a:lstStyle/>
          <a:p>
            <a:pPr marL="539764" lvl="1" indent="-269882" algn="l">
              <a:lnSpc>
                <a:spcPts val="3500"/>
              </a:lnSpc>
              <a:buFont typeface="Arial"/>
              <a:buChar char="•"/>
            </a:pPr>
            <a:r>
              <a:rPr lang="en-US" sz="2500" b="1" u="none" strike="noStrike">
                <a:solidFill>
                  <a:srgbClr val="0E2F5F"/>
                </a:solidFill>
                <a:latin typeface="Aileron Bold"/>
                <a:ea typeface="Aileron Bold"/>
                <a:cs typeface="Aileron Bold"/>
                <a:sym typeface="Aileron Bold"/>
              </a:rPr>
              <a:t>Si tous les nœuds tombent : perte de shard = perte de données</a:t>
            </a:r>
          </a:p>
        </p:txBody>
      </p:sp>
      <p:sp>
        <p:nvSpPr>
          <p:cNvPr id="32" name="TextBox 32"/>
          <p:cNvSpPr txBox="1"/>
          <p:nvPr/>
        </p:nvSpPr>
        <p:spPr>
          <a:xfrm>
            <a:off x="7042323" y="7164353"/>
            <a:ext cx="4909214" cy="2184398"/>
          </a:xfrm>
          <a:prstGeom prst="rect">
            <a:avLst/>
          </a:prstGeom>
        </p:spPr>
        <p:txBody>
          <a:bodyPr lIns="0" tIns="0" rIns="0" bIns="0" rtlCol="0" anchor="t">
            <a:spAutoFit/>
          </a:bodyPr>
          <a:lstStyle/>
          <a:p>
            <a:pPr marL="539764" lvl="1" indent="-269882" algn="l">
              <a:lnSpc>
                <a:spcPts val="3500"/>
              </a:lnSpc>
              <a:buFont typeface="Arial"/>
              <a:buChar char="•"/>
            </a:pPr>
            <a:r>
              <a:rPr lang="en-US" sz="2500" b="1" u="none" strike="noStrike">
                <a:solidFill>
                  <a:srgbClr val="0E2F5F"/>
                </a:solidFill>
                <a:latin typeface="Aileron Bold"/>
                <a:ea typeface="Aileron Bold"/>
                <a:cs typeface="Aileron Bold"/>
                <a:sym typeface="Aileron Bold"/>
              </a:rPr>
              <a:t>Doivent toujours être en nombre impair (3 minimum)</a:t>
            </a:r>
          </a:p>
          <a:p>
            <a:pPr algn="l">
              <a:lnSpc>
                <a:spcPts val="3500"/>
              </a:lnSpc>
            </a:pPr>
            <a:endParaRPr lang="en-US" sz="2500" b="1" u="none" strike="noStrike">
              <a:solidFill>
                <a:srgbClr val="0E2F5F"/>
              </a:solidFill>
              <a:latin typeface="Aileron Bold"/>
              <a:ea typeface="Aileron Bold"/>
              <a:cs typeface="Aileron Bold"/>
              <a:sym typeface="Aileron Bold"/>
            </a:endParaRPr>
          </a:p>
          <a:p>
            <a:pPr marL="539764" lvl="1" indent="-269882" algn="l">
              <a:lnSpc>
                <a:spcPts val="3500"/>
              </a:lnSpc>
              <a:buFont typeface="Arial"/>
              <a:buChar char="•"/>
            </a:pPr>
            <a:r>
              <a:rPr lang="en-US" sz="2500" b="1" u="none" strike="noStrike">
                <a:solidFill>
                  <a:srgbClr val="0E2F5F"/>
                </a:solidFill>
                <a:latin typeface="Aileron Bold"/>
                <a:ea typeface="Aileron Bold"/>
                <a:cs typeface="Aileron Bold"/>
                <a:sym typeface="Aileron Bold"/>
              </a:rPr>
              <a:t>Si majorité indisponible, cluster inutilisable</a:t>
            </a:r>
          </a:p>
        </p:txBody>
      </p:sp>
      <p:sp>
        <p:nvSpPr>
          <p:cNvPr id="33" name="TextBox 33"/>
          <p:cNvSpPr txBox="1"/>
          <p:nvPr/>
        </p:nvSpPr>
        <p:spPr>
          <a:xfrm>
            <a:off x="13119814" y="7566309"/>
            <a:ext cx="4888310" cy="431798"/>
          </a:xfrm>
          <a:prstGeom prst="rect">
            <a:avLst/>
          </a:prstGeom>
        </p:spPr>
        <p:txBody>
          <a:bodyPr lIns="0" tIns="0" rIns="0" bIns="0" rtlCol="0" anchor="t">
            <a:spAutoFit/>
          </a:bodyPr>
          <a:lstStyle/>
          <a:p>
            <a:pPr marL="539764" lvl="1" indent="-269882" algn="l">
              <a:lnSpc>
                <a:spcPts val="3500"/>
              </a:lnSpc>
              <a:buFont typeface="Arial"/>
              <a:buChar char="•"/>
            </a:pPr>
            <a:r>
              <a:rPr lang="en-US" sz="2500" b="1" u="none" strike="noStrike">
                <a:solidFill>
                  <a:srgbClr val="0E2F5F"/>
                </a:solidFill>
                <a:latin typeface="Aileron Bold"/>
                <a:ea typeface="Aileron Bold"/>
                <a:cs typeface="Aileron Bold"/>
                <a:sym typeface="Aileron Bold"/>
              </a:rPr>
              <a:t>Peut être répliqué facilement</a:t>
            </a:r>
          </a:p>
        </p:txBody>
      </p:sp>
      <p:sp>
        <p:nvSpPr>
          <p:cNvPr id="34" name="AutoShape 34"/>
          <p:cNvSpPr/>
          <p:nvPr/>
        </p:nvSpPr>
        <p:spPr>
          <a:xfrm flipV="1">
            <a:off x="1176333" y="6911786"/>
            <a:ext cx="17365536" cy="34"/>
          </a:xfrm>
          <a:prstGeom prst="line">
            <a:avLst/>
          </a:prstGeom>
          <a:ln w="38100" cap="flat">
            <a:solidFill>
              <a:srgbClr val="00BF63"/>
            </a:solidFill>
            <a:prstDash val="solid"/>
            <a:headEnd type="none" w="sm" len="sm"/>
            <a:tailEnd type="none" w="sm" len="sm"/>
          </a:ln>
        </p:spPr>
      </p:sp>
      <p:sp>
        <p:nvSpPr>
          <p:cNvPr id="37" name="Espace réservé du numéro de diapositive 36">
            <a:extLst>
              <a:ext uri="{FF2B5EF4-FFF2-40B4-BE49-F238E27FC236}">
                <a16:creationId xmlns:a16="http://schemas.microsoft.com/office/drawing/2014/main" xmlns="" id="{94E27DE0-C0AA-416A-BB2D-A0C76754D06C}"/>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1494" y="4126471"/>
            <a:ext cx="8669959" cy="665701"/>
            <a:chOff x="0" y="0"/>
            <a:chExt cx="2283446" cy="175329"/>
          </a:xfrm>
        </p:grpSpPr>
        <p:sp>
          <p:nvSpPr>
            <p:cNvPr id="3" name="Freeform 3"/>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4" name="TextBox 4"/>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691032" y="2403237"/>
            <a:ext cx="8610421" cy="711859"/>
            <a:chOff x="0" y="0"/>
            <a:chExt cx="2267765" cy="187485"/>
          </a:xfrm>
        </p:grpSpPr>
        <p:sp>
          <p:nvSpPr>
            <p:cNvPr id="6" name="Freeform 6"/>
            <p:cNvSpPr/>
            <p:nvPr/>
          </p:nvSpPr>
          <p:spPr>
            <a:xfrm>
              <a:off x="0" y="0"/>
              <a:ext cx="2267765" cy="187485"/>
            </a:xfrm>
            <a:custGeom>
              <a:avLst/>
              <a:gdLst/>
              <a:ahLst/>
              <a:cxnLst/>
              <a:rect l="l" t="t" r="r" b="b"/>
              <a:pathLst>
                <a:path w="2267765" h="187485">
                  <a:moveTo>
                    <a:pt x="45856" y="0"/>
                  </a:moveTo>
                  <a:lnTo>
                    <a:pt x="2221909" y="0"/>
                  </a:lnTo>
                  <a:cubicBezTo>
                    <a:pt x="2247235" y="0"/>
                    <a:pt x="2267765" y="20530"/>
                    <a:pt x="2267765" y="45856"/>
                  </a:cubicBezTo>
                  <a:lnTo>
                    <a:pt x="2267765" y="141630"/>
                  </a:lnTo>
                  <a:cubicBezTo>
                    <a:pt x="2267765" y="166955"/>
                    <a:pt x="2247235" y="187485"/>
                    <a:pt x="2221909" y="187485"/>
                  </a:cubicBezTo>
                  <a:lnTo>
                    <a:pt x="45856" y="187485"/>
                  </a:lnTo>
                  <a:cubicBezTo>
                    <a:pt x="20530" y="187485"/>
                    <a:pt x="0" y="166955"/>
                    <a:pt x="0" y="141630"/>
                  </a:cubicBezTo>
                  <a:lnTo>
                    <a:pt x="0" y="45856"/>
                  </a:lnTo>
                  <a:cubicBezTo>
                    <a:pt x="0" y="20530"/>
                    <a:pt x="20530" y="0"/>
                    <a:pt x="45856" y="0"/>
                  </a:cubicBezTo>
                  <a:close/>
                </a:path>
              </a:pathLst>
            </a:custGeom>
            <a:solidFill>
              <a:srgbClr val="BBEBDB"/>
            </a:solidFill>
          </p:spPr>
        </p:sp>
        <p:sp>
          <p:nvSpPr>
            <p:cNvPr id="7" name="TextBox 7"/>
            <p:cNvSpPr txBox="1"/>
            <p:nvPr/>
          </p:nvSpPr>
          <p:spPr>
            <a:xfrm>
              <a:off x="0" y="-47625"/>
              <a:ext cx="2267765" cy="235110"/>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756853" y="2403237"/>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756853" y="4126471"/>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3259161" y="752237"/>
            <a:ext cx="8579480" cy="889000"/>
          </a:xfrm>
          <a:prstGeom prst="rect">
            <a:avLst/>
          </a:prstGeom>
        </p:spPr>
        <p:txBody>
          <a:bodyPr lIns="0" tIns="0" rIns="0" bIns="0" rtlCol="0" anchor="t">
            <a:spAutoFit/>
          </a:bodyPr>
          <a:lstStyle/>
          <a:p>
            <a:pPr marL="0" lvl="0" indent="0" algn="ctr">
              <a:lnSpc>
                <a:spcPts val="6350"/>
              </a:lnSpc>
              <a:spcBef>
                <a:spcPct val="0"/>
              </a:spcBef>
            </a:pPr>
            <a:r>
              <a:rPr lang="en-US" sz="5000" b="1" u="none" strike="noStrike">
                <a:solidFill>
                  <a:srgbClr val="0E2F5F"/>
                </a:solidFill>
                <a:latin typeface="Akzidenz-Grotesk Heavy"/>
                <a:ea typeface="Akzidenz-Grotesk Heavy"/>
                <a:cs typeface="Akzidenz-Grotesk Heavy"/>
                <a:sym typeface="Akzidenz-Grotesk Heavy"/>
              </a:rPr>
              <a:t> Stratégies de Reprise</a:t>
            </a:r>
          </a:p>
        </p:txBody>
      </p:sp>
      <p:sp>
        <p:nvSpPr>
          <p:cNvPr id="14" name="TextBox 14"/>
          <p:cNvSpPr txBox="1"/>
          <p:nvPr/>
        </p:nvSpPr>
        <p:spPr>
          <a:xfrm>
            <a:off x="2789112" y="3384793"/>
            <a:ext cx="8573265" cy="389253"/>
          </a:xfrm>
          <a:prstGeom prst="rect">
            <a:avLst/>
          </a:prstGeom>
        </p:spPr>
        <p:txBody>
          <a:bodyPr lIns="0" tIns="0" rIns="0" bIns="0" rtlCol="0" anchor="t">
            <a:spAutoFit/>
          </a:bodyPr>
          <a:lstStyle/>
          <a:p>
            <a:pPr marL="496585" lvl="1" indent="-248293" algn="ctr">
              <a:lnSpc>
                <a:spcPts val="3220"/>
              </a:lnSpc>
              <a:buFont typeface="Arial"/>
              <a:buChar char="•"/>
            </a:pPr>
            <a:r>
              <a:rPr lang="en-US" sz="2300" b="1">
                <a:solidFill>
                  <a:srgbClr val="0E2F5F"/>
                </a:solidFill>
                <a:latin typeface="Aileron Ultra-Bold"/>
                <a:ea typeface="Aileron Ultra-Bold"/>
                <a:cs typeface="Aileron Ultra-Bold"/>
                <a:sym typeface="Aileron Ultra-Bold"/>
              </a:rPr>
              <a:t>un nœud secondaire devient primaire automatiquement</a:t>
            </a:r>
          </a:p>
        </p:txBody>
      </p:sp>
      <p:sp>
        <p:nvSpPr>
          <p:cNvPr id="15" name="TextBox 15"/>
          <p:cNvSpPr txBox="1"/>
          <p:nvPr/>
        </p:nvSpPr>
        <p:spPr>
          <a:xfrm>
            <a:off x="2960129" y="4234900"/>
            <a:ext cx="8093815" cy="448308"/>
          </a:xfrm>
          <a:prstGeom prst="rect">
            <a:avLst/>
          </a:prstGeom>
        </p:spPr>
        <p:txBody>
          <a:bodyPr lIns="0" tIns="0" rIns="0" bIns="0" rtlCol="0" anchor="t">
            <a:spAutoFit/>
          </a:bodyPr>
          <a:lstStyle/>
          <a:p>
            <a:pPr marL="0" lvl="0" indent="0" algn="ctr">
              <a:lnSpc>
                <a:spcPts val="3640"/>
              </a:lnSpc>
              <a:spcBef>
                <a:spcPct val="0"/>
              </a:spcBef>
            </a:pPr>
            <a:r>
              <a:rPr lang="en-US" sz="2600" b="1" u="none" strike="noStrike">
                <a:solidFill>
                  <a:srgbClr val="0E2F5F"/>
                </a:solidFill>
                <a:latin typeface="Aileron Ultra-Bold"/>
                <a:ea typeface="Aileron Ultra-Bold"/>
                <a:cs typeface="Aileron Ultra-Bold"/>
                <a:sym typeface="Aileron Ultra-Bold"/>
              </a:rPr>
              <a:t>Config Servers en réplication</a:t>
            </a:r>
          </a:p>
        </p:txBody>
      </p:sp>
      <p:sp>
        <p:nvSpPr>
          <p:cNvPr id="16" name="TextBox 16"/>
          <p:cNvSpPr txBox="1"/>
          <p:nvPr/>
        </p:nvSpPr>
        <p:spPr>
          <a:xfrm>
            <a:off x="3919976" y="2511665"/>
            <a:ext cx="6844905" cy="448308"/>
          </a:xfrm>
          <a:prstGeom prst="rect">
            <a:avLst/>
          </a:prstGeom>
        </p:spPr>
        <p:txBody>
          <a:bodyPr lIns="0" tIns="0" rIns="0" bIns="0" rtlCol="0" anchor="t">
            <a:spAutoFit/>
          </a:bodyPr>
          <a:lstStyle/>
          <a:p>
            <a:pPr algn="ctr">
              <a:lnSpc>
                <a:spcPts val="3640"/>
              </a:lnSpc>
            </a:pPr>
            <a:r>
              <a:rPr lang="en-US" sz="2600" b="1">
                <a:solidFill>
                  <a:srgbClr val="0E2F5F"/>
                </a:solidFill>
                <a:latin typeface="Aileron Ultra-Bold"/>
                <a:ea typeface="Aileron Ultra-Bold"/>
                <a:cs typeface="Aileron Ultra-Bold"/>
                <a:sym typeface="Aileron Ultra-Bold"/>
              </a:rPr>
              <a:t>Élection automatique avec Replica Sets</a:t>
            </a:r>
          </a:p>
        </p:txBody>
      </p:sp>
      <p:sp>
        <p:nvSpPr>
          <p:cNvPr id="17" name="TextBox 17"/>
          <p:cNvSpPr txBox="1"/>
          <p:nvPr/>
        </p:nvSpPr>
        <p:spPr>
          <a:xfrm>
            <a:off x="2789112" y="5049347"/>
            <a:ext cx="4919042" cy="389253"/>
          </a:xfrm>
          <a:prstGeom prst="rect">
            <a:avLst/>
          </a:prstGeom>
        </p:spPr>
        <p:txBody>
          <a:bodyPr lIns="0" tIns="0" rIns="0" bIns="0" rtlCol="0" anchor="t">
            <a:spAutoFit/>
          </a:bodyPr>
          <a:lstStyle/>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éviter la perte de métadonnées</a:t>
            </a:r>
          </a:p>
        </p:txBody>
      </p:sp>
      <p:sp>
        <p:nvSpPr>
          <p:cNvPr id="18" name="Freeform 18"/>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9" name="Group 19"/>
          <p:cNvGrpSpPr/>
          <p:nvPr/>
        </p:nvGrpSpPr>
        <p:grpSpPr>
          <a:xfrm>
            <a:off x="2631494" y="5848175"/>
            <a:ext cx="8669959" cy="665701"/>
            <a:chOff x="0" y="0"/>
            <a:chExt cx="2283446" cy="175329"/>
          </a:xfrm>
        </p:grpSpPr>
        <p:sp>
          <p:nvSpPr>
            <p:cNvPr id="20" name="Freeform 20"/>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21" name="TextBox 21"/>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1756853" y="5848175"/>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TextBox 23"/>
          <p:cNvSpPr txBox="1"/>
          <p:nvPr/>
        </p:nvSpPr>
        <p:spPr>
          <a:xfrm>
            <a:off x="2960129" y="5956603"/>
            <a:ext cx="8093815" cy="448308"/>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0E2F5F"/>
                </a:solidFill>
                <a:latin typeface="Aileron Ultra-Bold"/>
                <a:ea typeface="Aileron Ultra-Bold"/>
                <a:cs typeface="Aileron Ultra-Bold"/>
                <a:sym typeface="Aileron Ultra-Bold"/>
              </a:rPr>
              <a:t>S</a:t>
            </a:r>
            <a:r>
              <a:rPr lang="en-US" sz="2600" b="1" u="none" strike="noStrike">
                <a:solidFill>
                  <a:srgbClr val="0E2F5F"/>
                </a:solidFill>
                <a:latin typeface="Aileron Ultra-Bold"/>
                <a:ea typeface="Aileron Ultra-Bold"/>
                <a:cs typeface="Aileron Ultra-Bold"/>
                <a:sym typeface="Aileron Ultra-Bold"/>
              </a:rPr>
              <a:t>auvegardes régulières</a:t>
            </a:r>
          </a:p>
        </p:txBody>
      </p:sp>
      <p:sp>
        <p:nvSpPr>
          <p:cNvPr id="24" name="TextBox 24"/>
          <p:cNvSpPr txBox="1"/>
          <p:nvPr/>
        </p:nvSpPr>
        <p:spPr>
          <a:xfrm>
            <a:off x="2789112" y="6711806"/>
            <a:ext cx="10347712" cy="1189353"/>
          </a:xfrm>
          <a:prstGeom prst="rect">
            <a:avLst/>
          </a:prstGeom>
        </p:spPr>
        <p:txBody>
          <a:bodyPr lIns="0" tIns="0" rIns="0" bIns="0" rtlCol="0" anchor="t">
            <a:spAutoFit/>
          </a:bodyPr>
          <a:lstStyle/>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mongodump / mongorestore pour des sauvegardes manuelles</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Sauvegardes automatisées via MongoDB Atlas ou scripts cron</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Sauvegardes incrémentales et snapshots disque</a:t>
            </a:r>
          </a:p>
        </p:txBody>
      </p:sp>
      <p:grpSp>
        <p:nvGrpSpPr>
          <p:cNvPr id="25" name="Group 25"/>
          <p:cNvGrpSpPr/>
          <p:nvPr/>
        </p:nvGrpSpPr>
        <p:grpSpPr>
          <a:xfrm>
            <a:off x="2692417" y="8274408"/>
            <a:ext cx="8669959" cy="665701"/>
            <a:chOff x="0" y="0"/>
            <a:chExt cx="2283446" cy="175329"/>
          </a:xfrm>
        </p:grpSpPr>
        <p:sp>
          <p:nvSpPr>
            <p:cNvPr id="26" name="Freeform 26"/>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27" name="TextBox 27"/>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a:off x="1817777" y="8274408"/>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9" name="TextBox 29"/>
          <p:cNvSpPr txBox="1"/>
          <p:nvPr/>
        </p:nvSpPr>
        <p:spPr>
          <a:xfrm>
            <a:off x="3021052" y="8382837"/>
            <a:ext cx="8093815" cy="448308"/>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0E2F5F"/>
                </a:solidFill>
                <a:latin typeface="Aileron Ultra-Bold"/>
                <a:ea typeface="Aileron Ultra-Bold"/>
                <a:cs typeface="Aileron Ultra-Bold"/>
                <a:sym typeface="Aileron Ultra-Bold"/>
              </a:rPr>
              <a:t>Jour</a:t>
            </a:r>
            <a:r>
              <a:rPr lang="en-US" sz="2600" b="1" u="none" strike="noStrike">
                <a:solidFill>
                  <a:srgbClr val="0E2F5F"/>
                </a:solidFill>
                <a:latin typeface="Aileron Ultra-Bold"/>
                <a:ea typeface="Aileron Ultra-Bold"/>
                <a:cs typeface="Aileron Ultra-Bold"/>
                <a:sym typeface="Aileron Ultra-Bold"/>
              </a:rPr>
              <a:t>nalisation des opérations</a:t>
            </a:r>
          </a:p>
        </p:txBody>
      </p:sp>
      <p:sp>
        <p:nvSpPr>
          <p:cNvPr id="30" name="TextBox 30"/>
          <p:cNvSpPr txBox="1"/>
          <p:nvPr/>
        </p:nvSpPr>
        <p:spPr>
          <a:xfrm>
            <a:off x="3021052" y="9058591"/>
            <a:ext cx="4919042" cy="389253"/>
          </a:xfrm>
          <a:prstGeom prst="rect">
            <a:avLst/>
          </a:prstGeom>
        </p:spPr>
        <p:txBody>
          <a:bodyPr lIns="0" tIns="0" rIns="0" bIns="0" rtlCol="0" anchor="t">
            <a:spAutoFit/>
          </a:bodyPr>
          <a:lstStyle/>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rollback possible avec le oplog</a:t>
            </a:r>
          </a:p>
        </p:txBody>
      </p:sp>
      <p:sp>
        <p:nvSpPr>
          <p:cNvPr id="33" name="Espace réservé du numéro de diapositive 32">
            <a:extLst>
              <a:ext uri="{FF2B5EF4-FFF2-40B4-BE49-F238E27FC236}">
                <a16:creationId xmlns:a16="http://schemas.microsoft.com/office/drawing/2014/main" xmlns="" id="{7985F78B-62C1-4627-B663-958ACBC46866}"/>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42066" y="8008829"/>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3" name="Table 3"/>
          <p:cNvGraphicFramePr>
            <a:graphicFrameLocks noGrp="1"/>
          </p:cNvGraphicFramePr>
          <p:nvPr/>
        </p:nvGraphicFramePr>
        <p:xfrm>
          <a:off x="2849359" y="2278333"/>
          <a:ext cx="13592708" cy="6524254"/>
        </p:xfrm>
        <a:graphic>
          <a:graphicData uri="http://schemas.openxmlformats.org/drawingml/2006/table">
            <a:tbl>
              <a:tblPr/>
              <a:tblGrid>
                <a:gridCol w="6796354">
                  <a:extLst>
                    <a:ext uri="{9D8B030D-6E8A-4147-A177-3AD203B41FA5}">
                      <a16:colId xmlns:a16="http://schemas.microsoft.com/office/drawing/2014/main" xmlns="" val="20000"/>
                    </a:ext>
                  </a:extLst>
                </a:gridCol>
                <a:gridCol w="6796354">
                  <a:extLst>
                    <a:ext uri="{9D8B030D-6E8A-4147-A177-3AD203B41FA5}">
                      <a16:colId xmlns:a16="http://schemas.microsoft.com/office/drawing/2014/main" xmlns="" val="20001"/>
                    </a:ext>
                  </a:extLst>
                </a:gridCol>
              </a:tblGrid>
              <a:tr h="1014092">
                <a:tc>
                  <a:txBody>
                    <a:bodyPr/>
                    <a:lstStyle/>
                    <a:p>
                      <a:pPr marL="0" lvl="0" indent="0" algn="ctr">
                        <a:lnSpc>
                          <a:spcPts val="4759"/>
                        </a:lnSpc>
                        <a:spcBef>
                          <a:spcPct val="0"/>
                        </a:spcBef>
                        <a:defRPr/>
                      </a:pPr>
                      <a:r>
                        <a:rPr lang="en-US" sz="3399" b="1" u="none" strike="noStrike">
                          <a:solidFill>
                            <a:srgbClr val="FFFFFF"/>
                          </a:solidFill>
                          <a:latin typeface="Aileron Heavy"/>
                          <a:ea typeface="Aileron Heavy"/>
                          <a:cs typeface="Aileron Heavy"/>
                          <a:sym typeface="Aileron Heavy"/>
                        </a:rPr>
                        <a:t>Scénario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BF63"/>
                    </a:solidFill>
                  </a:tcPr>
                </a:tc>
                <a:tc>
                  <a:txBody>
                    <a:bodyPr/>
                    <a:lstStyle/>
                    <a:p>
                      <a:pPr marL="0" lvl="0" indent="0" algn="ctr">
                        <a:lnSpc>
                          <a:spcPts val="4759"/>
                        </a:lnSpc>
                        <a:spcBef>
                          <a:spcPct val="0"/>
                        </a:spcBef>
                        <a:defRPr/>
                      </a:pPr>
                      <a:r>
                        <a:rPr lang="en-US" sz="3399" b="1" u="none" strike="noStrike">
                          <a:solidFill>
                            <a:srgbClr val="FFFFFF"/>
                          </a:solidFill>
                          <a:latin typeface="Aileron Heavy"/>
                          <a:ea typeface="Aileron Heavy"/>
                          <a:cs typeface="Aileron Heavy"/>
                          <a:sym typeface="Aileron Heavy"/>
                        </a:rPr>
                        <a:t>Réponse / Reprise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xmlns="" val="10000"/>
                  </a:ext>
                </a:extLst>
              </a:tr>
              <a:tr h="1234130">
                <a:tc>
                  <a:txBody>
                    <a:bodyPr/>
                    <a:lstStyle/>
                    <a:p>
                      <a:pPr marL="0" lvl="0" indent="0" algn="ctr">
                        <a:lnSpc>
                          <a:spcPts val="3235"/>
                        </a:lnSpc>
                        <a:spcBef>
                          <a:spcPct val="0"/>
                        </a:spcBef>
                        <a:defRPr/>
                      </a:pPr>
                      <a:r>
                        <a:rPr lang="en-US" sz="2311" b="1">
                          <a:solidFill>
                            <a:srgbClr val="0E2F5F"/>
                          </a:solidFill>
                          <a:latin typeface="Aileron Heavy"/>
                          <a:ea typeface="Aileron Heavy"/>
                          <a:cs typeface="Aileron Heavy"/>
                          <a:sym typeface="Aileron Heavy"/>
                        </a:rPr>
                        <a:t> </a:t>
                      </a:r>
                      <a:r>
                        <a:rPr lang="en-US" sz="2311" b="1" u="none" strike="noStrike">
                          <a:solidFill>
                            <a:srgbClr val="0E2F5F"/>
                          </a:solidFill>
                          <a:latin typeface="Aileron Heavy"/>
                          <a:ea typeface="Aileron Heavy"/>
                          <a:cs typeface="Aileron Heavy"/>
                          <a:sym typeface="Aileron Heavy"/>
                        </a:rPr>
                        <a:t>Panne d’un nœud (shard local)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Replica Set → Élection automatique d’un nouveau nœud primaire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1"/>
                  </a:ext>
                </a:extLst>
              </a:tr>
              <a:tr h="1234130">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Perte complète d’un shard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Restauration via sauvegarde → plus long, plus critique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2"/>
                  </a:ext>
                </a:extLst>
              </a:tr>
              <a:tr h="822754">
                <a:tc>
                  <a:txBody>
                    <a:bodyPr/>
                    <a:lstStyle/>
                    <a:p>
                      <a:pPr marL="0" lvl="0" indent="0" algn="ctr">
                        <a:lnSpc>
                          <a:spcPts val="3235"/>
                        </a:lnSpc>
                        <a:spcBef>
                          <a:spcPct val="0"/>
                        </a:spcBef>
                        <a:defRPr/>
                      </a:pPr>
                      <a:r>
                        <a:rPr lang="en-US" sz="2311" b="1">
                          <a:solidFill>
                            <a:srgbClr val="0E2F5F"/>
                          </a:solidFill>
                          <a:latin typeface="Aileron Heavy"/>
                          <a:ea typeface="Aileron Heavy"/>
                          <a:cs typeface="Aileron Heavy"/>
                          <a:sym typeface="Aileron Heavy"/>
                        </a:rPr>
                        <a:t> </a:t>
                      </a:r>
                      <a:r>
                        <a:rPr lang="en-US" sz="2311" b="1" u="none" strike="noStrike">
                          <a:solidFill>
                            <a:srgbClr val="0E2F5F"/>
                          </a:solidFill>
                          <a:latin typeface="Aileron Heavy"/>
                          <a:ea typeface="Aileron Heavy"/>
                          <a:cs typeface="Aileron Heavy"/>
                          <a:sym typeface="Aileron Heavy"/>
                        </a:rPr>
                        <a:t>Majority des Config Servers hors ligne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Cluster en lecture seule ou indisponible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3"/>
                  </a:ext>
                </a:extLst>
              </a:tr>
              <a:tr h="1234130">
                <a:tc>
                  <a:txBody>
                    <a:bodyPr/>
                    <a:lstStyle/>
                    <a:p>
                      <a:pPr marL="0" lvl="0" indent="0" algn="ctr">
                        <a:lnSpc>
                          <a:spcPts val="3235"/>
                        </a:lnSpc>
                        <a:spcBef>
                          <a:spcPct val="0"/>
                        </a:spcBef>
                        <a:defRPr/>
                      </a:pPr>
                      <a:r>
                        <a:rPr lang="en-US" sz="2311" b="1">
                          <a:solidFill>
                            <a:srgbClr val="0E2F5F"/>
                          </a:solidFill>
                          <a:latin typeface="Aileron Heavy"/>
                          <a:ea typeface="Aileron Heavy"/>
                          <a:cs typeface="Aileron Heavy"/>
                          <a:sym typeface="Aileron Heavy"/>
                        </a:rPr>
                        <a:t> </a:t>
                      </a:r>
                      <a:r>
                        <a:rPr lang="en-US" sz="2311" b="1" u="none" strike="noStrike">
                          <a:solidFill>
                            <a:srgbClr val="0E2F5F"/>
                          </a:solidFill>
                          <a:latin typeface="Aileron Heavy"/>
                          <a:ea typeface="Aileron Heavy"/>
                          <a:cs typeface="Aileron Heavy"/>
                          <a:sym typeface="Aileron Heavy"/>
                        </a:rPr>
                        <a:t>Corruption de données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Vérification avec validate() + restauration ciblée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4"/>
                  </a:ext>
                </a:extLst>
              </a:tr>
              <a:tr h="985018">
                <a:tc>
                  <a:txBody>
                    <a:bodyPr/>
                    <a:lstStyle/>
                    <a:p>
                      <a:pPr marL="0" lvl="0" indent="0" algn="ctr">
                        <a:lnSpc>
                          <a:spcPts val="3235"/>
                        </a:lnSpc>
                        <a:spcBef>
                          <a:spcPct val="0"/>
                        </a:spcBef>
                        <a:defRPr/>
                      </a:pPr>
                      <a:r>
                        <a:rPr lang="en-US" sz="2311" b="1" u="none" strike="noStrike">
                          <a:solidFill>
                            <a:srgbClr val="0E2F5F"/>
                          </a:solidFill>
                          <a:latin typeface="Aileron Heavy"/>
                          <a:ea typeface="Aileron Heavy"/>
                          <a:cs typeface="Aileron Heavy"/>
                          <a:sym typeface="Aileron Heavy"/>
                        </a:rPr>
                        <a:t>Perte d’un mongos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tc>
                  <a:txBody>
                    <a:bodyPr/>
                    <a:lstStyle/>
                    <a:p>
                      <a:pPr algn="l">
                        <a:lnSpc>
                          <a:spcPts val="2659"/>
                        </a:lnSpc>
                        <a:defRPr/>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5"/>
                  </a:ext>
                </a:extLst>
              </a:tr>
            </a:tbl>
          </a:graphicData>
        </a:graphic>
      </p:graphicFrame>
      <p:sp>
        <p:nvSpPr>
          <p:cNvPr id="4" name="TextBox 4"/>
          <p:cNvSpPr txBox="1"/>
          <p:nvPr/>
        </p:nvSpPr>
        <p:spPr>
          <a:xfrm>
            <a:off x="4754363" y="876300"/>
            <a:ext cx="7838517" cy="944372"/>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Scénarios Concrets</a:t>
            </a:r>
          </a:p>
        </p:txBody>
      </p:sp>
      <p:sp>
        <p:nvSpPr>
          <p:cNvPr id="5" name="TextBox 5"/>
          <p:cNvSpPr txBox="1"/>
          <p:nvPr/>
        </p:nvSpPr>
        <p:spPr>
          <a:xfrm>
            <a:off x="10022771" y="7809852"/>
            <a:ext cx="5766235" cy="808101"/>
          </a:xfrm>
          <a:prstGeom prst="rect">
            <a:avLst/>
          </a:prstGeom>
        </p:spPr>
        <p:txBody>
          <a:bodyPr lIns="0" tIns="0" rIns="0" bIns="0" rtlCol="0" anchor="t">
            <a:spAutoFit/>
          </a:bodyPr>
          <a:lstStyle/>
          <a:p>
            <a:pPr marL="0" lvl="0" indent="0" algn="ctr">
              <a:lnSpc>
                <a:spcPts val="3234"/>
              </a:lnSpc>
              <a:spcBef>
                <a:spcPct val="0"/>
              </a:spcBef>
            </a:pPr>
            <a:r>
              <a:rPr lang="en-US" sz="2310" b="1" u="none" strike="noStrike">
                <a:solidFill>
                  <a:srgbClr val="0E2F5F"/>
                </a:solidFill>
                <a:latin typeface="Aileron Heavy"/>
                <a:ea typeface="Aileron Heavy"/>
                <a:cs typeface="Aileron Heavy"/>
                <a:sym typeface="Aileron Heavy"/>
              </a:rPr>
              <a:t>Réinstallation facile (stateless) sur un autre hôte</a:t>
            </a:r>
          </a:p>
        </p:txBody>
      </p:sp>
      <p:sp>
        <p:nvSpPr>
          <p:cNvPr id="6" name="Freeform 6"/>
          <p:cNvSpPr/>
          <p:nvPr/>
        </p:nvSpPr>
        <p:spPr>
          <a:xfrm>
            <a:off x="-1014865" y="-1413535"/>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849359" y="875214"/>
            <a:ext cx="783905" cy="783905"/>
          </a:xfrm>
          <a:custGeom>
            <a:avLst/>
            <a:gdLst/>
            <a:ahLst/>
            <a:cxnLst/>
            <a:rect l="l" t="t" r="r" b="b"/>
            <a:pathLst>
              <a:path w="783905" h="783905">
                <a:moveTo>
                  <a:pt x="0" y="0"/>
                </a:moveTo>
                <a:lnTo>
                  <a:pt x="783905" y="0"/>
                </a:lnTo>
                <a:lnTo>
                  <a:pt x="783905" y="783905"/>
                </a:lnTo>
                <a:lnTo>
                  <a:pt x="0" y="7839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Espace réservé du numéro de diapositive 9">
            <a:extLst>
              <a:ext uri="{FF2B5EF4-FFF2-40B4-BE49-F238E27FC236}">
                <a16:creationId xmlns:a16="http://schemas.microsoft.com/office/drawing/2014/main" xmlns="" id="{588D5F70-CCB4-42A7-9CBF-CD8A7AEFCC20}"/>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3176441" cy="10287000"/>
            <a:chOff x="0" y="0"/>
            <a:chExt cx="492114" cy="1593725"/>
          </a:xfrm>
        </p:grpSpPr>
        <p:sp>
          <p:nvSpPr>
            <p:cNvPr id="3" name="Freeform 3"/>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6226522"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0083480" y="2699860"/>
            <a:ext cx="1577671" cy="1577671"/>
          </a:xfrm>
          <a:custGeom>
            <a:avLst/>
            <a:gdLst/>
            <a:ahLst/>
            <a:cxnLst/>
            <a:rect l="l" t="t" r="r" b="b"/>
            <a:pathLst>
              <a:path w="1577671" h="1577671">
                <a:moveTo>
                  <a:pt x="0" y="0"/>
                </a:moveTo>
                <a:lnTo>
                  <a:pt x="1577671" y="0"/>
                </a:lnTo>
                <a:lnTo>
                  <a:pt x="1577671" y="1577671"/>
                </a:lnTo>
                <a:lnTo>
                  <a:pt x="0" y="1577671"/>
                </a:lnTo>
                <a:lnTo>
                  <a:pt x="0" y="0"/>
                </a:lnTo>
                <a:close/>
              </a:path>
            </a:pathLst>
          </a:custGeom>
          <a:blipFill>
            <a:blip r:embed="rId6"/>
            <a:stretch>
              <a:fillRect/>
            </a:stretch>
          </a:blipFill>
        </p:spPr>
      </p:sp>
      <p:sp>
        <p:nvSpPr>
          <p:cNvPr id="7" name="Freeform 7"/>
          <p:cNvSpPr/>
          <p:nvPr/>
        </p:nvSpPr>
        <p:spPr>
          <a:xfrm>
            <a:off x="4824235" y="4524065"/>
            <a:ext cx="1896190" cy="1896190"/>
          </a:xfrm>
          <a:custGeom>
            <a:avLst/>
            <a:gdLst/>
            <a:ahLst/>
            <a:cxnLst/>
            <a:rect l="l" t="t" r="r" b="b"/>
            <a:pathLst>
              <a:path w="1896190" h="1896190">
                <a:moveTo>
                  <a:pt x="0" y="0"/>
                </a:moveTo>
                <a:lnTo>
                  <a:pt x="1896190" y="0"/>
                </a:lnTo>
                <a:lnTo>
                  <a:pt x="1896190" y="1896191"/>
                </a:lnTo>
                <a:lnTo>
                  <a:pt x="0" y="1896191"/>
                </a:lnTo>
                <a:lnTo>
                  <a:pt x="0" y="0"/>
                </a:lnTo>
                <a:close/>
              </a:path>
            </a:pathLst>
          </a:custGeom>
          <a:blipFill>
            <a:blip r:embed="rId7"/>
            <a:stretch>
              <a:fillRect/>
            </a:stretch>
          </a:blipFill>
        </p:spPr>
      </p:sp>
      <p:sp>
        <p:nvSpPr>
          <p:cNvPr id="8" name="Freeform 8"/>
          <p:cNvSpPr/>
          <p:nvPr/>
        </p:nvSpPr>
        <p:spPr>
          <a:xfrm>
            <a:off x="14495791" y="4869518"/>
            <a:ext cx="1528102" cy="1528102"/>
          </a:xfrm>
          <a:custGeom>
            <a:avLst/>
            <a:gdLst/>
            <a:ahLst/>
            <a:cxnLst/>
            <a:rect l="l" t="t" r="r" b="b"/>
            <a:pathLst>
              <a:path w="1528102" h="1528102">
                <a:moveTo>
                  <a:pt x="0" y="0"/>
                </a:moveTo>
                <a:lnTo>
                  <a:pt x="1528102" y="0"/>
                </a:lnTo>
                <a:lnTo>
                  <a:pt x="1528102" y="1528102"/>
                </a:lnTo>
                <a:lnTo>
                  <a:pt x="0" y="1528102"/>
                </a:lnTo>
                <a:lnTo>
                  <a:pt x="0" y="0"/>
                </a:lnTo>
                <a:close/>
              </a:path>
            </a:pathLst>
          </a:custGeom>
          <a:blipFill>
            <a:blip r:embed="rId8"/>
            <a:stretch>
              <a:fillRect/>
            </a:stretch>
          </a:blipFill>
        </p:spPr>
      </p:sp>
      <p:sp>
        <p:nvSpPr>
          <p:cNvPr id="9" name="Freeform 9"/>
          <p:cNvSpPr/>
          <p:nvPr/>
        </p:nvSpPr>
        <p:spPr>
          <a:xfrm>
            <a:off x="10083480" y="6913078"/>
            <a:ext cx="1675643" cy="1675643"/>
          </a:xfrm>
          <a:custGeom>
            <a:avLst/>
            <a:gdLst/>
            <a:ahLst/>
            <a:cxnLst/>
            <a:rect l="l" t="t" r="r" b="b"/>
            <a:pathLst>
              <a:path w="1675643" h="1675643">
                <a:moveTo>
                  <a:pt x="0" y="0"/>
                </a:moveTo>
                <a:lnTo>
                  <a:pt x="1675643" y="0"/>
                </a:lnTo>
                <a:lnTo>
                  <a:pt x="1675643" y="1675644"/>
                </a:lnTo>
                <a:lnTo>
                  <a:pt x="0" y="1675644"/>
                </a:lnTo>
                <a:lnTo>
                  <a:pt x="0" y="0"/>
                </a:lnTo>
                <a:close/>
              </a:path>
            </a:pathLst>
          </a:custGeom>
          <a:blipFill>
            <a:blip r:embed="rId9"/>
            <a:stretch>
              <a:fillRect/>
            </a:stretch>
          </a:blipFill>
        </p:spPr>
      </p:sp>
      <p:sp>
        <p:nvSpPr>
          <p:cNvPr id="10" name="Freeform 10"/>
          <p:cNvSpPr/>
          <p:nvPr/>
        </p:nvSpPr>
        <p:spPr>
          <a:xfrm rot="-1598512">
            <a:off x="12069973" y="7477222"/>
            <a:ext cx="1801159" cy="508827"/>
          </a:xfrm>
          <a:custGeom>
            <a:avLst/>
            <a:gdLst/>
            <a:ahLst/>
            <a:cxnLst/>
            <a:rect l="l" t="t" r="r" b="b"/>
            <a:pathLst>
              <a:path w="1801159" h="508827">
                <a:moveTo>
                  <a:pt x="0" y="0"/>
                </a:moveTo>
                <a:lnTo>
                  <a:pt x="1801158" y="0"/>
                </a:lnTo>
                <a:lnTo>
                  <a:pt x="1801158" y="508827"/>
                </a:lnTo>
                <a:lnTo>
                  <a:pt x="0" y="50882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rot="1376342" flipH="1">
            <a:off x="7959105" y="7523158"/>
            <a:ext cx="1801159" cy="508827"/>
          </a:xfrm>
          <a:custGeom>
            <a:avLst/>
            <a:gdLst/>
            <a:ahLst/>
            <a:cxnLst/>
            <a:rect l="l" t="t" r="r" b="b"/>
            <a:pathLst>
              <a:path w="1801159" h="508827">
                <a:moveTo>
                  <a:pt x="1801159" y="0"/>
                </a:moveTo>
                <a:lnTo>
                  <a:pt x="0" y="0"/>
                </a:lnTo>
                <a:lnTo>
                  <a:pt x="0" y="508827"/>
                </a:lnTo>
                <a:lnTo>
                  <a:pt x="1801159" y="508827"/>
                </a:lnTo>
                <a:lnTo>
                  <a:pt x="1801159"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rot="-5400000">
            <a:off x="10092028" y="5861038"/>
            <a:ext cx="1558430" cy="471425"/>
          </a:xfrm>
          <a:custGeom>
            <a:avLst/>
            <a:gdLst/>
            <a:ahLst/>
            <a:cxnLst/>
            <a:rect l="l" t="t" r="r" b="b"/>
            <a:pathLst>
              <a:path w="1558430" h="471425">
                <a:moveTo>
                  <a:pt x="0" y="0"/>
                </a:moveTo>
                <a:lnTo>
                  <a:pt x="1558430" y="0"/>
                </a:lnTo>
                <a:lnTo>
                  <a:pt x="1558430" y="471425"/>
                </a:lnTo>
                <a:lnTo>
                  <a:pt x="0" y="47142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3482107" y="802988"/>
            <a:ext cx="11170125" cy="1782572"/>
          </a:xfrm>
          <a:prstGeom prst="rect">
            <a:avLst/>
          </a:prstGeom>
        </p:spPr>
        <p:txBody>
          <a:bodyPr lIns="0" tIns="0" rIns="0" bIns="0" rtlCol="0" anchor="t">
            <a:spAutoFit/>
          </a:bodyPr>
          <a:lstStyle/>
          <a:p>
            <a:pPr algn="r">
              <a:lnSpc>
                <a:spcPts val="6603"/>
              </a:lnSpc>
            </a:pPr>
            <a:r>
              <a:rPr lang="en-US" sz="5199" b="1">
                <a:solidFill>
                  <a:srgbClr val="0E2F5F"/>
                </a:solidFill>
                <a:latin typeface="Akzidenz-Grotesk Heavy"/>
                <a:ea typeface="Akzidenz-Grotesk Heavy"/>
                <a:cs typeface="Akzidenz-Grotesk Heavy"/>
                <a:sym typeface="Akzidenz-Grotesk Heavy"/>
              </a:rPr>
              <a:t>Tester le Plan de Reprise</a:t>
            </a:r>
          </a:p>
          <a:p>
            <a:pPr marL="0" lvl="0" indent="0" algn="r">
              <a:lnSpc>
                <a:spcPts val="6603"/>
              </a:lnSpc>
              <a:spcBef>
                <a:spcPct val="0"/>
              </a:spcBef>
            </a:pPr>
            <a:endParaRPr lang="en-US" sz="5199" b="1">
              <a:solidFill>
                <a:srgbClr val="0E2F5F"/>
              </a:solidFill>
              <a:latin typeface="Akzidenz-Grotesk Heavy"/>
              <a:ea typeface="Akzidenz-Grotesk Heavy"/>
              <a:cs typeface="Akzidenz-Grotesk Heavy"/>
              <a:sym typeface="Akzidenz-Grotesk Heavy"/>
            </a:endParaRPr>
          </a:p>
        </p:txBody>
      </p:sp>
      <p:sp>
        <p:nvSpPr>
          <p:cNvPr id="14" name="TextBox 14"/>
          <p:cNvSpPr txBox="1"/>
          <p:nvPr/>
        </p:nvSpPr>
        <p:spPr>
          <a:xfrm>
            <a:off x="8329254" y="4333287"/>
            <a:ext cx="5086123" cy="869948"/>
          </a:xfrm>
          <a:prstGeom prst="rect">
            <a:avLst/>
          </a:prstGeom>
        </p:spPr>
        <p:txBody>
          <a:bodyPr lIns="0" tIns="0" rIns="0" bIns="0" rtlCol="0" anchor="t">
            <a:spAutoFit/>
          </a:bodyPr>
          <a:lstStyle/>
          <a:p>
            <a:pPr marL="0" lvl="0" indent="0" algn="ctr">
              <a:lnSpc>
                <a:spcPts val="3500"/>
              </a:lnSpc>
              <a:spcBef>
                <a:spcPct val="0"/>
              </a:spcBef>
            </a:pPr>
            <a:r>
              <a:rPr lang="en-US" sz="2500" b="1" u="none" strike="noStrike">
                <a:solidFill>
                  <a:srgbClr val="0E2F5F"/>
                </a:solidFill>
                <a:latin typeface="Aileron Bold"/>
                <a:ea typeface="Aileron Bold"/>
                <a:cs typeface="Aileron Bold"/>
                <a:sym typeface="Aileron Bold"/>
              </a:rPr>
              <a:t>Vérifier que les sauvegardes fonctionnent</a:t>
            </a:r>
          </a:p>
        </p:txBody>
      </p:sp>
      <p:sp>
        <p:nvSpPr>
          <p:cNvPr id="15" name="TextBox 15"/>
          <p:cNvSpPr txBox="1"/>
          <p:nvPr/>
        </p:nvSpPr>
        <p:spPr>
          <a:xfrm>
            <a:off x="3482107" y="6585718"/>
            <a:ext cx="4580447" cy="869948"/>
          </a:xfrm>
          <a:prstGeom prst="rect">
            <a:avLst/>
          </a:prstGeom>
        </p:spPr>
        <p:txBody>
          <a:bodyPr lIns="0" tIns="0" rIns="0" bIns="0" rtlCol="0" anchor="t">
            <a:spAutoFit/>
          </a:bodyPr>
          <a:lstStyle/>
          <a:p>
            <a:pPr marL="0" lvl="0" indent="0" algn="ctr">
              <a:lnSpc>
                <a:spcPts val="3500"/>
              </a:lnSpc>
              <a:spcBef>
                <a:spcPct val="0"/>
              </a:spcBef>
            </a:pPr>
            <a:r>
              <a:rPr lang="en-US" sz="2500" b="1" u="none" strike="noStrike">
                <a:solidFill>
                  <a:srgbClr val="0E2F5F"/>
                </a:solidFill>
                <a:latin typeface="Aileron Bold"/>
                <a:ea typeface="Aileron Bold"/>
                <a:cs typeface="Aileron Bold"/>
                <a:sym typeface="Aileron Bold"/>
              </a:rPr>
              <a:t>Identifier les points faibles du plan</a:t>
            </a:r>
          </a:p>
        </p:txBody>
      </p:sp>
      <p:sp>
        <p:nvSpPr>
          <p:cNvPr id="16" name="TextBox 16"/>
          <p:cNvSpPr txBox="1"/>
          <p:nvPr/>
        </p:nvSpPr>
        <p:spPr>
          <a:xfrm>
            <a:off x="13679932" y="6668604"/>
            <a:ext cx="3159820" cy="431798"/>
          </a:xfrm>
          <a:prstGeom prst="rect">
            <a:avLst/>
          </a:prstGeom>
        </p:spPr>
        <p:txBody>
          <a:bodyPr lIns="0" tIns="0" rIns="0" bIns="0" rtlCol="0" anchor="t">
            <a:spAutoFit/>
          </a:bodyPr>
          <a:lstStyle/>
          <a:p>
            <a:pPr marL="0" lvl="0" indent="0" algn="ctr">
              <a:lnSpc>
                <a:spcPts val="3500"/>
              </a:lnSpc>
              <a:spcBef>
                <a:spcPct val="0"/>
              </a:spcBef>
            </a:pPr>
            <a:r>
              <a:rPr lang="en-US" sz="2500" b="1" u="none" strike="noStrike">
                <a:solidFill>
                  <a:srgbClr val="0E2F5F"/>
                </a:solidFill>
                <a:latin typeface="Aileron Bold"/>
                <a:ea typeface="Aileron Bold"/>
                <a:cs typeface="Aileron Bold"/>
                <a:sym typeface="Aileron Bold"/>
              </a:rPr>
              <a:t>Entraîner les équipes</a:t>
            </a:r>
          </a:p>
        </p:txBody>
      </p:sp>
      <p:sp>
        <p:nvSpPr>
          <p:cNvPr id="19" name="Espace réservé du numéro de diapositive 18">
            <a:extLst>
              <a:ext uri="{FF2B5EF4-FFF2-40B4-BE49-F238E27FC236}">
                <a16:creationId xmlns:a16="http://schemas.microsoft.com/office/drawing/2014/main" xmlns="" id="{B8EF27CC-FFB2-4D16-9DA8-7CF38B70D2CA}"/>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7" name="Table 7"/>
          <p:cNvGraphicFramePr>
            <a:graphicFrameLocks noGrp="1"/>
          </p:cNvGraphicFramePr>
          <p:nvPr/>
        </p:nvGraphicFramePr>
        <p:xfrm>
          <a:off x="1028700" y="3086100"/>
          <a:ext cx="15933993" cy="4578769"/>
        </p:xfrm>
        <a:graphic>
          <a:graphicData uri="http://schemas.openxmlformats.org/drawingml/2006/table">
            <a:tbl>
              <a:tblPr/>
              <a:tblGrid>
                <a:gridCol w="5311331">
                  <a:extLst>
                    <a:ext uri="{9D8B030D-6E8A-4147-A177-3AD203B41FA5}">
                      <a16:colId xmlns:a16="http://schemas.microsoft.com/office/drawing/2014/main" xmlns="" val="20000"/>
                    </a:ext>
                  </a:extLst>
                </a:gridCol>
                <a:gridCol w="5311331">
                  <a:extLst>
                    <a:ext uri="{9D8B030D-6E8A-4147-A177-3AD203B41FA5}">
                      <a16:colId xmlns:a16="http://schemas.microsoft.com/office/drawing/2014/main" xmlns="" val="20001"/>
                    </a:ext>
                  </a:extLst>
                </a:gridCol>
                <a:gridCol w="5311331">
                  <a:extLst>
                    <a:ext uri="{9D8B030D-6E8A-4147-A177-3AD203B41FA5}">
                      <a16:colId xmlns:a16="http://schemas.microsoft.com/office/drawing/2014/main" xmlns="" val="20002"/>
                    </a:ext>
                  </a:extLst>
                </a:gridCol>
              </a:tblGrid>
              <a:tr h="1027727">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1EDFC"/>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EBDB"/>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EBDB"/>
                    </a:solidFill>
                  </a:tcPr>
                </a:tc>
                <a:extLst>
                  <a:ext uri="{0D108BD9-81ED-4DB2-BD59-A6C34878D82A}">
                    <a16:rowId xmlns:a16="http://schemas.microsoft.com/office/drawing/2014/main" xmlns="" val="10000"/>
                  </a:ext>
                </a:extLst>
              </a:tr>
              <a:tr h="1027727">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EBDB"/>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1EDFC"/>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1EDFC"/>
                    </a:solidFill>
                  </a:tcPr>
                </a:tc>
                <a:extLst>
                  <a:ext uri="{0D108BD9-81ED-4DB2-BD59-A6C34878D82A}">
                    <a16:rowId xmlns:a16="http://schemas.microsoft.com/office/drawing/2014/main" xmlns="" val="10001"/>
                  </a:ext>
                </a:extLst>
              </a:tr>
              <a:tr h="1027727">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EBDB"/>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495588">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EBDB"/>
                    </a:solidFill>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8" name="TextBox 8"/>
          <p:cNvSpPr txBox="1"/>
          <p:nvPr/>
        </p:nvSpPr>
        <p:spPr>
          <a:xfrm>
            <a:off x="3557184" y="-142875"/>
            <a:ext cx="10967641" cy="3486658"/>
          </a:xfrm>
          <a:prstGeom prst="rect">
            <a:avLst/>
          </a:prstGeom>
        </p:spPr>
        <p:txBody>
          <a:bodyPr lIns="0" tIns="0" rIns="0" bIns="0" rtlCol="0" anchor="t">
            <a:spAutoFit/>
          </a:bodyPr>
          <a:lstStyle/>
          <a:p>
            <a:pPr algn="ctr">
              <a:lnSpc>
                <a:spcPts val="6730"/>
              </a:lnSpc>
            </a:pPr>
            <a:r>
              <a:rPr lang="en-US" sz="5299" b="1">
                <a:solidFill>
                  <a:srgbClr val="0E2F5F"/>
                </a:solidFill>
                <a:latin typeface="Akzidenz-Grotesk Heavy"/>
                <a:ea typeface="Akzidenz-Grotesk Heavy"/>
                <a:cs typeface="Akzidenz-Grotesk Heavy"/>
                <a:sym typeface="Akzidenz-Grotesk Heavy"/>
              </a:rPr>
              <a:t>Différences entre sharding et partitionnement</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sp>
        <p:nvSpPr>
          <p:cNvPr id="9" name="TextBox 9"/>
          <p:cNvSpPr txBox="1"/>
          <p:nvPr/>
        </p:nvSpPr>
        <p:spPr>
          <a:xfrm>
            <a:off x="1384094" y="4437599"/>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3A577B"/>
                </a:solidFill>
                <a:latin typeface="Aileron Bold"/>
                <a:ea typeface="Aileron Bold"/>
                <a:cs typeface="Aileron Bold"/>
                <a:sym typeface="Aileron Bold"/>
              </a:rPr>
              <a:t>Division des données</a:t>
            </a:r>
          </a:p>
        </p:txBody>
      </p:sp>
      <p:sp>
        <p:nvSpPr>
          <p:cNvPr id="10" name="TextBox 10"/>
          <p:cNvSpPr txBox="1"/>
          <p:nvPr/>
        </p:nvSpPr>
        <p:spPr>
          <a:xfrm>
            <a:off x="1568695" y="6446324"/>
            <a:ext cx="4161578" cy="903526"/>
          </a:xfrm>
          <a:prstGeom prst="rect">
            <a:avLst/>
          </a:prstGeom>
        </p:spPr>
        <p:txBody>
          <a:bodyPr lIns="0" tIns="0" rIns="0" bIns="0" rtlCol="0" anchor="t">
            <a:spAutoFit/>
          </a:bodyPr>
          <a:lstStyle/>
          <a:p>
            <a:pPr algn="ctr">
              <a:lnSpc>
                <a:spcPts val="3619"/>
              </a:lnSpc>
              <a:spcBef>
                <a:spcPct val="0"/>
              </a:spcBef>
            </a:pPr>
            <a:r>
              <a:rPr lang="en-US" sz="2585" b="1">
                <a:solidFill>
                  <a:srgbClr val="3A577B"/>
                </a:solidFill>
                <a:latin typeface="Aileron Bold"/>
                <a:ea typeface="Aileron Bold"/>
                <a:cs typeface="Aileron Bold"/>
                <a:sym typeface="Aileron Bold"/>
              </a:rPr>
              <a:t>Autonomie des ensembles de données</a:t>
            </a:r>
          </a:p>
        </p:txBody>
      </p:sp>
      <p:sp>
        <p:nvSpPr>
          <p:cNvPr id="11" name="TextBox 11"/>
          <p:cNvSpPr txBox="1"/>
          <p:nvPr/>
        </p:nvSpPr>
        <p:spPr>
          <a:xfrm>
            <a:off x="1384094" y="5548641"/>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3A577B"/>
                </a:solidFill>
                <a:latin typeface="Aileron Bold"/>
                <a:ea typeface="Aileron Bold"/>
                <a:cs typeface="Aileron Bold"/>
                <a:sym typeface="Aileron Bold"/>
              </a:rPr>
              <a:t>Répartition des données</a:t>
            </a:r>
          </a:p>
        </p:txBody>
      </p:sp>
      <p:sp>
        <p:nvSpPr>
          <p:cNvPr id="12" name="TextBox 12"/>
          <p:cNvSpPr txBox="1"/>
          <p:nvPr/>
        </p:nvSpPr>
        <p:spPr>
          <a:xfrm>
            <a:off x="12049246" y="6257073"/>
            <a:ext cx="4346178" cy="140779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Les partitions sont des sous-ensembles de données interdépendants</a:t>
            </a:r>
          </a:p>
        </p:txBody>
      </p:sp>
      <p:sp>
        <p:nvSpPr>
          <p:cNvPr id="13" name="TextBox 13"/>
          <p:cNvSpPr txBox="1"/>
          <p:nvPr/>
        </p:nvSpPr>
        <p:spPr>
          <a:xfrm>
            <a:off x="6644673" y="6198952"/>
            <a:ext cx="4346178" cy="140779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Chaque shard est une base de données indépendante</a:t>
            </a:r>
          </a:p>
        </p:txBody>
      </p:sp>
      <p:sp>
        <p:nvSpPr>
          <p:cNvPr id="14" name="TextBox 14"/>
          <p:cNvSpPr txBox="1"/>
          <p:nvPr/>
        </p:nvSpPr>
        <p:spPr>
          <a:xfrm>
            <a:off x="11905251" y="5179944"/>
            <a:ext cx="4346178" cy="93154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Sur le même serveur ou sur différents serveurs</a:t>
            </a:r>
          </a:p>
        </p:txBody>
      </p:sp>
      <p:sp>
        <p:nvSpPr>
          <p:cNvPr id="15" name="TextBox 15"/>
          <p:cNvSpPr txBox="1"/>
          <p:nvPr/>
        </p:nvSpPr>
        <p:spPr>
          <a:xfrm>
            <a:off x="6644673" y="5418069"/>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Sur plusieurs serveurs</a:t>
            </a:r>
          </a:p>
        </p:txBody>
      </p:sp>
      <p:sp>
        <p:nvSpPr>
          <p:cNvPr id="16" name="TextBox 16"/>
          <p:cNvSpPr txBox="1"/>
          <p:nvPr/>
        </p:nvSpPr>
        <p:spPr>
          <a:xfrm>
            <a:off x="12049246" y="4437599"/>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Verticale</a:t>
            </a:r>
          </a:p>
        </p:txBody>
      </p:sp>
      <p:sp>
        <p:nvSpPr>
          <p:cNvPr id="17" name="TextBox 17"/>
          <p:cNvSpPr txBox="1"/>
          <p:nvPr/>
        </p:nvSpPr>
        <p:spPr>
          <a:xfrm>
            <a:off x="6644673" y="4437599"/>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030505"/>
                </a:solidFill>
                <a:latin typeface="Aileron Bold"/>
                <a:ea typeface="Aileron Bold"/>
                <a:cs typeface="Aileron Bold"/>
                <a:sym typeface="Aileron Bold"/>
              </a:rPr>
              <a:t>Horizontale</a:t>
            </a:r>
          </a:p>
        </p:txBody>
      </p:sp>
      <p:sp>
        <p:nvSpPr>
          <p:cNvPr id="18" name="TextBox 18"/>
          <p:cNvSpPr txBox="1"/>
          <p:nvPr/>
        </p:nvSpPr>
        <p:spPr>
          <a:xfrm>
            <a:off x="12049246" y="3363461"/>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3A577B"/>
                </a:solidFill>
                <a:latin typeface="Aileron Bold"/>
                <a:ea typeface="Aileron Bold"/>
                <a:cs typeface="Aileron Bold"/>
                <a:sym typeface="Aileron Bold"/>
              </a:rPr>
              <a:t>Partitionnement</a:t>
            </a:r>
          </a:p>
        </p:txBody>
      </p:sp>
      <p:sp>
        <p:nvSpPr>
          <p:cNvPr id="19" name="TextBox 19"/>
          <p:cNvSpPr txBox="1"/>
          <p:nvPr/>
        </p:nvSpPr>
        <p:spPr>
          <a:xfrm>
            <a:off x="6822607" y="3363461"/>
            <a:ext cx="4346178" cy="455295"/>
          </a:xfrm>
          <a:prstGeom prst="rect">
            <a:avLst/>
          </a:prstGeom>
        </p:spPr>
        <p:txBody>
          <a:bodyPr lIns="0" tIns="0" rIns="0" bIns="0" rtlCol="0" anchor="t">
            <a:spAutoFit/>
          </a:bodyPr>
          <a:lstStyle/>
          <a:p>
            <a:pPr algn="ctr">
              <a:lnSpc>
                <a:spcPts val="3780"/>
              </a:lnSpc>
              <a:spcBef>
                <a:spcPct val="0"/>
              </a:spcBef>
            </a:pPr>
            <a:r>
              <a:rPr lang="en-US" sz="2700" b="1">
                <a:solidFill>
                  <a:srgbClr val="3A577B"/>
                </a:solidFill>
                <a:latin typeface="Aileron Bold"/>
                <a:ea typeface="Aileron Bold"/>
                <a:cs typeface="Aileron Bold"/>
                <a:sym typeface="Aileron Bold"/>
              </a:rPr>
              <a:t>Sharding</a:t>
            </a:r>
          </a:p>
        </p:txBody>
      </p:sp>
      <p:sp>
        <p:nvSpPr>
          <p:cNvPr id="22" name="Espace réservé du numéro de diapositive 21">
            <a:extLst>
              <a:ext uri="{FF2B5EF4-FFF2-40B4-BE49-F238E27FC236}">
                <a16:creationId xmlns:a16="http://schemas.microsoft.com/office/drawing/2014/main" xmlns="" id="{1F0435F0-19B5-49A0-9692-BFDB15882F1B}"/>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49"/>
            <a:ext cx="2037502" cy="10287000"/>
            <a:chOff x="0" y="0"/>
            <a:chExt cx="315662" cy="1593725"/>
          </a:xfrm>
        </p:grpSpPr>
        <p:sp>
          <p:nvSpPr>
            <p:cNvPr id="3" name="Freeform 3"/>
            <p:cNvSpPr/>
            <p:nvPr/>
          </p:nvSpPr>
          <p:spPr>
            <a:xfrm>
              <a:off x="0" y="0"/>
              <a:ext cx="315662" cy="1593725"/>
            </a:xfrm>
            <a:custGeom>
              <a:avLst/>
              <a:gdLst/>
              <a:ahLst/>
              <a:cxnLst/>
              <a:rect l="l" t="t" r="r" b="b"/>
              <a:pathLst>
                <a:path w="315662" h="1593725">
                  <a:moveTo>
                    <a:pt x="0" y="0"/>
                  </a:moveTo>
                  <a:lnTo>
                    <a:pt x="315662" y="0"/>
                  </a:lnTo>
                  <a:lnTo>
                    <a:pt x="315662" y="1593725"/>
                  </a:lnTo>
                  <a:lnTo>
                    <a:pt x="0" y="1593725"/>
                  </a:lnTo>
                  <a:close/>
                </a:path>
              </a:pathLst>
            </a:custGeom>
            <a:solidFill>
              <a:srgbClr val="00BF63"/>
            </a:solidFill>
            <a:ln w="12700">
              <a:solidFill>
                <a:srgbClr val="000000"/>
              </a:solidFill>
            </a:ln>
          </p:spPr>
        </p:sp>
      </p:grpSp>
      <p:sp>
        <p:nvSpPr>
          <p:cNvPr id="4" name="Freeform 4"/>
          <p:cNvSpPr/>
          <p:nvPr/>
        </p:nvSpPr>
        <p:spPr>
          <a:xfrm>
            <a:off x="15699423" y="-1522827"/>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7813325" y="3198756"/>
            <a:ext cx="3940026" cy="732035"/>
            <a:chOff x="0" y="0"/>
            <a:chExt cx="1037702" cy="192799"/>
          </a:xfrm>
        </p:grpSpPr>
        <p:sp>
          <p:nvSpPr>
            <p:cNvPr id="6" name="Freeform 6"/>
            <p:cNvSpPr/>
            <p:nvPr/>
          </p:nvSpPr>
          <p:spPr>
            <a:xfrm>
              <a:off x="0" y="0"/>
              <a:ext cx="1037702" cy="192799"/>
            </a:xfrm>
            <a:custGeom>
              <a:avLst/>
              <a:gdLst/>
              <a:ahLst/>
              <a:cxnLst/>
              <a:rect l="l" t="t" r="r" b="b"/>
              <a:pathLst>
                <a:path w="1037702" h="192799">
                  <a:moveTo>
                    <a:pt x="96400" y="0"/>
                  </a:moveTo>
                  <a:lnTo>
                    <a:pt x="941303" y="0"/>
                  </a:lnTo>
                  <a:cubicBezTo>
                    <a:pt x="994543" y="0"/>
                    <a:pt x="1037702" y="43160"/>
                    <a:pt x="1037702" y="96400"/>
                  </a:cubicBezTo>
                  <a:lnTo>
                    <a:pt x="1037702" y="96400"/>
                  </a:lnTo>
                  <a:cubicBezTo>
                    <a:pt x="1037702" y="149640"/>
                    <a:pt x="994543" y="192799"/>
                    <a:pt x="941303" y="192799"/>
                  </a:cubicBezTo>
                  <a:lnTo>
                    <a:pt x="96400" y="192799"/>
                  </a:lnTo>
                  <a:cubicBezTo>
                    <a:pt x="43160" y="192799"/>
                    <a:pt x="0" y="149640"/>
                    <a:pt x="0" y="96400"/>
                  </a:cubicBezTo>
                  <a:lnTo>
                    <a:pt x="0" y="96400"/>
                  </a:lnTo>
                  <a:cubicBezTo>
                    <a:pt x="0" y="43160"/>
                    <a:pt x="43160" y="0"/>
                    <a:pt x="96400" y="0"/>
                  </a:cubicBezTo>
                  <a:close/>
                </a:path>
              </a:pathLst>
            </a:custGeom>
            <a:solidFill>
              <a:srgbClr val="000000">
                <a:alpha val="0"/>
              </a:srgbClr>
            </a:solidFill>
            <a:ln w="38100" cap="rnd">
              <a:solidFill>
                <a:srgbClr val="00BF63"/>
              </a:solidFill>
              <a:prstDash val="solid"/>
              <a:round/>
            </a:ln>
          </p:spPr>
        </p:sp>
        <p:sp>
          <p:nvSpPr>
            <p:cNvPr id="7" name="TextBox 7"/>
            <p:cNvSpPr txBox="1"/>
            <p:nvPr/>
          </p:nvSpPr>
          <p:spPr>
            <a:xfrm>
              <a:off x="0" y="-47625"/>
              <a:ext cx="1037702" cy="240424"/>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rot="7606773" flipV="1">
            <a:off x="6724964" y="4344169"/>
            <a:ext cx="1733293" cy="524321"/>
          </a:xfrm>
          <a:custGeom>
            <a:avLst/>
            <a:gdLst/>
            <a:ahLst/>
            <a:cxnLst/>
            <a:rect l="l" t="t" r="r" b="b"/>
            <a:pathLst>
              <a:path w="1733293" h="524321">
                <a:moveTo>
                  <a:pt x="0" y="524321"/>
                </a:moveTo>
                <a:lnTo>
                  <a:pt x="1733293" y="524321"/>
                </a:lnTo>
                <a:lnTo>
                  <a:pt x="1733293" y="0"/>
                </a:lnTo>
                <a:lnTo>
                  <a:pt x="0" y="0"/>
                </a:lnTo>
                <a:lnTo>
                  <a:pt x="0" y="52432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63361">
            <a:off x="9001129" y="4438291"/>
            <a:ext cx="1558430" cy="471425"/>
          </a:xfrm>
          <a:custGeom>
            <a:avLst/>
            <a:gdLst/>
            <a:ahLst/>
            <a:cxnLst/>
            <a:rect l="l" t="t" r="r" b="b"/>
            <a:pathLst>
              <a:path w="1558430" h="471425">
                <a:moveTo>
                  <a:pt x="0" y="0"/>
                </a:moveTo>
                <a:lnTo>
                  <a:pt x="1558430" y="0"/>
                </a:lnTo>
                <a:lnTo>
                  <a:pt x="1558430" y="471426"/>
                </a:lnTo>
                <a:lnTo>
                  <a:pt x="0" y="4714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3429332">
            <a:off x="11053127" y="4420758"/>
            <a:ext cx="1838660" cy="556195"/>
          </a:xfrm>
          <a:custGeom>
            <a:avLst/>
            <a:gdLst/>
            <a:ahLst/>
            <a:cxnLst/>
            <a:rect l="l" t="t" r="r" b="b"/>
            <a:pathLst>
              <a:path w="1838660" h="556195">
                <a:moveTo>
                  <a:pt x="0" y="0"/>
                </a:moveTo>
                <a:lnTo>
                  <a:pt x="1838661" y="0"/>
                </a:lnTo>
                <a:lnTo>
                  <a:pt x="1838661" y="556195"/>
                </a:lnTo>
                <a:lnTo>
                  <a:pt x="0" y="5561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rot="5400000">
            <a:off x="4805428" y="6329045"/>
            <a:ext cx="762667" cy="509329"/>
          </a:xfrm>
          <a:custGeom>
            <a:avLst/>
            <a:gdLst/>
            <a:ahLst/>
            <a:cxnLst/>
            <a:rect l="l" t="t" r="r" b="b"/>
            <a:pathLst>
              <a:path w="762667" h="509329">
                <a:moveTo>
                  <a:pt x="0" y="0"/>
                </a:moveTo>
                <a:lnTo>
                  <a:pt x="762667" y="0"/>
                </a:lnTo>
                <a:lnTo>
                  <a:pt x="762667" y="509329"/>
                </a:lnTo>
                <a:lnTo>
                  <a:pt x="0" y="5093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5400000">
            <a:off x="9394380" y="6251631"/>
            <a:ext cx="762667" cy="509329"/>
          </a:xfrm>
          <a:custGeom>
            <a:avLst/>
            <a:gdLst/>
            <a:ahLst/>
            <a:cxnLst/>
            <a:rect l="l" t="t" r="r" b="b"/>
            <a:pathLst>
              <a:path w="762667" h="509329">
                <a:moveTo>
                  <a:pt x="0" y="0"/>
                </a:moveTo>
                <a:lnTo>
                  <a:pt x="762667" y="0"/>
                </a:lnTo>
                <a:lnTo>
                  <a:pt x="762667" y="509329"/>
                </a:lnTo>
                <a:lnTo>
                  <a:pt x="0" y="5093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rot="5400000">
            <a:off x="14872966" y="6329044"/>
            <a:ext cx="762667" cy="509329"/>
          </a:xfrm>
          <a:custGeom>
            <a:avLst/>
            <a:gdLst/>
            <a:ahLst/>
            <a:cxnLst/>
            <a:rect l="l" t="t" r="r" b="b"/>
            <a:pathLst>
              <a:path w="762667" h="509329">
                <a:moveTo>
                  <a:pt x="0" y="0"/>
                </a:moveTo>
                <a:lnTo>
                  <a:pt x="762668" y="0"/>
                </a:lnTo>
                <a:lnTo>
                  <a:pt x="762668" y="509329"/>
                </a:lnTo>
                <a:lnTo>
                  <a:pt x="0" y="5093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15254300" y="9576436"/>
            <a:ext cx="1652987" cy="490852"/>
          </a:xfrm>
          <a:custGeom>
            <a:avLst/>
            <a:gdLst/>
            <a:ahLst/>
            <a:cxnLst/>
            <a:rect l="l" t="t" r="r" b="b"/>
            <a:pathLst>
              <a:path w="1652987" h="490852">
                <a:moveTo>
                  <a:pt x="0" y="0"/>
                </a:moveTo>
                <a:lnTo>
                  <a:pt x="1652987" y="0"/>
                </a:lnTo>
                <a:lnTo>
                  <a:pt x="1652987" y="490852"/>
                </a:lnTo>
                <a:lnTo>
                  <a:pt x="0" y="49085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2975864" y="876300"/>
            <a:ext cx="11170125" cy="1782572"/>
          </a:xfrm>
          <a:prstGeom prst="rect">
            <a:avLst/>
          </a:prstGeom>
        </p:spPr>
        <p:txBody>
          <a:bodyPr lIns="0" tIns="0" rIns="0" bIns="0" rtlCol="0" anchor="t">
            <a:spAutoFit/>
          </a:bodyPr>
          <a:lstStyle/>
          <a:p>
            <a:pPr algn="r">
              <a:lnSpc>
                <a:spcPts val="6603"/>
              </a:lnSpc>
            </a:pPr>
            <a:r>
              <a:rPr lang="en-US" sz="5199" b="1">
                <a:solidFill>
                  <a:srgbClr val="0E2F5F"/>
                </a:solidFill>
                <a:latin typeface="Akzidenz-Grotesk Heavy"/>
                <a:ea typeface="Akzidenz-Grotesk Heavy"/>
                <a:cs typeface="Akzidenz-Grotesk Heavy"/>
                <a:sym typeface="Akzidenz-Grotesk Heavy"/>
              </a:rPr>
              <a:t>Tester le Plan de Reprise</a:t>
            </a:r>
          </a:p>
          <a:p>
            <a:pPr marL="0" lvl="0" indent="0" algn="r">
              <a:lnSpc>
                <a:spcPts val="6603"/>
              </a:lnSpc>
              <a:spcBef>
                <a:spcPct val="0"/>
              </a:spcBef>
            </a:pPr>
            <a:endParaRPr lang="en-US" sz="5199" b="1">
              <a:solidFill>
                <a:srgbClr val="0E2F5F"/>
              </a:solidFill>
              <a:latin typeface="Akzidenz-Grotesk Heavy"/>
              <a:ea typeface="Akzidenz-Grotesk Heavy"/>
              <a:cs typeface="Akzidenz-Grotesk Heavy"/>
              <a:sym typeface="Akzidenz-Grotesk Heavy"/>
            </a:endParaRPr>
          </a:p>
        </p:txBody>
      </p:sp>
      <p:sp>
        <p:nvSpPr>
          <p:cNvPr id="16" name="TextBox 16"/>
          <p:cNvSpPr txBox="1"/>
          <p:nvPr/>
        </p:nvSpPr>
        <p:spPr>
          <a:xfrm>
            <a:off x="8320481" y="3231716"/>
            <a:ext cx="3021013" cy="589914"/>
          </a:xfrm>
          <a:prstGeom prst="rect">
            <a:avLst/>
          </a:prstGeom>
        </p:spPr>
        <p:txBody>
          <a:bodyPr lIns="0" tIns="0" rIns="0" bIns="0" rtlCol="0" anchor="t">
            <a:spAutoFit/>
          </a:bodyPr>
          <a:lstStyle/>
          <a:p>
            <a:pPr algn="ctr">
              <a:lnSpc>
                <a:spcPts val="4760"/>
              </a:lnSpc>
              <a:spcBef>
                <a:spcPct val="0"/>
              </a:spcBef>
            </a:pPr>
            <a:r>
              <a:rPr lang="en-US" sz="3400" b="1">
                <a:solidFill>
                  <a:srgbClr val="0E2F5F"/>
                </a:solidFill>
                <a:latin typeface="Aileron Bold"/>
                <a:ea typeface="Aileron Bold"/>
                <a:cs typeface="Aileron Bold"/>
                <a:sym typeface="Aileron Bold"/>
              </a:rPr>
              <a:t>Types de tests </a:t>
            </a:r>
          </a:p>
        </p:txBody>
      </p:sp>
      <p:sp>
        <p:nvSpPr>
          <p:cNvPr id="17" name="TextBox 17"/>
          <p:cNvSpPr txBox="1"/>
          <p:nvPr/>
        </p:nvSpPr>
        <p:spPr>
          <a:xfrm>
            <a:off x="3234137" y="5555381"/>
            <a:ext cx="3905250" cy="523874"/>
          </a:xfrm>
          <a:prstGeom prst="rect">
            <a:avLst/>
          </a:prstGeom>
        </p:spPr>
        <p:txBody>
          <a:bodyPr lIns="0" tIns="0" rIns="0" bIns="0" rtlCol="0" anchor="t">
            <a:spAutoFit/>
          </a:bodyPr>
          <a:lstStyle/>
          <a:p>
            <a:pPr algn="ctr">
              <a:lnSpc>
                <a:spcPts val="4200"/>
              </a:lnSpc>
              <a:spcBef>
                <a:spcPct val="0"/>
              </a:spcBef>
            </a:pPr>
            <a:r>
              <a:rPr lang="en-US" sz="3000" b="1">
                <a:solidFill>
                  <a:srgbClr val="0E2F5F"/>
                </a:solidFill>
                <a:latin typeface="Aileron Bold"/>
                <a:ea typeface="Aileron Bold"/>
                <a:cs typeface="Aileron Bold"/>
                <a:sym typeface="Aileron Bold"/>
              </a:rPr>
              <a:t>Simulations de panne</a:t>
            </a:r>
          </a:p>
        </p:txBody>
      </p:sp>
      <p:sp>
        <p:nvSpPr>
          <p:cNvPr id="18" name="TextBox 18"/>
          <p:cNvSpPr txBox="1"/>
          <p:nvPr/>
        </p:nvSpPr>
        <p:spPr>
          <a:xfrm>
            <a:off x="7860974" y="5519710"/>
            <a:ext cx="3844727" cy="523874"/>
          </a:xfrm>
          <a:prstGeom prst="rect">
            <a:avLst/>
          </a:prstGeom>
        </p:spPr>
        <p:txBody>
          <a:bodyPr lIns="0" tIns="0" rIns="0" bIns="0" rtlCol="0" anchor="t">
            <a:spAutoFit/>
          </a:bodyPr>
          <a:lstStyle/>
          <a:p>
            <a:pPr algn="ctr">
              <a:lnSpc>
                <a:spcPts val="4200"/>
              </a:lnSpc>
              <a:spcBef>
                <a:spcPct val="0"/>
              </a:spcBef>
            </a:pPr>
            <a:r>
              <a:rPr lang="en-US" sz="3000" b="1">
                <a:solidFill>
                  <a:srgbClr val="0E2F5F"/>
                </a:solidFill>
                <a:latin typeface="Aileron Bold"/>
                <a:ea typeface="Aileron Bold"/>
                <a:cs typeface="Aileron Bold"/>
                <a:sym typeface="Aileron Bold"/>
              </a:rPr>
              <a:t>Tests de restauration </a:t>
            </a:r>
          </a:p>
        </p:txBody>
      </p:sp>
      <p:sp>
        <p:nvSpPr>
          <p:cNvPr id="19" name="TextBox 19"/>
          <p:cNvSpPr txBox="1"/>
          <p:nvPr/>
        </p:nvSpPr>
        <p:spPr>
          <a:xfrm>
            <a:off x="11753351" y="5559640"/>
            <a:ext cx="6801374" cy="492443"/>
          </a:xfrm>
          <a:prstGeom prst="rect">
            <a:avLst/>
          </a:prstGeom>
        </p:spPr>
        <p:txBody>
          <a:bodyPr wrap="square" lIns="0" tIns="0" rIns="0" bIns="0" rtlCol="0" anchor="t">
            <a:spAutoFit/>
          </a:bodyPr>
          <a:lstStyle/>
          <a:p>
            <a:pPr algn="ctr">
              <a:lnSpc>
                <a:spcPts val="4200"/>
              </a:lnSpc>
              <a:spcBef>
                <a:spcPct val="0"/>
              </a:spcBef>
            </a:pPr>
            <a:r>
              <a:rPr lang="en-US" sz="3000" b="1">
                <a:solidFill>
                  <a:srgbClr val="0E2F5F"/>
                </a:solidFill>
                <a:latin typeface="Aileron Bold"/>
                <a:ea typeface="Aileron Bold"/>
                <a:cs typeface="Aileron Bold"/>
                <a:sym typeface="Aileron Bold"/>
              </a:rPr>
              <a:t>Scénarios de charge post-reprise</a:t>
            </a:r>
          </a:p>
        </p:txBody>
      </p:sp>
      <p:sp>
        <p:nvSpPr>
          <p:cNvPr id="20" name="TextBox 20"/>
          <p:cNvSpPr txBox="1"/>
          <p:nvPr/>
        </p:nvSpPr>
        <p:spPr>
          <a:xfrm>
            <a:off x="3065006" y="7152699"/>
            <a:ext cx="3832829" cy="789303"/>
          </a:xfrm>
          <a:prstGeom prst="rect">
            <a:avLst/>
          </a:prstGeom>
        </p:spPr>
        <p:txBody>
          <a:bodyPr lIns="0" tIns="0" rIns="0" bIns="0" rtlCol="0" anchor="t">
            <a:spAutoFit/>
          </a:bodyPr>
          <a:lstStyle/>
          <a:p>
            <a:pPr algn="ctr">
              <a:lnSpc>
                <a:spcPts val="3220"/>
              </a:lnSpc>
              <a:spcBef>
                <a:spcPct val="0"/>
              </a:spcBef>
            </a:pPr>
            <a:r>
              <a:rPr lang="en-US" sz="2300" b="1" dirty="0" err="1">
                <a:solidFill>
                  <a:srgbClr val="0E2F5F"/>
                </a:solidFill>
                <a:latin typeface="Aileron Bold"/>
                <a:ea typeface="Aileron Bold"/>
                <a:cs typeface="Aileron Bold"/>
                <a:sym typeface="Aileron Bold"/>
              </a:rPr>
              <a:t>l’arrêt</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forcé</a:t>
            </a:r>
            <a:r>
              <a:rPr lang="en-US" sz="2300" b="1" dirty="0">
                <a:solidFill>
                  <a:srgbClr val="0E2F5F"/>
                </a:solidFill>
                <a:latin typeface="Aileron Bold"/>
                <a:ea typeface="Aileron Bold"/>
                <a:cs typeface="Aileron Bold"/>
                <a:sym typeface="Aileron Bold"/>
              </a:rPr>
              <a:t> d’un shard </a:t>
            </a:r>
            <a:r>
              <a:rPr lang="en-US" sz="2300" b="1" dirty="0" err="1">
                <a:solidFill>
                  <a:srgbClr val="0E2F5F"/>
                </a:solidFill>
                <a:latin typeface="Aileron Bold"/>
                <a:ea typeface="Aileron Bold"/>
                <a:cs typeface="Aileron Bold"/>
                <a:sym typeface="Aileron Bold"/>
              </a:rPr>
              <a:t>ou</a:t>
            </a:r>
            <a:r>
              <a:rPr lang="en-US" sz="2300" b="1" dirty="0">
                <a:solidFill>
                  <a:srgbClr val="0E2F5F"/>
                </a:solidFill>
                <a:latin typeface="Aileron Bold"/>
                <a:ea typeface="Aileron Bold"/>
                <a:cs typeface="Aileron Bold"/>
                <a:sym typeface="Aileron Bold"/>
              </a:rPr>
              <a:t> d’un config server</a:t>
            </a:r>
          </a:p>
        </p:txBody>
      </p:sp>
      <p:sp>
        <p:nvSpPr>
          <p:cNvPr id="21" name="TextBox 21"/>
          <p:cNvSpPr txBox="1"/>
          <p:nvPr/>
        </p:nvSpPr>
        <p:spPr>
          <a:xfrm>
            <a:off x="12442225" y="7197674"/>
            <a:ext cx="5558835" cy="1589403"/>
          </a:xfrm>
          <a:prstGeom prst="rect">
            <a:avLst/>
          </a:prstGeom>
        </p:spPr>
        <p:txBody>
          <a:bodyPr lIns="0" tIns="0" rIns="0" bIns="0" rtlCol="0" anchor="t">
            <a:spAutoFit/>
          </a:bodyPr>
          <a:lstStyle/>
          <a:p>
            <a:pPr algn="ctr">
              <a:lnSpc>
                <a:spcPts val="3220"/>
              </a:lnSpc>
              <a:spcBef>
                <a:spcPct val="0"/>
              </a:spcBef>
            </a:pPr>
            <a:r>
              <a:rPr lang="en-US" sz="2300" b="1" dirty="0">
                <a:solidFill>
                  <a:srgbClr val="0E2F5F"/>
                </a:solidFill>
                <a:latin typeface="Aileron Bold"/>
                <a:ea typeface="Aileron Bold"/>
                <a:cs typeface="Aileron Bold"/>
                <a:sym typeface="Aileron Bold"/>
              </a:rPr>
              <a:t>pour </a:t>
            </a:r>
            <a:r>
              <a:rPr lang="en-US" sz="2300" b="1" dirty="0" err="1">
                <a:solidFill>
                  <a:srgbClr val="0E2F5F"/>
                </a:solidFill>
                <a:latin typeface="Aileron Bold"/>
                <a:ea typeface="Aileron Bold"/>
                <a:cs typeface="Aileron Bold"/>
                <a:sym typeface="Aileron Bold"/>
              </a:rPr>
              <a:t>voir</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si</a:t>
            </a:r>
            <a:r>
              <a:rPr lang="en-US" sz="2300" b="1" dirty="0">
                <a:solidFill>
                  <a:srgbClr val="0E2F5F"/>
                </a:solidFill>
                <a:latin typeface="Aileron Bold"/>
                <a:ea typeface="Aileron Bold"/>
                <a:cs typeface="Aileron Bold"/>
                <a:sym typeface="Aileron Bold"/>
              </a:rPr>
              <a:t> le </a:t>
            </a:r>
            <a:r>
              <a:rPr lang="en-US" sz="2300" b="1" dirty="0" err="1">
                <a:solidFill>
                  <a:srgbClr val="0E2F5F"/>
                </a:solidFill>
                <a:latin typeface="Aileron Bold"/>
                <a:ea typeface="Aileron Bold"/>
                <a:cs typeface="Aileron Bold"/>
                <a:sym typeface="Aileron Bold"/>
              </a:rPr>
              <a:t>système</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tient</a:t>
            </a:r>
            <a:r>
              <a:rPr lang="en-US" sz="2300" b="1" dirty="0">
                <a:solidFill>
                  <a:srgbClr val="0E2F5F"/>
                </a:solidFill>
                <a:latin typeface="Aileron Bold"/>
                <a:ea typeface="Aileron Bold"/>
                <a:cs typeface="Aileron Bold"/>
                <a:sym typeface="Aileron Bold"/>
              </a:rPr>
              <a:t> après un </a:t>
            </a:r>
            <a:r>
              <a:rPr lang="en-US" sz="2300" b="1" dirty="0" err="1">
                <a:solidFill>
                  <a:srgbClr val="0E2F5F"/>
                </a:solidFill>
                <a:latin typeface="Aileron Bold"/>
                <a:ea typeface="Aileron Bold"/>
                <a:cs typeface="Aileron Bold"/>
                <a:sym typeface="Aileron Bold"/>
              </a:rPr>
              <a:t>redémarrage</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Ces</a:t>
            </a:r>
            <a:r>
              <a:rPr lang="en-US" sz="2300" b="1" dirty="0">
                <a:solidFill>
                  <a:srgbClr val="0E2F5F"/>
                </a:solidFill>
                <a:latin typeface="Aileron Bold"/>
                <a:ea typeface="Aileron Bold"/>
                <a:cs typeface="Aileron Bold"/>
                <a:sym typeface="Aileron Bold"/>
              </a:rPr>
              <a:t> tests </a:t>
            </a:r>
            <a:r>
              <a:rPr lang="en-US" sz="2300" b="1" dirty="0" err="1">
                <a:solidFill>
                  <a:srgbClr val="0E2F5F"/>
                </a:solidFill>
                <a:latin typeface="Aileron Bold"/>
                <a:ea typeface="Aileron Bold"/>
                <a:cs typeface="Aileron Bold"/>
                <a:sym typeface="Aileron Bold"/>
              </a:rPr>
              <a:t>doivent</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être</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fréquents</a:t>
            </a:r>
            <a:r>
              <a:rPr lang="en-US" sz="2300" b="1" dirty="0">
                <a:solidFill>
                  <a:srgbClr val="0E2F5F"/>
                </a:solidFill>
                <a:latin typeface="Aileron Bold"/>
                <a:ea typeface="Aileron Bold"/>
                <a:cs typeface="Aileron Bold"/>
                <a:sym typeface="Aileron Bold"/>
              </a:rPr>
              <a:t>, et les </a:t>
            </a:r>
            <a:r>
              <a:rPr lang="en-US" sz="2300" b="1" dirty="0" err="1">
                <a:solidFill>
                  <a:srgbClr val="0E2F5F"/>
                </a:solidFill>
                <a:latin typeface="Aileron Bold"/>
                <a:ea typeface="Aileron Bold"/>
                <a:cs typeface="Aileron Bold"/>
                <a:sym typeface="Aileron Bold"/>
              </a:rPr>
              <a:t>résultats</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soigneusement</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documentés</a:t>
            </a:r>
            <a:r>
              <a:rPr lang="en-US" sz="2300" b="1" dirty="0">
                <a:solidFill>
                  <a:srgbClr val="0E2F5F"/>
                </a:solidFill>
                <a:latin typeface="Aileron Bold"/>
                <a:ea typeface="Aileron Bold"/>
                <a:cs typeface="Aileron Bold"/>
                <a:sym typeface="Aileron Bold"/>
              </a:rPr>
              <a:t>.</a:t>
            </a:r>
          </a:p>
        </p:txBody>
      </p:sp>
      <p:sp>
        <p:nvSpPr>
          <p:cNvPr id="22" name="TextBox 22"/>
          <p:cNvSpPr txBox="1"/>
          <p:nvPr/>
        </p:nvSpPr>
        <p:spPr>
          <a:xfrm>
            <a:off x="8064645" y="7201429"/>
            <a:ext cx="3688706" cy="375616"/>
          </a:xfrm>
          <a:prstGeom prst="rect">
            <a:avLst/>
          </a:prstGeom>
        </p:spPr>
        <p:txBody>
          <a:bodyPr wrap="square" lIns="0" tIns="0" rIns="0" bIns="0" rtlCol="0" anchor="t">
            <a:spAutoFit/>
          </a:bodyPr>
          <a:lstStyle/>
          <a:p>
            <a:pPr algn="ctr">
              <a:lnSpc>
                <a:spcPts val="3220"/>
              </a:lnSpc>
              <a:spcBef>
                <a:spcPct val="0"/>
              </a:spcBef>
            </a:pPr>
            <a:r>
              <a:rPr lang="en-US" sz="2300" b="1" dirty="0">
                <a:solidFill>
                  <a:srgbClr val="0E2F5F"/>
                </a:solidFill>
                <a:latin typeface="Aileron Bold"/>
                <a:ea typeface="Aileron Bold"/>
                <a:cs typeface="Aileron Bold"/>
                <a:sym typeface="Aileron Bold"/>
              </a:rPr>
              <a:t>à </a:t>
            </a:r>
            <a:r>
              <a:rPr lang="en-US" sz="2300" b="1" dirty="0" err="1">
                <a:solidFill>
                  <a:srgbClr val="0E2F5F"/>
                </a:solidFill>
                <a:latin typeface="Aileron Bold"/>
                <a:ea typeface="Aileron Bold"/>
                <a:cs typeface="Aileron Bold"/>
                <a:sym typeface="Aileron Bold"/>
              </a:rPr>
              <a:t>partir</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d’une</a:t>
            </a:r>
            <a:r>
              <a:rPr lang="en-US" sz="2300" b="1" dirty="0">
                <a:solidFill>
                  <a:srgbClr val="0E2F5F"/>
                </a:solidFill>
                <a:latin typeface="Aileron Bold"/>
                <a:ea typeface="Aileron Bold"/>
                <a:cs typeface="Aileron Bold"/>
                <a:sym typeface="Aileron Bold"/>
              </a:rPr>
              <a:t> </a:t>
            </a:r>
            <a:r>
              <a:rPr lang="en-US" sz="2300" b="1" dirty="0" err="1">
                <a:solidFill>
                  <a:srgbClr val="0E2F5F"/>
                </a:solidFill>
                <a:latin typeface="Aileron Bold"/>
                <a:ea typeface="Aileron Bold"/>
                <a:cs typeface="Aileron Bold"/>
                <a:sym typeface="Aileron Bold"/>
              </a:rPr>
              <a:t>sauvegarde</a:t>
            </a:r>
            <a:endParaRPr lang="en-US" sz="2300" b="1" dirty="0">
              <a:solidFill>
                <a:srgbClr val="0E2F5F"/>
              </a:solidFill>
              <a:latin typeface="Aileron Bold"/>
              <a:ea typeface="Aileron Bold"/>
              <a:cs typeface="Aileron Bold"/>
              <a:sym typeface="Aileron Bold"/>
            </a:endParaRPr>
          </a:p>
        </p:txBody>
      </p:sp>
      <p:sp>
        <p:nvSpPr>
          <p:cNvPr id="25" name="Espace réservé du numéro de diapositive 24">
            <a:extLst>
              <a:ext uri="{FF2B5EF4-FFF2-40B4-BE49-F238E27FC236}">
                <a16:creationId xmlns:a16="http://schemas.microsoft.com/office/drawing/2014/main" xmlns="" id="{2AF7C462-28FE-41A9-B116-6909A884EE6A}"/>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00BF63"/>
            </a:solidFill>
          </p:spPr>
        </p:sp>
        <p:sp>
          <p:nvSpPr>
            <p:cNvPr id="5" name="TextBox 5"/>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869734" y="3908435"/>
            <a:ext cx="14144094" cy="3978265"/>
          </a:xfrm>
          <a:prstGeom prst="rect">
            <a:avLst/>
          </a:prstGeom>
        </p:spPr>
        <p:txBody>
          <a:bodyPr lIns="0" tIns="0" rIns="0" bIns="0" rtlCol="0" anchor="t">
            <a:spAutoFit/>
          </a:bodyPr>
          <a:lstStyle/>
          <a:p>
            <a:pPr algn="l">
              <a:lnSpc>
                <a:spcPts val="10299"/>
              </a:lnSpc>
            </a:pPr>
            <a:r>
              <a:rPr lang="en-US" sz="9999" b="1" dirty="0">
                <a:solidFill>
                  <a:srgbClr val="0E2F5F"/>
                </a:solidFill>
                <a:latin typeface="Barlow Condensed Heavy"/>
                <a:ea typeface="Barlow Condensed Heavy"/>
                <a:cs typeface="Barlow Condensed Heavy"/>
                <a:sym typeface="Barlow Condensed Heavy"/>
              </a:rPr>
              <a:t>OPTIMISATION DES </a:t>
            </a:r>
            <a:r>
              <a:rPr lang="en-US" sz="9999" b="1" dirty="0">
                <a:solidFill>
                  <a:srgbClr val="00BF63"/>
                </a:solidFill>
                <a:latin typeface="Barlow Condensed Heavy"/>
                <a:ea typeface="Barlow Condensed Heavy"/>
                <a:cs typeface="Barlow Condensed Heavy"/>
                <a:sym typeface="Barlow Condensed Heavy"/>
              </a:rPr>
              <a:t>PERFORMANCES</a:t>
            </a:r>
            <a:r>
              <a:rPr lang="en-US" sz="9999" b="1" dirty="0">
                <a:solidFill>
                  <a:srgbClr val="0E2F5F"/>
                </a:solidFill>
                <a:latin typeface="Barlow Condensed Heavy"/>
                <a:ea typeface="Barlow Condensed Heavy"/>
                <a:cs typeface="Barlow Condensed Heavy"/>
                <a:sym typeface="Barlow Condensed Heavy"/>
              </a:rPr>
              <a:t> DANS UN ENVIRONNEMENT </a:t>
            </a:r>
            <a:r>
              <a:rPr lang="en-US" sz="9999" b="1" dirty="0">
                <a:solidFill>
                  <a:srgbClr val="00BF63"/>
                </a:solidFill>
                <a:latin typeface="Barlow Condensed Heavy"/>
                <a:ea typeface="Barlow Condensed Heavy"/>
                <a:cs typeface="Barlow Condensed Heavy"/>
                <a:sym typeface="Barlow Condensed Heavy"/>
              </a:rPr>
              <a:t>SHARDÉ</a:t>
            </a:r>
          </a:p>
        </p:txBody>
      </p:sp>
      <p:sp>
        <p:nvSpPr>
          <p:cNvPr id="14" name="Freeform 14"/>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6" name="Freeform 16"/>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Ellipse 16">
            <a:extLst>
              <a:ext uri="{FF2B5EF4-FFF2-40B4-BE49-F238E27FC236}">
                <a16:creationId xmlns:a16="http://schemas.microsoft.com/office/drawing/2014/main" xmlns="" id="{2B7B81BD-5140-4E25-95AB-6F3D6E4FCD8E}"/>
              </a:ext>
            </a:extLst>
          </p:cNvPr>
          <p:cNvSpPr/>
          <p:nvPr/>
        </p:nvSpPr>
        <p:spPr>
          <a:xfrm>
            <a:off x="1905000" y="1790700"/>
            <a:ext cx="1981200" cy="171545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b="1" dirty="0">
                <a:solidFill>
                  <a:srgbClr val="0E2F5F"/>
                </a:solidFill>
                <a:latin typeface="Barlow Condensed Heavy"/>
              </a:rPr>
              <a:t>07</a:t>
            </a:r>
            <a:endParaRPr lang="fr-MA" sz="12198" b="1" dirty="0">
              <a:solidFill>
                <a:srgbClr val="0E2F5F"/>
              </a:solidFill>
              <a:latin typeface="Barlow Condensed Heavy"/>
            </a:endParaRPr>
          </a:p>
        </p:txBody>
      </p:sp>
      <p:sp>
        <p:nvSpPr>
          <p:cNvPr id="20" name="Espace réservé du numéro de diapositive 19">
            <a:extLst>
              <a:ext uri="{FF2B5EF4-FFF2-40B4-BE49-F238E27FC236}">
                <a16:creationId xmlns:a16="http://schemas.microsoft.com/office/drawing/2014/main" xmlns="" id="{A80E5834-C2C0-4E0F-9DB7-5E5CE062B473}"/>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8449" y="4090040"/>
            <a:ext cx="8081112" cy="1998158"/>
            <a:chOff x="0" y="0"/>
            <a:chExt cx="2128359" cy="526264"/>
          </a:xfrm>
        </p:grpSpPr>
        <p:sp>
          <p:nvSpPr>
            <p:cNvPr id="3" name="Freeform 3"/>
            <p:cNvSpPr/>
            <p:nvPr/>
          </p:nvSpPr>
          <p:spPr>
            <a:xfrm>
              <a:off x="0" y="0"/>
              <a:ext cx="2128359" cy="526264"/>
            </a:xfrm>
            <a:custGeom>
              <a:avLst/>
              <a:gdLst/>
              <a:ahLst/>
              <a:cxnLst/>
              <a:rect l="l" t="t" r="r" b="b"/>
              <a:pathLst>
                <a:path w="2128359" h="526264">
                  <a:moveTo>
                    <a:pt x="18203" y="0"/>
                  </a:moveTo>
                  <a:lnTo>
                    <a:pt x="2110156" y="0"/>
                  </a:lnTo>
                  <a:cubicBezTo>
                    <a:pt x="2120209" y="0"/>
                    <a:pt x="2128359" y="8150"/>
                    <a:pt x="2128359" y="18203"/>
                  </a:cubicBezTo>
                  <a:lnTo>
                    <a:pt x="2128359" y="508061"/>
                  </a:lnTo>
                  <a:cubicBezTo>
                    <a:pt x="2128359" y="512889"/>
                    <a:pt x="2126441" y="517519"/>
                    <a:pt x="2123027" y="520933"/>
                  </a:cubicBezTo>
                  <a:cubicBezTo>
                    <a:pt x="2119614" y="524346"/>
                    <a:pt x="2114984" y="526264"/>
                    <a:pt x="2110156" y="526264"/>
                  </a:cubicBezTo>
                  <a:lnTo>
                    <a:pt x="18203" y="526264"/>
                  </a:lnTo>
                  <a:cubicBezTo>
                    <a:pt x="8150" y="526264"/>
                    <a:pt x="0" y="518114"/>
                    <a:pt x="0" y="508061"/>
                  </a:cubicBezTo>
                  <a:lnTo>
                    <a:pt x="0" y="18203"/>
                  </a:lnTo>
                  <a:cubicBezTo>
                    <a:pt x="0" y="8150"/>
                    <a:pt x="8150" y="0"/>
                    <a:pt x="18203" y="0"/>
                  </a:cubicBezTo>
                  <a:close/>
                </a:path>
              </a:pathLst>
            </a:custGeom>
            <a:solidFill>
              <a:srgbClr val="3A577B"/>
            </a:solidFill>
          </p:spPr>
        </p:sp>
        <p:sp>
          <p:nvSpPr>
            <p:cNvPr id="4" name="TextBox 4"/>
            <p:cNvSpPr txBox="1"/>
            <p:nvPr/>
          </p:nvSpPr>
          <p:spPr>
            <a:xfrm>
              <a:off x="0" y="-47625"/>
              <a:ext cx="2128359" cy="573889"/>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28700" y="1028700"/>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alphaModFix amt="37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5675422" y="1022524"/>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alphaModFix amt="38000"/>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3121769" y="588580"/>
            <a:ext cx="12259773" cy="943483"/>
          </a:xfrm>
          <a:prstGeom prst="rect">
            <a:avLst/>
          </a:prstGeom>
        </p:spPr>
        <p:txBody>
          <a:bodyPr lIns="0" tIns="0" rIns="0" bIns="0" rtlCol="0" anchor="t">
            <a:spAutoFit/>
          </a:bodyPr>
          <a:lstStyle/>
          <a:p>
            <a:pPr marL="0" lvl="0" indent="0" algn="ctr">
              <a:lnSpc>
                <a:spcPts val="6730"/>
              </a:lnSpc>
              <a:spcBef>
                <a:spcPct val="0"/>
              </a:spcBef>
            </a:pPr>
            <a:r>
              <a:rPr lang="en-US" sz="5299" b="1" u="none" strike="noStrike">
                <a:solidFill>
                  <a:srgbClr val="0E2F5F"/>
                </a:solidFill>
                <a:latin typeface="Akzidenz-Grotesk Heavy"/>
                <a:ea typeface="Akzidenz-Grotesk Heavy"/>
                <a:cs typeface="Akzidenz-Grotesk Heavy"/>
                <a:sym typeface="Akzidenz-Grotesk Heavy"/>
              </a:rPr>
              <a:t>Analyse des Performances</a:t>
            </a:r>
          </a:p>
        </p:txBody>
      </p:sp>
      <p:sp>
        <p:nvSpPr>
          <p:cNvPr id="8" name="TextBox 8"/>
          <p:cNvSpPr txBox="1"/>
          <p:nvPr/>
        </p:nvSpPr>
        <p:spPr>
          <a:xfrm>
            <a:off x="1356594" y="4538258"/>
            <a:ext cx="7024821" cy="1108708"/>
          </a:xfrm>
          <a:prstGeom prst="rect">
            <a:avLst/>
          </a:prstGeom>
        </p:spPr>
        <p:txBody>
          <a:bodyPr lIns="0" tIns="0" rIns="0" bIns="0" rtlCol="0" anchor="t">
            <a:spAutoFit/>
          </a:bodyPr>
          <a:lstStyle/>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Surveille le temps passé sur chaque collection</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Usage: mongotop 5 (relevé toutes les 5 secondes)</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Permet d'identifier les collections les plus sollicitées</a:t>
            </a:r>
          </a:p>
        </p:txBody>
      </p:sp>
      <p:grpSp>
        <p:nvGrpSpPr>
          <p:cNvPr id="9" name="Group 9"/>
          <p:cNvGrpSpPr/>
          <p:nvPr/>
        </p:nvGrpSpPr>
        <p:grpSpPr>
          <a:xfrm>
            <a:off x="828449" y="2965847"/>
            <a:ext cx="8081112" cy="848665"/>
            <a:chOff x="0" y="0"/>
            <a:chExt cx="10774816" cy="1131553"/>
          </a:xfrm>
        </p:grpSpPr>
        <p:grpSp>
          <p:nvGrpSpPr>
            <p:cNvPr id="10" name="Group 10"/>
            <p:cNvGrpSpPr/>
            <p:nvPr/>
          </p:nvGrpSpPr>
          <p:grpSpPr>
            <a:xfrm>
              <a:off x="0" y="0"/>
              <a:ext cx="10774816" cy="1131553"/>
              <a:chOff x="0" y="0"/>
              <a:chExt cx="1749546" cy="183734"/>
            </a:xfrm>
          </p:grpSpPr>
          <p:sp>
            <p:nvSpPr>
              <p:cNvPr id="11" name="Freeform 11"/>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12" name="TextBox 12"/>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91325" y="231561"/>
              <a:ext cx="9282347" cy="638060"/>
            </a:xfrm>
            <a:prstGeom prst="rect">
              <a:avLst/>
            </a:prstGeom>
          </p:spPr>
          <p:txBody>
            <a:bodyPr lIns="0" tIns="0" rIns="0" bIns="0" rtlCol="0" anchor="t">
              <a:spAutoFit/>
            </a:bodyPr>
            <a:lstStyle/>
            <a:p>
              <a:pPr algn="ctr">
                <a:lnSpc>
                  <a:spcPts val="4087"/>
                </a:lnSpc>
              </a:pPr>
              <a:r>
                <a:rPr lang="en-US" sz="2919" b="1">
                  <a:solidFill>
                    <a:srgbClr val="FFFFFF"/>
                  </a:solidFill>
                  <a:latin typeface="Aileron Heavy"/>
                  <a:ea typeface="Aileron Heavy"/>
                  <a:cs typeface="Aileron Heavy"/>
                  <a:sym typeface="Aileron Heavy"/>
                </a:rPr>
                <a:t>mongotop</a:t>
              </a:r>
            </a:p>
          </p:txBody>
        </p:sp>
      </p:grpSp>
      <p:sp>
        <p:nvSpPr>
          <p:cNvPr id="14" name="TextBox 14"/>
          <p:cNvSpPr txBox="1"/>
          <p:nvPr/>
        </p:nvSpPr>
        <p:spPr>
          <a:xfrm>
            <a:off x="3121769" y="1715631"/>
            <a:ext cx="12259773" cy="716915"/>
          </a:xfrm>
          <a:prstGeom prst="rect">
            <a:avLst/>
          </a:prstGeom>
        </p:spPr>
        <p:txBody>
          <a:bodyPr lIns="0" tIns="0" rIns="0" bIns="0" rtlCol="0" anchor="t">
            <a:spAutoFit/>
          </a:bodyPr>
          <a:lstStyle/>
          <a:p>
            <a:pPr marL="0" lvl="0" indent="0" algn="ctr">
              <a:lnSpc>
                <a:spcPts val="5080"/>
              </a:lnSpc>
              <a:spcBef>
                <a:spcPct val="0"/>
              </a:spcBef>
            </a:pPr>
            <a:r>
              <a:rPr lang="en-US" sz="4000" b="1">
                <a:solidFill>
                  <a:srgbClr val="00BF63"/>
                </a:solidFill>
                <a:latin typeface="Akzidenz-Grotesk Heavy"/>
                <a:ea typeface="Akzidenz-Grotesk Heavy"/>
                <a:cs typeface="Akzidenz-Grotesk Heavy"/>
                <a:sym typeface="Akzidenz-Grotesk Heavy"/>
              </a:rPr>
              <a:t>Outi</a:t>
            </a:r>
            <a:r>
              <a:rPr lang="en-US" sz="4000" b="1" u="none" strike="noStrike">
                <a:solidFill>
                  <a:srgbClr val="00BF63"/>
                </a:solidFill>
                <a:latin typeface="Akzidenz-Grotesk Heavy"/>
                <a:ea typeface="Akzidenz-Grotesk Heavy"/>
                <a:cs typeface="Akzidenz-Grotesk Heavy"/>
                <a:sym typeface="Akzidenz-Grotesk Heavy"/>
              </a:rPr>
              <a:t>ls de diagnostic MongoDB</a:t>
            </a:r>
          </a:p>
        </p:txBody>
      </p:sp>
      <p:grpSp>
        <p:nvGrpSpPr>
          <p:cNvPr id="15" name="Group 15"/>
          <p:cNvGrpSpPr/>
          <p:nvPr/>
        </p:nvGrpSpPr>
        <p:grpSpPr>
          <a:xfrm>
            <a:off x="828449" y="7641017"/>
            <a:ext cx="8081112" cy="1998158"/>
            <a:chOff x="0" y="0"/>
            <a:chExt cx="2128359" cy="526264"/>
          </a:xfrm>
        </p:grpSpPr>
        <p:sp>
          <p:nvSpPr>
            <p:cNvPr id="16" name="Freeform 16"/>
            <p:cNvSpPr/>
            <p:nvPr/>
          </p:nvSpPr>
          <p:spPr>
            <a:xfrm>
              <a:off x="0" y="0"/>
              <a:ext cx="2128359" cy="526264"/>
            </a:xfrm>
            <a:custGeom>
              <a:avLst/>
              <a:gdLst/>
              <a:ahLst/>
              <a:cxnLst/>
              <a:rect l="l" t="t" r="r" b="b"/>
              <a:pathLst>
                <a:path w="2128359" h="526264">
                  <a:moveTo>
                    <a:pt x="18203" y="0"/>
                  </a:moveTo>
                  <a:lnTo>
                    <a:pt x="2110156" y="0"/>
                  </a:lnTo>
                  <a:cubicBezTo>
                    <a:pt x="2120209" y="0"/>
                    <a:pt x="2128359" y="8150"/>
                    <a:pt x="2128359" y="18203"/>
                  </a:cubicBezTo>
                  <a:lnTo>
                    <a:pt x="2128359" y="508061"/>
                  </a:lnTo>
                  <a:cubicBezTo>
                    <a:pt x="2128359" y="512889"/>
                    <a:pt x="2126441" y="517519"/>
                    <a:pt x="2123027" y="520933"/>
                  </a:cubicBezTo>
                  <a:cubicBezTo>
                    <a:pt x="2119614" y="524346"/>
                    <a:pt x="2114984" y="526264"/>
                    <a:pt x="2110156" y="526264"/>
                  </a:cubicBezTo>
                  <a:lnTo>
                    <a:pt x="18203" y="526264"/>
                  </a:lnTo>
                  <a:cubicBezTo>
                    <a:pt x="8150" y="526264"/>
                    <a:pt x="0" y="518114"/>
                    <a:pt x="0" y="508061"/>
                  </a:cubicBezTo>
                  <a:lnTo>
                    <a:pt x="0" y="18203"/>
                  </a:lnTo>
                  <a:cubicBezTo>
                    <a:pt x="0" y="8150"/>
                    <a:pt x="8150" y="0"/>
                    <a:pt x="18203" y="0"/>
                  </a:cubicBezTo>
                  <a:close/>
                </a:path>
              </a:pathLst>
            </a:custGeom>
            <a:solidFill>
              <a:srgbClr val="3A577B"/>
            </a:solidFill>
          </p:spPr>
        </p:sp>
        <p:sp>
          <p:nvSpPr>
            <p:cNvPr id="17" name="TextBox 17"/>
            <p:cNvSpPr txBox="1"/>
            <p:nvPr/>
          </p:nvSpPr>
          <p:spPr>
            <a:xfrm>
              <a:off x="0" y="-47625"/>
              <a:ext cx="2128359" cy="573889"/>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1894745" y="7913022"/>
            <a:ext cx="5948518" cy="1480183"/>
          </a:xfrm>
          <a:prstGeom prst="rect">
            <a:avLst/>
          </a:prstGeom>
        </p:spPr>
        <p:txBody>
          <a:bodyPr lIns="0" tIns="0" rIns="0" bIns="0" rtlCol="0" anchor="t">
            <a:spAutoFit/>
          </a:bodyPr>
          <a:lstStyle/>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Détail des opérations en cours d'exécution</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Filtrage possible: db.currentOp({ "secs_running": { $gt: 5 } })</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Identification des requêtes bloquantes</a:t>
            </a:r>
          </a:p>
        </p:txBody>
      </p:sp>
      <p:grpSp>
        <p:nvGrpSpPr>
          <p:cNvPr id="19" name="Group 19"/>
          <p:cNvGrpSpPr/>
          <p:nvPr/>
        </p:nvGrpSpPr>
        <p:grpSpPr>
          <a:xfrm>
            <a:off x="828449" y="6516824"/>
            <a:ext cx="8081112" cy="848665"/>
            <a:chOff x="0" y="0"/>
            <a:chExt cx="10774816" cy="1131553"/>
          </a:xfrm>
        </p:grpSpPr>
        <p:grpSp>
          <p:nvGrpSpPr>
            <p:cNvPr id="20" name="Group 20"/>
            <p:cNvGrpSpPr/>
            <p:nvPr/>
          </p:nvGrpSpPr>
          <p:grpSpPr>
            <a:xfrm>
              <a:off x="0" y="0"/>
              <a:ext cx="10774816" cy="1131553"/>
              <a:chOff x="0" y="0"/>
              <a:chExt cx="1749546" cy="183734"/>
            </a:xfrm>
          </p:grpSpPr>
          <p:sp>
            <p:nvSpPr>
              <p:cNvPr id="21" name="Freeform 21"/>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22" name="TextBox 22"/>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91325" y="243207"/>
              <a:ext cx="9282347" cy="638060"/>
            </a:xfrm>
            <a:prstGeom prst="rect">
              <a:avLst/>
            </a:prstGeom>
          </p:spPr>
          <p:txBody>
            <a:bodyPr lIns="0" tIns="0" rIns="0" bIns="0" rtlCol="0" anchor="t">
              <a:spAutoFit/>
            </a:bodyPr>
            <a:lstStyle/>
            <a:p>
              <a:pPr algn="ctr">
                <a:lnSpc>
                  <a:spcPts val="4087"/>
                </a:lnSpc>
              </a:pPr>
              <a:r>
                <a:rPr lang="en-US" sz="2919" b="1">
                  <a:solidFill>
                    <a:srgbClr val="FFFFFF"/>
                  </a:solidFill>
                  <a:latin typeface="Aileron Heavy"/>
                  <a:ea typeface="Aileron Heavy"/>
                  <a:cs typeface="Aileron Heavy"/>
                  <a:sym typeface="Aileron Heavy"/>
                </a:rPr>
                <a:t>db.currentOp()</a:t>
              </a:r>
            </a:p>
          </p:txBody>
        </p:sp>
      </p:grpSp>
      <p:grpSp>
        <p:nvGrpSpPr>
          <p:cNvPr id="24" name="Group 24"/>
          <p:cNvGrpSpPr/>
          <p:nvPr/>
        </p:nvGrpSpPr>
        <p:grpSpPr>
          <a:xfrm>
            <a:off x="9807139" y="4090040"/>
            <a:ext cx="7722148" cy="1998158"/>
            <a:chOff x="0" y="0"/>
            <a:chExt cx="2033817" cy="526264"/>
          </a:xfrm>
        </p:grpSpPr>
        <p:sp>
          <p:nvSpPr>
            <p:cNvPr id="25" name="Freeform 25"/>
            <p:cNvSpPr/>
            <p:nvPr/>
          </p:nvSpPr>
          <p:spPr>
            <a:xfrm>
              <a:off x="0" y="0"/>
              <a:ext cx="2033817" cy="526264"/>
            </a:xfrm>
            <a:custGeom>
              <a:avLst/>
              <a:gdLst/>
              <a:ahLst/>
              <a:cxnLst/>
              <a:rect l="l" t="t" r="r" b="b"/>
              <a:pathLst>
                <a:path w="2033817" h="526264">
                  <a:moveTo>
                    <a:pt x="19049" y="0"/>
                  </a:moveTo>
                  <a:lnTo>
                    <a:pt x="2014768" y="0"/>
                  </a:lnTo>
                  <a:cubicBezTo>
                    <a:pt x="2019820" y="0"/>
                    <a:pt x="2024665" y="2007"/>
                    <a:pt x="2028238" y="5579"/>
                  </a:cubicBezTo>
                  <a:cubicBezTo>
                    <a:pt x="2031810" y="9152"/>
                    <a:pt x="2033817" y="13997"/>
                    <a:pt x="2033817" y="19049"/>
                  </a:cubicBezTo>
                  <a:lnTo>
                    <a:pt x="2033817" y="507215"/>
                  </a:lnTo>
                  <a:cubicBezTo>
                    <a:pt x="2033817" y="512267"/>
                    <a:pt x="2031810" y="517112"/>
                    <a:pt x="2028238" y="520685"/>
                  </a:cubicBezTo>
                  <a:cubicBezTo>
                    <a:pt x="2024665" y="524257"/>
                    <a:pt x="2019820" y="526264"/>
                    <a:pt x="2014768" y="526264"/>
                  </a:cubicBezTo>
                  <a:lnTo>
                    <a:pt x="19049" y="526264"/>
                  </a:lnTo>
                  <a:cubicBezTo>
                    <a:pt x="8528" y="526264"/>
                    <a:pt x="0" y="517736"/>
                    <a:pt x="0" y="507215"/>
                  </a:cubicBezTo>
                  <a:lnTo>
                    <a:pt x="0" y="19049"/>
                  </a:lnTo>
                  <a:cubicBezTo>
                    <a:pt x="0" y="13997"/>
                    <a:pt x="2007" y="9152"/>
                    <a:pt x="5579" y="5579"/>
                  </a:cubicBezTo>
                  <a:cubicBezTo>
                    <a:pt x="9152" y="2007"/>
                    <a:pt x="13997" y="0"/>
                    <a:pt x="19049" y="0"/>
                  </a:cubicBezTo>
                  <a:close/>
                </a:path>
              </a:pathLst>
            </a:custGeom>
            <a:solidFill>
              <a:srgbClr val="3A577B"/>
            </a:solidFill>
          </p:spPr>
        </p:sp>
        <p:sp>
          <p:nvSpPr>
            <p:cNvPr id="26" name="TextBox 26"/>
            <p:cNvSpPr txBox="1"/>
            <p:nvPr/>
          </p:nvSpPr>
          <p:spPr>
            <a:xfrm>
              <a:off x="0" y="-47625"/>
              <a:ext cx="2033817" cy="573889"/>
            </a:xfrm>
            <a:prstGeom prst="rect">
              <a:avLst/>
            </a:prstGeom>
          </p:spPr>
          <p:txBody>
            <a:bodyPr lIns="50800" tIns="50800" rIns="50800" bIns="50800" rtlCol="0" anchor="ctr"/>
            <a:lstStyle/>
            <a:p>
              <a:pPr algn="ctr">
                <a:lnSpc>
                  <a:spcPts val="2800"/>
                </a:lnSpc>
              </a:pPr>
              <a:endParaRPr/>
            </a:p>
          </p:txBody>
        </p:sp>
      </p:grpSp>
      <p:sp>
        <p:nvSpPr>
          <p:cNvPr id="27" name="TextBox 27"/>
          <p:cNvSpPr txBox="1"/>
          <p:nvPr/>
        </p:nvSpPr>
        <p:spPr>
          <a:xfrm>
            <a:off x="9824553" y="4454039"/>
            <a:ext cx="7722148" cy="1406523"/>
          </a:xfrm>
          <a:prstGeom prst="rect">
            <a:avLst/>
          </a:prstGeom>
        </p:spPr>
        <p:txBody>
          <a:bodyPr lIns="0" tIns="0" rIns="0" bIns="0" rtlCol="0" anchor="t">
            <a:spAutoFit/>
          </a:bodyPr>
          <a:lstStyle/>
          <a:p>
            <a:pPr marL="431817" lvl="1" indent="-215908" algn="l">
              <a:lnSpc>
                <a:spcPts val="2800"/>
              </a:lnSpc>
              <a:buFont typeface="Arial"/>
              <a:buChar char="•"/>
            </a:pPr>
            <a:r>
              <a:rPr lang="en-US" sz="2000" b="1">
                <a:solidFill>
                  <a:srgbClr val="E1EDFC"/>
                </a:solidFill>
                <a:latin typeface="Aileron Bold"/>
                <a:ea typeface="Aileron Bold"/>
                <a:cs typeface="Aileron Bold"/>
                <a:sym typeface="Aileron Bold"/>
              </a:rPr>
              <a:t>Fournit des statistiques d'utilisation en temps réel par shard</a:t>
            </a:r>
          </a:p>
          <a:p>
            <a:pPr marL="431817" lvl="1" indent="-215908" algn="l">
              <a:lnSpc>
                <a:spcPts val="2800"/>
              </a:lnSpc>
              <a:buFont typeface="Arial"/>
              <a:buChar char="•"/>
            </a:pPr>
            <a:r>
              <a:rPr lang="en-US" sz="2000" b="1">
                <a:solidFill>
                  <a:srgbClr val="E1EDFC"/>
                </a:solidFill>
                <a:latin typeface="Aileron Bold"/>
                <a:ea typeface="Aileron Bold"/>
                <a:cs typeface="Aileron Bold"/>
                <a:sym typeface="Aileron Bold"/>
              </a:rPr>
              <a:t>Métriques clés: opérations/sec, utilisation mémoire, latence</a:t>
            </a:r>
          </a:p>
          <a:p>
            <a:pPr marL="431817" lvl="1" indent="-215908" algn="l">
              <a:lnSpc>
                <a:spcPts val="2800"/>
              </a:lnSpc>
              <a:buFont typeface="Arial"/>
              <a:buChar char="•"/>
            </a:pPr>
            <a:r>
              <a:rPr lang="en-US" sz="2000" b="1">
                <a:solidFill>
                  <a:srgbClr val="E1EDFC"/>
                </a:solidFill>
                <a:latin typeface="Aileron Bold"/>
                <a:ea typeface="Aileron Bold"/>
                <a:cs typeface="Aileron Bold"/>
                <a:sym typeface="Aileron Bold"/>
              </a:rPr>
              <a:t>Usage: mongostat --discover pour tous les membres du cluster</a:t>
            </a:r>
          </a:p>
        </p:txBody>
      </p:sp>
      <p:grpSp>
        <p:nvGrpSpPr>
          <p:cNvPr id="28" name="Group 28"/>
          <p:cNvGrpSpPr/>
          <p:nvPr/>
        </p:nvGrpSpPr>
        <p:grpSpPr>
          <a:xfrm>
            <a:off x="9807139" y="2965847"/>
            <a:ext cx="7722148" cy="810967"/>
            <a:chOff x="0" y="0"/>
            <a:chExt cx="10296197" cy="1081289"/>
          </a:xfrm>
        </p:grpSpPr>
        <p:grpSp>
          <p:nvGrpSpPr>
            <p:cNvPr id="29" name="Group 29"/>
            <p:cNvGrpSpPr/>
            <p:nvPr/>
          </p:nvGrpSpPr>
          <p:grpSpPr>
            <a:xfrm>
              <a:off x="0" y="0"/>
              <a:ext cx="10296197" cy="1081289"/>
              <a:chOff x="0" y="0"/>
              <a:chExt cx="1749546" cy="183734"/>
            </a:xfrm>
          </p:grpSpPr>
          <p:sp>
            <p:nvSpPr>
              <p:cNvPr id="30" name="Freeform 30"/>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31" name="TextBox 31"/>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32" name="TextBox 32"/>
            <p:cNvSpPr txBox="1"/>
            <p:nvPr/>
          </p:nvSpPr>
          <p:spPr>
            <a:xfrm>
              <a:off x="565059" y="218737"/>
              <a:ext cx="8870024" cy="612256"/>
            </a:xfrm>
            <a:prstGeom prst="rect">
              <a:avLst/>
            </a:prstGeom>
          </p:spPr>
          <p:txBody>
            <a:bodyPr lIns="0" tIns="0" rIns="0" bIns="0" rtlCol="0" anchor="t">
              <a:spAutoFit/>
            </a:bodyPr>
            <a:lstStyle/>
            <a:p>
              <a:pPr algn="ctr">
                <a:lnSpc>
                  <a:spcPts val="3906"/>
                </a:lnSpc>
              </a:pPr>
              <a:r>
                <a:rPr lang="en-US" sz="2790" b="1">
                  <a:solidFill>
                    <a:srgbClr val="FFFFFF"/>
                  </a:solidFill>
                  <a:latin typeface="Aileron Heavy"/>
                  <a:ea typeface="Aileron Heavy"/>
                  <a:cs typeface="Aileron Heavy"/>
                  <a:sym typeface="Aileron Heavy"/>
                </a:rPr>
                <a:t>mongostat</a:t>
              </a:r>
            </a:p>
          </p:txBody>
        </p:sp>
      </p:grpSp>
      <p:grpSp>
        <p:nvGrpSpPr>
          <p:cNvPr id="33" name="Group 33"/>
          <p:cNvGrpSpPr/>
          <p:nvPr/>
        </p:nvGrpSpPr>
        <p:grpSpPr>
          <a:xfrm>
            <a:off x="9824553" y="7641017"/>
            <a:ext cx="7704733" cy="1998158"/>
            <a:chOff x="0" y="0"/>
            <a:chExt cx="2029230" cy="526264"/>
          </a:xfrm>
        </p:grpSpPr>
        <p:sp>
          <p:nvSpPr>
            <p:cNvPr id="34" name="Freeform 34"/>
            <p:cNvSpPr/>
            <p:nvPr/>
          </p:nvSpPr>
          <p:spPr>
            <a:xfrm>
              <a:off x="0" y="0"/>
              <a:ext cx="2029230" cy="526264"/>
            </a:xfrm>
            <a:custGeom>
              <a:avLst/>
              <a:gdLst/>
              <a:ahLst/>
              <a:cxnLst/>
              <a:rect l="l" t="t" r="r" b="b"/>
              <a:pathLst>
                <a:path w="2029230" h="526264">
                  <a:moveTo>
                    <a:pt x="19092" y="0"/>
                  </a:moveTo>
                  <a:lnTo>
                    <a:pt x="2010139" y="0"/>
                  </a:lnTo>
                  <a:cubicBezTo>
                    <a:pt x="2020683" y="0"/>
                    <a:pt x="2029230" y="8548"/>
                    <a:pt x="2029230" y="19092"/>
                  </a:cubicBezTo>
                  <a:lnTo>
                    <a:pt x="2029230" y="507172"/>
                  </a:lnTo>
                  <a:cubicBezTo>
                    <a:pt x="2029230" y="517716"/>
                    <a:pt x="2020683" y="526264"/>
                    <a:pt x="2010139" y="526264"/>
                  </a:cubicBezTo>
                  <a:lnTo>
                    <a:pt x="19092" y="526264"/>
                  </a:lnTo>
                  <a:cubicBezTo>
                    <a:pt x="8548" y="526264"/>
                    <a:pt x="0" y="517716"/>
                    <a:pt x="0" y="507172"/>
                  </a:cubicBezTo>
                  <a:lnTo>
                    <a:pt x="0" y="19092"/>
                  </a:lnTo>
                  <a:cubicBezTo>
                    <a:pt x="0" y="8548"/>
                    <a:pt x="8548" y="0"/>
                    <a:pt x="19092" y="0"/>
                  </a:cubicBezTo>
                  <a:close/>
                </a:path>
              </a:pathLst>
            </a:custGeom>
            <a:solidFill>
              <a:srgbClr val="3A577B"/>
            </a:solidFill>
          </p:spPr>
        </p:sp>
        <p:sp>
          <p:nvSpPr>
            <p:cNvPr id="35" name="TextBox 35"/>
            <p:cNvSpPr txBox="1"/>
            <p:nvPr/>
          </p:nvSpPr>
          <p:spPr>
            <a:xfrm>
              <a:off x="0" y="-47625"/>
              <a:ext cx="2029230" cy="573889"/>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9998145" y="7876192"/>
            <a:ext cx="7340135" cy="1480183"/>
          </a:xfrm>
          <a:prstGeom prst="rect">
            <a:avLst/>
          </a:prstGeom>
        </p:spPr>
        <p:txBody>
          <a:bodyPr lIns="0" tIns="0" rIns="0" bIns="0" rtlCol="0" anchor="t">
            <a:spAutoFit/>
          </a:bodyPr>
          <a:lstStyle/>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Niveau 0: désactivé</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Niveau 1: enregistre les opérations lentes (&gt; slowms)</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Niveau 2: enregistre toutes les opérations</a:t>
            </a:r>
          </a:p>
          <a:p>
            <a:pPr marL="453406" lvl="1" indent="-226703" algn="l">
              <a:lnSpc>
                <a:spcPts val="2940"/>
              </a:lnSpc>
              <a:buFont typeface="Arial"/>
              <a:buChar char="•"/>
            </a:pPr>
            <a:r>
              <a:rPr lang="en-US" sz="2100" b="1">
                <a:solidFill>
                  <a:srgbClr val="E1EDFC"/>
                </a:solidFill>
                <a:latin typeface="Aileron Bold"/>
                <a:ea typeface="Aileron Bold"/>
                <a:cs typeface="Aileron Bold"/>
                <a:sym typeface="Aileron Bold"/>
              </a:rPr>
              <a:t>Configuration: db.setProfilingLevel(2, { slowms: 20 })</a:t>
            </a:r>
          </a:p>
        </p:txBody>
      </p:sp>
      <p:grpSp>
        <p:nvGrpSpPr>
          <p:cNvPr id="37" name="Group 37"/>
          <p:cNvGrpSpPr/>
          <p:nvPr/>
        </p:nvGrpSpPr>
        <p:grpSpPr>
          <a:xfrm>
            <a:off x="9807139" y="6516824"/>
            <a:ext cx="7722148" cy="810967"/>
            <a:chOff x="0" y="0"/>
            <a:chExt cx="10296197" cy="1081289"/>
          </a:xfrm>
        </p:grpSpPr>
        <p:grpSp>
          <p:nvGrpSpPr>
            <p:cNvPr id="38" name="Group 38"/>
            <p:cNvGrpSpPr/>
            <p:nvPr/>
          </p:nvGrpSpPr>
          <p:grpSpPr>
            <a:xfrm>
              <a:off x="0" y="0"/>
              <a:ext cx="10296197" cy="1081289"/>
              <a:chOff x="0" y="0"/>
              <a:chExt cx="1749546" cy="183734"/>
            </a:xfrm>
          </p:grpSpPr>
          <p:sp>
            <p:nvSpPr>
              <p:cNvPr id="39" name="Freeform 39"/>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40" name="TextBox 40"/>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41" name="TextBox 41"/>
            <p:cNvSpPr txBox="1"/>
            <p:nvPr/>
          </p:nvSpPr>
          <p:spPr>
            <a:xfrm>
              <a:off x="565059" y="229865"/>
              <a:ext cx="8870024" cy="612256"/>
            </a:xfrm>
            <a:prstGeom prst="rect">
              <a:avLst/>
            </a:prstGeom>
          </p:spPr>
          <p:txBody>
            <a:bodyPr lIns="0" tIns="0" rIns="0" bIns="0" rtlCol="0" anchor="t">
              <a:spAutoFit/>
            </a:bodyPr>
            <a:lstStyle/>
            <a:p>
              <a:pPr algn="ctr">
                <a:lnSpc>
                  <a:spcPts val="3906"/>
                </a:lnSpc>
              </a:pPr>
              <a:r>
                <a:rPr lang="en-US" sz="2790" b="1">
                  <a:solidFill>
                    <a:srgbClr val="FFFFFF"/>
                  </a:solidFill>
                  <a:latin typeface="Aileron Heavy"/>
                  <a:ea typeface="Aileron Heavy"/>
                  <a:cs typeface="Aileron Heavy"/>
                  <a:sym typeface="Aileron Heavy"/>
                </a:rPr>
                <a:t>Profiler de base de données</a:t>
              </a:r>
            </a:p>
          </p:txBody>
        </p:sp>
      </p:grpSp>
      <p:sp>
        <p:nvSpPr>
          <p:cNvPr id="44" name="Espace réservé du numéro de diapositive 43">
            <a:extLst>
              <a:ext uri="{FF2B5EF4-FFF2-40B4-BE49-F238E27FC236}">
                <a16:creationId xmlns:a16="http://schemas.microsoft.com/office/drawing/2014/main" xmlns="" id="{C094552F-C953-46AC-9998-9E6BB6B0187C}"/>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213068" y="1693534"/>
            <a:ext cx="13609385" cy="944372"/>
          </a:xfrm>
          <a:prstGeom prst="rect">
            <a:avLst/>
          </a:prstGeom>
        </p:spPr>
        <p:txBody>
          <a:bodyPr lIns="0" tIns="0" rIns="0" bIns="0" rtlCol="0" anchor="t">
            <a:spAutoFit/>
          </a:bodyPr>
          <a:lstStyle/>
          <a:p>
            <a:pPr marL="0" lvl="0" indent="0" algn="ct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Métriques clés spécifiques au sharding</a:t>
            </a:r>
          </a:p>
        </p:txBody>
      </p:sp>
      <p:grpSp>
        <p:nvGrpSpPr>
          <p:cNvPr id="4" name="Group 4"/>
          <p:cNvGrpSpPr/>
          <p:nvPr/>
        </p:nvGrpSpPr>
        <p:grpSpPr>
          <a:xfrm>
            <a:off x="3747522" y="3457741"/>
            <a:ext cx="14540478" cy="5965287"/>
            <a:chOff x="0" y="0"/>
            <a:chExt cx="3829591" cy="1571104"/>
          </a:xfrm>
        </p:grpSpPr>
        <p:sp>
          <p:nvSpPr>
            <p:cNvPr id="5" name="Freeform 5"/>
            <p:cNvSpPr/>
            <p:nvPr/>
          </p:nvSpPr>
          <p:spPr>
            <a:xfrm>
              <a:off x="0" y="0"/>
              <a:ext cx="3829591" cy="1571104"/>
            </a:xfrm>
            <a:custGeom>
              <a:avLst/>
              <a:gdLst/>
              <a:ahLst/>
              <a:cxnLst/>
              <a:rect l="l" t="t" r="r" b="b"/>
              <a:pathLst>
                <a:path w="3829591" h="1571104">
                  <a:moveTo>
                    <a:pt x="7987" y="0"/>
                  </a:moveTo>
                  <a:lnTo>
                    <a:pt x="3821604" y="0"/>
                  </a:lnTo>
                  <a:cubicBezTo>
                    <a:pt x="3823723" y="0"/>
                    <a:pt x="3825754" y="841"/>
                    <a:pt x="3827252" y="2339"/>
                  </a:cubicBezTo>
                  <a:cubicBezTo>
                    <a:pt x="3828750" y="3837"/>
                    <a:pt x="3829591" y="5868"/>
                    <a:pt x="3829591" y="7987"/>
                  </a:cubicBezTo>
                  <a:lnTo>
                    <a:pt x="3829591" y="1563118"/>
                  </a:lnTo>
                  <a:cubicBezTo>
                    <a:pt x="3829591" y="1565236"/>
                    <a:pt x="3828750" y="1567268"/>
                    <a:pt x="3827252" y="1568765"/>
                  </a:cubicBezTo>
                  <a:cubicBezTo>
                    <a:pt x="3825754" y="1570263"/>
                    <a:pt x="3823723" y="1571104"/>
                    <a:pt x="3821604" y="1571104"/>
                  </a:cubicBezTo>
                  <a:lnTo>
                    <a:pt x="7987" y="1571104"/>
                  </a:lnTo>
                  <a:cubicBezTo>
                    <a:pt x="5868" y="1571104"/>
                    <a:pt x="3837" y="1570263"/>
                    <a:pt x="2339" y="1568765"/>
                  </a:cubicBezTo>
                  <a:cubicBezTo>
                    <a:pt x="841" y="1567268"/>
                    <a:pt x="0" y="1565236"/>
                    <a:pt x="0" y="1563118"/>
                  </a:cubicBezTo>
                  <a:lnTo>
                    <a:pt x="0" y="7987"/>
                  </a:lnTo>
                  <a:cubicBezTo>
                    <a:pt x="0" y="5868"/>
                    <a:pt x="841" y="3837"/>
                    <a:pt x="2339" y="2339"/>
                  </a:cubicBezTo>
                  <a:cubicBezTo>
                    <a:pt x="3837" y="841"/>
                    <a:pt x="5868" y="0"/>
                    <a:pt x="7987" y="0"/>
                  </a:cubicBezTo>
                  <a:close/>
                </a:path>
              </a:pathLst>
            </a:custGeom>
            <a:solidFill>
              <a:srgbClr val="C5D9F3"/>
            </a:solidFill>
            <a:ln cap="sq">
              <a:noFill/>
              <a:prstDash val="solid"/>
              <a:miter/>
            </a:ln>
          </p:spPr>
        </p:sp>
        <p:sp>
          <p:nvSpPr>
            <p:cNvPr id="6" name="TextBox 6"/>
            <p:cNvSpPr txBox="1"/>
            <p:nvPr/>
          </p:nvSpPr>
          <p:spPr>
            <a:xfrm>
              <a:off x="0" y="-47625"/>
              <a:ext cx="3829591" cy="1618729"/>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4213068" y="4474968"/>
            <a:ext cx="6380493" cy="1619250"/>
            <a:chOff x="0" y="0"/>
            <a:chExt cx="1680459" cy="426469"/>
          </a:xfrm>
        </p:grpSpPr>
        <p:sp>
          <p:nvSpPr>
            <p:cNvPr id="8" name="Freeform 8"/>
            <p:cNvSpPr/>
            <p:nvPr/>
          </p:nvSpPr>
          <p:spPr>
            <a:xfrm>
              <a:off x="0" y="0"/>
              <a:ext cx="1680459" cy="426469"/>
            </a:xfrm>
            <a:custGeom>
              <a:avLst/>
              <a:gdLst/>
              <a:ahLst/>
              <a:cxnLst/>
              <a:rect l="l" t="t" r="r" b="b"/>
              <a:pathLst>
                <a:path w="1680459" h="426469">
                  <a:moveTo>
                    <a:pt x="61882" y="0"/>
                  </a:moveTo>
                  <a:lnTo>
                    <a:pt x="1618577" y="0"/>
                  </a:lnTo>
                  <a:cubicBezTo>
                    <a:pt x="1634989" y="0"/>
                    <a:pt x="1650729" y="6520"/>
                    <a:pt x="1662334" y="18125"/>
                  </a:cubicBezTo>
                  <a:cubicBezTo>
                    <a:pt x="1673939" y="29730"/>
                    <a:pt x="1680459" y="45470"/>
                    <a:pt x="1680459" y="61882"/>
                  </a:cubicBezTo>
                  <a:lnTo>
                    <a:pt x="1680459" y="364587"/>
                  </a:lnTo>
                  <a:cubicBezTo>
                    <a:pt x="1680459" y="380999"/>
                    <a:pt x="1673939" y="396739"/>
                    <a:pt x="1662334" y="408344"/>
                  </a:cubicBezTo>
                  <a:cubicBezTo>
                    <a:pt x="1650729" y="419949"/>
                    <a:pt x="1634989" y="426469"/>
                    <a:pt x="1618577" y="426469"/>
                  </a:cubicBezTo>
                  <a:lnTo>
                    <a:pt x="61882" y="426469"/>
                  </a:lnTo>
                  <a:cubicBezTo>
                    <a:pt x="45470" y="426469"/>
                    <a:pt x="29730" y="419949"/>
                    <a:pt x="18125" y="408344"/>
                  </a:cubicBezTo>
                  <a:cubicBezTo>
                    <a:pt x="6520" y="396739"/>
                    <a:pt x="0" y="380999"/>
                    <a:pt x="0" y="364587"/>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9" name="TextBox 9"/>
            <p:cNvSpPr txBox="1"/>
            <p:nvPr/>
          </p:nvSpPr>
          <p:spPr>
            <a:xfrm>
              <a:off x="0" y="-47625"/>
              <a:ext cx="1680459" cy="474094"/>
            </a:xfrm>
            <a:prstGeom prst="rect">
              <a:avLst/>
            </a:prstGeom>
          </p:spPr>
          <p:txBody>
            <a:bodyPr lIns="50800" tIns="50800" rIns="50800" bIns="50800" rtlCol="0" anchor="ctr"/>
            <a:lstStyle/>
            <a:p>
              <a:pPr algn="ctr">
                <a:lnSpc>
                  <a:spcPts val="3780"/>
                </a:lnSpc>
              </a:pPr>
              <a:r>
                <a:rPr lang="en-US" sz="2700" b="1">
                  <a:solidFill>
                    <a:srgbClr val="0E2F5F"/>
                  </a:solidFill>
                  <a:latin typeface="Aileron Bold"/>
                  <a:ea typeface="Aileron Bold"/>
                  <a:cs typeface="Aileron Bold"/>
                  <a:sym typeface="Aileron Bold"/>
                </a:rPr>
                <a:t>Latence des requêtes</a:t>
              </a:r>
            </a:p>
            <a:p>
              <a:pPr algn="ctr">
                <a:lnSpc>
                  <a:spcPts val="3780"/>
                </a:lnSpc>
              </a:pPr>
              <a:r>
                <a:rPr lang="en-US" sz="2700" b="1">
                  <a:solidFill>
                    <a:srgbClr val="000000"/>
                  </a:solidFill>
                  <a:latin typeface="Aileron Bold"/>
                  <a:ea typeface="Aileron Bold"/>
                  <a:cs typeface="Aileron Bold"/>
                  <a:sym typeface="Aileron Bold"/>
                </a:rPr>
                <a:t>temps total vs temps par shard</a:t>
              </a:r>
            </a:p>
          </p:txBody>
        </p:sp>
      </p:grpSp>
      <p:sp>
        <p:nvSpPr>
          <p:cNvPr id="10" name="AutoShape 10"/>
          <p:cNvSpPr/>
          <p:nvPr/>
        </p:nvSpPr>
        <p:spPr>
          <a:xfrm>
            <a:off x="6480267" y="3146777"/>
            <a:ext cx="12960534" cy="0"/>
          </a:xfrm>
          <a:prstGeom prst="line">
            <a:avLst/>
          </a:prstGeom>
          <a:ln w="38100" cap="flat">
            <a:solidFill>
              <a:srgbClr val="00BF63"/>
            </a:solidFill>
            <a:prstDash val="solid"/>
            <a:headEnd type="none" w="sm" len="sm"/>
            <a:tailEnd type="none" w="sm" len="sm"/>
          </a:ln>
        </p:spPr>
      </p:sp>
      <p:grpSp>
        <p:nvGrpSpPr>
          <p:cNvPr id="11" name="Group 11"/>
          <p:cNvGrpSpPr/>
          <p:nvPr/>
        </p:nvGrpSpPr>
        <p:grpSpPr>
          <a:xfrm>
            <a:off x="0" y="-27349"/>
            <a:ext cx="3176441" cy="10287000"/>
            <a:chOff x="0" y="0"/>
            <a:chExt cx="492114" cy="1593725"/>
          </a:xfrm>
        </p:grpSpPr>
        <p:sp>
          <p:nvSpPr>
            <p:cNvPr id="12" name="Freeform 12"/>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13" name="Freeform 13"/>
          <p:cNvSpPr/>
          <p:nvPr/>
        </p:nvSpPr>
        <p:spPr>
          <a:xfrm>
            <a:off x="16427863"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4" name="Group 14"/>
          <p:cNvGrpSpPr/>
          <p:nvPr/>
        </p:nvGrpSpPr>
        <p:grpSpPr>
          <a:xfrm>
            <a:off x="11273829" y="4474968"/>
            <a:ext cx="6380493" cy="1619250"/>
            <a:chOff x="0" y="0"/>
            <a:chExt cx="1680459" cy="426469"/>
          </a:xfrm>
        </p:grpSpPr>
        <p:sp>
          <p:nvSpPr>
            <p:cNvPr id="15" name="Freeform 15"/>
            <p:cNvSpPr/>
            <p:nvPr/>
          </p:nvSpPr>
          <p:spPr>
            <a:xfrm>
              <a:off x="0" y="0"/>
              <a:ext cx="1680459" cy="426469"/>
            </a:xfrm>
            <a:custGeom>
              <a:avLst/>
              <a:gdLst/>
              <a:ahLst/>
              <a:cxnLst/>
              <a:rect l="l" t="t" r="r" b="b"/>
              <a:pathLst>
                <a:path w="1680459" h="426469">
                  <a:moveTo>
                    <a:pt x="61882" y="0"/>
                  </a:moveTo>
                  <a:lnTo>
                    <a:pt x="1618577" y="0"/>
                  </a:lnTo>
                  <a:cubicBezTo>
                    <a:pt x="1634989" y="0"/>
                    <a:pt x="1650729" y="6520"/>
                    <a:pt x="1662334" y="18125"/>
                  </a:cubicBezTo>
                  <a:cubicBezTo>
                    <a:pt x="1673939" y="29730"/>
                    <a:pt x="1680459" y="45470"/>
                    <a:pt x="1680459" y="61882"/>
                  </a:cubicBezTo>
                  <a:lnTo>
                    <a:pt x="1680459" y="364587"/>
                  </a:lnTo>
                  <a:cubicBezTo>
                    <a:pt x="1680459" y="380999"/>
                    <a:pt x="1673939" y="396739"/>
                    <a:pt x="1662334" y="408344"/>
                  </a:cubicBezTo>
                  <a:cubicBezTo>
                    <a:pt x="1650729" y="419949"/>
                    <a:pt x="1634989" y="426469"/>
                    <a:pt x="1618577" y="426469"/>
                  </a:cubicBezTo>
                  <a:lnTo>
                    <a:pt x="61882" y="426469"/>
                  </a:lnTo>
                  <a:cubicBezTo>
                    <a:pt x="45470" y="426469"/>
                    <a:pt x="29730" y="419949"/>
                    <a:pt x="18125" y="408344"/>
                  </a:cubicBezTo>
                  <a:cubicBezTo>
                    <a:pt x="6520" y="396739"/>
                    <a:pt x="0" y="380999"/>
                    <a:pt x="0" y="364587"/>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16" name="TextBox 16"/>
            <p:cNvSpPr txBox="1"/>
            <p:nvPr/>
          </p:nvSpPr>
          <p:spPr>
            <a:xfrm>
              <a:off x="0" y="-57150"/>
              <a:ext cx="1680459" cy="483619"/>
            </a:xfrm>
            <a:prstGeom prst="rect">
              <a:avLst/>
            </a:prstGeom>
          </p:spPr>
          <p:txBody>
            <a:bodyPr lIns="50800" tIns="50800" rIns="50800" bIns="50800" rtlCol="0" anchor="ctr"/>
            <a:lstStyle/>
            <a:p>
              <a:pPr algn="ctr">
                <a:lnSpc>
                  <a:spcPts val="4060"/>
                </a:lnSpc>
              </a:pPr>
              <a:r>
                <a:rPr lang="en-US" sz="2900" b="1">
                  <a:solidFill>
                    <a:srgbClr val="0E2F5F"/>
                  </a:solidFill>
                  <a:latin typeface="Aileron Bold"/>
                  <a:ea typeface="Aileron Bold"/>
                  <a:cs typeface="Aileron Bold"/>
                  <a:sym typeface="Aileron Bold"/>
                </a:rPr>
                <a:t>Distribution des opérations</a:t>
              </a:r>
            </a:p>
            <a:p>
              <a:pPr algn="ctr">
                <a:lnSpc>
                  <a:spcPts val="4060"/>
                </a:lnSpc>
              </a:pPr>
              <a:r>
                <a:rPr lang="en-US" sz="2900" b="1">
                  <a:solidFill>
                    <a:srgbClr val="000000"/>
                  </a:solidFill>
                  <a:latin typeface="Aileron Bold"/>
                  <a:ea typeface="Aileron Bold"/>
                  <a:cs typeface="Aileron Bold"/>
                  <a:sym typeface="Aileron Bold"/>
                </a:rPr>
                <a:t>ratio requêtes ciblées vs scatter-gather</a:t>
              </a:r>
            </a:p>
          </p:txBody>
        </p:sp>
      </p:grpSp>
      <p:grpSp>
        <p:nvGrpSpPr>
          <p:cNvPr id="17" name="Group 17"/>
          <p:cNvGrpSpPr/>
          <p:nvPr/>
        </p:nvGrpSpPr>
        <p:grpSpPr>
          <a:xfrm>
            <a:off x="11273829" y="7022739"/>
            <a:ext cx="6380493" cy="1471769"/>
            <a:chOff x="0" y="0"/>
            <a:chExt cx="1680459" cy="387626"/>
          </a:xfrm>
        </p:grpSpPr>
        <p:sp>
          <p:nvSpPr>
            <p:cNvPr id="18" name="Freeform 18"/>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19" name="TextBox 19"/>
            <p:cNvSpPr txBox="1"/>
            <p:nvPr/>
          </p:nvSpPr>
          <p:spPr>
            <a:xfrm>
              <a:off x="0" y="-47625"/>
              <a:ext cx="1680459" cy="435251"/>
            </a:xfrm>
            <a:prstGeom prst="rect">
              <a:avLst/>
            </a:prstGeom>
          </p:spPr>
          <p:txBody>
            <a:bodyPr lIns="50800" tIns="50800" rIns="50800" bIns="50800" rtlCol="0" anchor="ctr"/>
            <a:lstStyle/>
            <a:p>
              <a:pPr algn="ctr">
                <a:lnSpc>
                  <a:spcPts val="3780"/>
                </a:lnSpc>
              </a:pPr>
              <a:r>
                <a:rPr lang="en-US" sz="2700" b="1">
                  <a:solidFill>
                    <a:srgbClr val="0E2F5F"/>
                  </a:solidFill>
                  <a:latin typeface="Aileron Bold"/>
                  <a:ea typeface="Aileron Bold"/>
                  <a:cs typeface="Aileron Bold"/>
                  <a:sym typeface="Aileron Bold"/>
                </a:rPr>
                <a:t>Activité du balanceur</a:t>
              </a:r>
            </a:p>
            <a:p>
              <a:pPr algn="ctr">
                <a:lnSpc>
                  <a:spcPts val="3780"/>
                </a:lnSpc>
              </a:pPr>
              <a:r>
                <a:rPr lang="en-US" sz="2700" b="1">
                  <a:solidFill>
                    <a:srgbClr val="000000"/>
                  </a:solidFill>
                  <a:latin typeface="Aileron Bold"/>
                  <a:ea typeface="Aileron Bold"/>
                  <a:cs typeface="Aileron Bold"/>
                  <a:sym typeface="Aileron Bold"/>
                </a:rPr>
                <a:t>fréquence et durée des migrations</a:t>
              </a:r>
            </a:p>
          </p:txBody>
        </p:sp>
      </p:grpSp>
      <p:grpSp>
        <p:nvGrpSpPr>
          <p:cNvPr id="20" name="Group 20"/>
          <p:cNvGrpSpPr/>
          <p:nvPr/>
        </p:nvGrpSpPr>
        <p:grpSpPr>
          <a:xfrm>
            <a:off x="4213068" y="7042622"/>
            <a:ext cx="6380493" cy="1471769"/>
            <a:chOff x="0" y="0"/>
            <a:chExt cx="1680459" cy="387626"/>
          </a:xfrm>
        </p:grpSpPr>
        <p:sp>
          <p:nvSpPr>
            <p:cNvPr id="21" name="Freeform 21"/>
            <p:cNvSpPr/>
            <p:nvPr/>
          </p:nvSpPr>
          <p:spPr>
            <a:xfrm>
              <a:off x="0" y="0"/>
              <a:ext cx="1680459" cy="387626"/>
            </a:xfrm>
            <a:custGeom>
              <a:avLst/>
              <a:gdLst/>
              <a:ahLst/>
              <a:cxnLst/>
              <a:rect l="l" t="t" r="r" b="b"/>
              <a:pathLst>
                <a:path w="1680459" h="387626">
                  <a:moveTo>
                    <a:pt x="61882" y="0"/>
                  </a:moveTo>
                  <a:lnTo>
                    <a:pt x="1618577" y="0"/>
                  </a:lnTo>
                  <a:cubicBezTo>
                    <a:pt x="1634989" y="0"/>
                    <a:pt x="1650729" y="6520"/>
                    <a:pt x="1662334" y="18125"/>
                  </a:cubicBezTo>
                  <a:cubicBezTo>
                    <a:pt x="1673939" y="29730"/>
                    <a:pt x="1680459" y="45470"/>
                    <a:pt x="1680459" y="61882"/>
                  </a:cubicBezTo>
                  <a:lnTo>
                    <a:pt x="1680459" y="325744"/>
                  </a:lnTo>
                  <a:cubicBezTo>
                    <a:pt x="1680459" y="342156"/>
                    <a:pt x="1673939" y="357896"/>
                    <a:pt x="1662334" y="369502"/>
                  </a:cubicBezTo>
                  <a:cubicBezTo>
                    <a:pt x="1650729" y="381107"/>
                    <a:pt x="1634989" y="387626"/>
                    <a:pt x="1618577" y="387626"/>
                  </a:cubicBezTo>
                  <a:lnTo>
                    <a:pt x="61882" y="387626"/>
                  </a:lnTo>
                  <a:cubicBezTo>
                    <a:pt x="45470" y="387626"/>
                    <a:pt x="29730" y="381107"/>
                    <a:pt x="18125" y="369502"/>
                  </a:cubicBezTo>
                  <a:cubicBezTo>
                    <a:pt x="6520" y="357896"/>
                    <a:pt x="0" y="342156"/>
                    <a:pt x="0" y="325744"/>
                  </a:cubicBezTo>
                  <a:lnTo>
                    <a:pt x="0" y="61882"/>
                  </a:lnTo>
                  <a:cubicBezTo>
                    <a:pt x="0" y="45470"/>
                    <a:pt x="6520" y="29730"/>
                    <a:pt x="18125" y="18125"/>
                  </a:cubicBezTo>
                  <a:cubicBezTo>
                    <a:pt x="29730" y="6520"/>
                    <a:pt x="45470" y="0"/>
                    <a:pt x="61882" y="0"/>
                  </a:cubicBezTo>
                  <a:close/>
                </a:path>
              </a:pathLst>
            </a:custGeom>
            <a:solidFill>
              <a:srgbClr val="E1EDFC"/>
            </a:solidFill>
          </p:spPr>
        </p:sp>
        <p:sp>
          <p:nvSpPr>
            <p:cNvPr id="22" name="TextBox 22"/>
            <p:cNvSpPr txBox="1"/>
            <p:nvPr/>
          </p:nvSpPr>
          <p:spPr>
            <a:xfrm>
              <a:off x="0" y="-47625"/>
              <a:ext cx="1680459" cy="435251"/>
            </a:xfrm>
            <a:prstGeom prst="rect">
              <a:avLst/>
            </a:prstGeom>
          </p:spPr>
          <p:txBody>
            <a:bodyPr lIns="50800" tIns="50800" rIns="50800" bIns="50800" rtlCol="0" anchor="ctr"/>
            <a:lstStyle/>
            <a:p>
              <a:pPr algn="ctr">
                <a:lnSpc>
                  <a:spcPts val="3780"/>
                </a:lnSpc>
              </a:pPr>
              <a:r>
                <a:rPr lang="en-US" sz="2700" b="1">
                  <a:solidFill>
                    <a:srgbClr val="0E2F5F"/>
                  </a:solidFill>
                  <a:latin typeface="Aileron Bold"/>
                  <a:ea typeface="Aileron Bold"/>
                  <a:cs typeface="Aileron Bold"/>
                  <a:sym typeface="Aileron Bold"/>
                </a:rPr>
                <a:t>Utilisation des chunks</a:t>
              </a:r>
            </a:p>
            <a:p>
              <a:pPr algn="ctr">
                <a:lnSpc>
                  <a:spcPts val="3780"/>
                </a:lnSpc>
              </a:pPr>
              <a:r>
                <a:rPr lang="en-US" sz="2700" b="1">
                  <a:solidFill>
                    <a:srgbClr val="000000"/>
                  </a:solidFill>
                  <a:latin typeface="Aileron Bold"/>
                  <a:ea typeface="Aileron Bold"/>
                  <a:cs typeface="Aileron Bold"/>
                  <a:sym typeface="Aileron Bold"/>
                </a:rPr>
                <a:t>taille et distribution entre shards</a:t>
              </a:r>
            </a:p>
          </p:txBody>
        </p:sp>
      </p:grpSp>
      <p:sp>
        <p:nvSpPr>
          <p:cNvPr id="25" name="Espace réservé du numéro de diapositive 24">
            <a:extLst>
              <a:ext uri="{FF2B5EF4-FFF2-40B4-BE49-F238E27FC236}">
                <a16:creationId xmlns:a16="http://schemas.microsoft.com/office/drawing/2014/main" xmlns="" id="{0454CB47-A6AF-418B-8A39-7FD050B13169}"/>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89175" y="2127080"/>
            <a:ext cx="11170125" cy="944372"/>
          </a:xfrm>
          <a:prstGeom prst="rect">
            <a:avLst/>
          </a:prstGeom>
        </p:spPr>
        <p:txBody>
          <a:bodyPr lIns="0" tIns="0" rIns="0" bIns="0" rtlCol="0" anchor="t">
            <a:spAutoFit/>
          </a:bodyPr>
          <a:lstStyle/>
          <a:p>
            <a:pPr marL="0" lvl="0" indent="0" algn="ct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Outils de visualisation</a:t>
            </a:r>
          </a:p>
        </p:txBody>
      </p:sp>
      <p:grpSp>
        <p:nvGrpSpPr>
          <p:cNvPr id="3" name="Group 3"/>
          <p:cNvGrpSpPr/>
          <p:nvPr/>
        </p:nvGrpSpPr>
        <p:grpSpPr>
          <a:xfrm>
            <a:off x="4243241" y="4207512"/>
            <a:ext cx="14540478" cy="4454065"/>
            <a:chOff x="0" y="0"/>
            <a:chExt cx="3829591" cy="1173087"/>
          </a:xfrm>
        </p:grpSpPr>
        <p:sp>
          <p:nvSpPr>
            <p:cNvPr id="4" name="Freeform 4"/>
            <p:cNvSpPr/>
            <p:nvPr/>
          </p:nvSpPr>
          <p:spPr>
            <a:xfrm>
              <a:off x="0" y="0"/>
              <a:ext cx="3829591" cy="1173087"/>
            </a:xfrm>
            <a:custGeom>
              <a:avLst/>
              <a:gdLst/>
              <a:ahLst/>
              <a:cxnLst/>
              <a:rect l="l" t="t" r="r" b="b"/>
              <a:pathLst>
                <a:path w="3829591" h="1173087">
                  <a:moveTo>
                    <a:pt x="7987" y="0"/>
                  </a:moveTo>
                  <a:lnTo>
                    <a:pt x="3821604" y="0"/>
                  </a:lnTo>
                  <a:cubicBezTo>
                    <a:pt x="3823723" y="0"/>
                    <a:pt x="3825754" y="841"/>
                    <a:pt x="3827252" y="2339"/>
                  </a:cubicBezTo>
                  <a:cubicBezTo>
                    <a:pt x="3828750" y="3837"/>
                    <a:pt x="3829591" y="5868"/>
                    <a:pt x="3829591" y="7987"/>
                  </a:cubicBezTo>
                  <a:lnTo>
                    <a:pt x="3829591" y="1165100"/>
                  </a:lnTo>
                  <a:cubicBezTo>
                    <a:pt x="3829591" y="1167219"/>
                    <a:pt x="3828750" y="1169250"/>
                    <a:pt x="3827252" y="1170748"/>
                  </a:cubicBezTo>
                  <a:cubicBezTo>
                    <a:pt x="3825754" y="1172246"/>
                    <a:pt x="3823723" y="1173087"/>
                    <a:pt x="3821604" y="1173087"/>
                  </a:cubicBezTo>
                  <a:lnTo>
                    <a:pt x="7987" y="1173087"/>
                  </a:lnTo>
                  <a:cubicBezTo>
                    <a:pt x="5868" y="1173087"/>
                    <a:pt x="3837" y="1172246"/>
                    <a:pt x="2339" y="1170748"/>
                  </a:cubicBezTo>
                  <a:cubicBezTo>
                    <a:pt x="841" y="1169250"/>
                    <a:pt x="0" y="1167219"/>
                    <a:pt x="0" y="1165100"/>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id="5" name="TextBox 5"/>
            <p:cNvSpPr txBox="1"/>
            <p:nvPr/>
          </p:nvSpPr>
          <p:spPr>
            <a:xfrm>
              <a:off x="0" y="-47625"/>
              <a:ext cx="3829591" cy="122071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966333" y="4937522"/>
            <a:ext cx="4048806" cy="1098761"/>
            <a:chOff x="0" y="0"/>
            <a:chExt cx="1066352" cy="289386"/>
          </a:xfrm>
        </p:grpSpPr>
        <p:sp>
          <p:nvSpPr>
            <p:cNvPr id="7" name="Freeform 7"/>
            <p:cNvSpPr/>
            <p:nvPr/>
          </p:nvSpPr>
          <p:spPr>
            <a:xfrm>
              <a:off x="0" y="0"/>
              <a:ext cx="1066352" cy="289386"/>
            </a:xfrm>
            <a:custGeom>
              <a:avLst/>
              <a:gdLst/>
              <a:ahLst/>
              <a:cxnLst/>
              <a:rect l="l" t="t" r="r" b="b"/>
              <a:pathLst>
                <a:path w="1066352" h="289386">
                  <a:moveTo>
                    <a:pt x="97520" y="0"/>
                  </a:moveTo>
                  <a:lnTo>
                    <a:pt x="968833" y="0"/>
                  </a:lnTo>
                  <a:cubicBezTo>
                    <a:pt x="994696" y="0"/>
                    <a:pt x="1019501" y="10274"/>
                    <a:pt x="1037789" y="28563"/>
                  </a:cubicBezTo>
                  <a:cubicBezTo>
                    <a:pt x="1056078" y="46851"/>
                    <a:pt x="1066352" y="71656"/>
                    <a:pt x="1066352" y="97520"/>
                  </a:cubicBezTo>
                  <a:lnTo>
                    <a:pt x="1066352" y="191866"/>
                  </a:lnTo>
                  <a:cubicBezTo>
                    <a:pt x="1066352" y="245725"/>
                    <a:pt x="1022691" y="289386"/>
                    <a:pt x="968833" y="289386"/>
                  </a:cubicBezTo>
                  <a:lnTo>
                    <a:pt x="97520" y="289386"/>
                  </a:lnTo>
                  <a:cubicBezTo>
                    <a:pt x="71656" y="289386"/>
                    <a:pt x="46851" y="279111"/>
                    <a:pt x="28563" y="260823"/>
                  </a:cubicBezTo>
                  <a:cubicBezTo>
                    <a:pt x="10274" y="242534"/>
                    <a:pt x="0" y="217730"/>
                    <a:pt x="0" y="191866"/>
                  </a:cubicBezTo>
                  <a:lnTo>
                    <a:pt x="0" y="97520"/>
                  </a:lnTo>
                  <a:cubicBezTo>
                    <a:pt x="0" y="71656"/>
                    <a:pt x="10274" y="46851"/>
                    <a:pt x="28563" y="28563"/>
                  </a:cubicBezTo>
                  <a:cubicBezTo>
                    <a:pt x="46851" y="10274"/>
                    <a:pt x="71656" y="0"/>
                    <a:pt x="97520" y="0"/>
                  </a:cubicBezTo>
                  <a:close/>
                </a:path>
              </a:pathLst>
            </a:custGeom>
            <a:solidFill>
              <a:srgbClr val="00BF63"/>
            </a:solidFill>
          </p:spPr>
        </p:sp>
        <p:sp>
          <p:nvSpPr>
            <p:cNvPr id="8" name="TextBox 8"/>
            <p:cNvSpPr txBox="1"/>
            <p:nvPr/>
          </p:nvSpPr>
          <p:spPr>
            <a:xfrm>
              <a:off x="0" y="-47625"/>
              <a:ext cx="1066352" cy="337011"/>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039987" y="5269788"/>
            <a:ext cx="3920547"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MongoDB Compass</a:t>
            </a:r>
          </a:p>
        </p:txBody>
      </p:sp>
      <p:grpSp>
        <p:nvGrpSpPr>
          <p:cNvPr id="10" name="Group 10"/>
          <p:cNvGrpSpPr/>
          <p:nvPr/>
        </p:nvGrpSpPr>
        <p:grpSpPr>
          <a:xfrm>
            <a:off x="4722171" y="4933996"/>
            <a:ext cx="4048806" cy="1102286"/>
            <a:chOff x="0" y="0"/>
            <a:chExt cx="1066352" cy="290314"/>
          </a:xfrm>
        </p:grpSpPr>
        <p:sp>
          <p:nvSpPr>
            <p:cNvPr id="11" name="Freeform 11"/>
            <p:cNvSpPr/>
            <p:nvPr/>
          </p:nvSpPr>
          <p:spPr>
            <a:xfrm>
              <a:off x="0" y="0"/>
              <a:ext cx="1066352" cy="290314"/>
            </a:xfrm>
            <a:custGeom>
              <a:avLst/>
              <a:gdLst/>
              <a:ahLst/>
              <a:cxnLst/>
              <a:rect l="l" t="t" r="r" b="b"/>
              <a:pathLst>
                <a:path w="1066352" h="290314">
                  <a:moveTo>
                    <a:pt x="97520" y="0"/>
                  </a:moveTo>
                  <a:lnTo>
                    <a:pt x="968833" y="0"/>
                  </a:lnTo>
                  <a:cubicBezTo>
                    <a:pt x="994696" y="0"/>
                    <a:pt x="1019501" y="10274"/>
                    <a:pt x="1037789" y="28563"/>
                  </a:cubicBezTo>
                  <a:cubicBezTo>
                    <a:pt x="1056078" y="46851"/>
                    <a:pt x="1066352" y="71656"/>
                    <a:pt x="1066352" y="97520"/>
                  </a:cubicBezTo>
                  <a:lnTo>
                    <a:pt x="1066352" y="192794"/>
                  </a:lnTo>
                  <a:cubicBezTo>
                    <a:pt x="1066352" y="218658"/>
                    <a:pt x="1056078" y="243463"/>
                    <a:pt x="1037789" y="261751"/>
                  </a:cubicBezTo>
                  <a:cubicBezTo>
                    <a:pt x="1019501" y="280040"/>
                    <a:pt x="994696" y="290314"/>
                    <a:pt x="968833" y="290314"/>
                  </a:cubicBezTo>
                  <a:lnTo>
                    <a:pt x="97520" y="290314"/>
                  </a:lnTo>
                  <a:cubicBezTo>
                    <a:pt x="43661" y="290314"/>
                    <a:pt x="0" y="246653"/>
                    <a:pt x="0" y="192794"/>
                  </a:cubicBezTo>
                  <a:lnTo>
                    <a:pt x="0" y="97520"/>
                  </a:lnTo>
                  <a:cubicBezTo>
                    <a:pt x="0" y="71656"/>
                    <a:pt x="10274" y="46851"/>
                    <a:pt x="28563" y="28563"/>
                  </a:cubicBezTo>
                  <a:cubicBezTo>
                    <a:pt x="46851" y="10274"/>
                    <a:pt x="71656" y="0"/>
                    <a:pt x="97520" y="0"/>
                  </a:cubicBezTo>
                  <a:close/>
                </a:path>
              </a:pathLst>
            </a:custGeom>
            <a:solidFill>
              <a:srgbClr val="00BF63"/>
            </a:solidFill>
          </p:spPr>
        </p:sp>
        <p:sp>
          <p:nvSpPr>
            <p:cNvPr id="12" name="TextBox 12"/>
            <p:cNvSpPr txBox="1"/>
            <p:nvPr/>
          </p:nvSpPr>
          <p:spPr>
            <a:xfrm>
              <a:off x="0" y="-47625"/>
              <a:ext cx="1066352" cy="337939"/>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160321" y="5074525"/>
            <a:ext cx="3191556" cy="763268"/>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MongoDB Atlas Performance Advisor</a:t>
            </a:r>
          </a:p>
        </p:txBody>
      </p:sp>
      <p:grpSp>
        <p:nvGrpSpPr>
          <p:cNvPr id="14" name="Group 14"/>
          <p:cNvGrpSpPr/>
          <p:nvPr/>
        </p:nvGrpSpPr>
        <p:grpSpPr>
          <a:xfrm>
            <a:off x="13210494" y="4927997"/>
            <a:ext cx="4048806" cy="1108286"/>
            <a:chOff x="0" y="0"/>
            <a:chExt cx="1066352" cy="291894"/>
          </a:xfrm>
        </p:grpSpPr>
        <p:sp>
          <p:nvSpPr>
            <p:cNvPr id="15" name="Freeform 15"/>
            <p:cNvSpPr/>
            <p:nvPr/>
          </p:nvSpPr>
          <p:spPr>
            <a:xfrm>
              <a:off x="0" y="0"/>
              <a:ext cx="1066352" cy="291894"/>
            </a:xfrm>
            <a:custGeom>
              <a:avLst/>
              <a:gdLst/>
              <a:ahLst/>
              <a:cxnLst/>
              <a:rect l="l" t="t" r="r" b="b"/>
              <a:pathLst>
                <a:path w="1066352" h="291894">
                  <a:moveTo>
                    <a:pt x="97520" y="0"/>
                  </a:moveTo>
                  <a:lnTo>
                    <a:pt x="968833" y="0"/>
                  </a:lnTo>
                  <a:cubicBezTo>
                    <a:pt x="994696" y="0"/>
                    <a:pt x="1019501" y="10274"/>
                    <a:pt x="1037789" y="28563"/>
                  </a:cubicBezTo>
                  <a:cubicBezTo>
                    <a:pt x="1056078" y="46851"/>
                    <a:pt x="1066352" y="71656"/>
                    <a:pt x="1066352" y="97520"/>
                  </a:cubicBezTo>
                  <a:lnTo>
                    <a:pt x="1066352" y="194375"/>
                  </a:lnTo>
                  <a:cubicBezTo>
                    <a:pt x="1066352" y="220238"/>
                    <a:pt x="1056078" y="245043"/>
                    <a:pt x="1037789" y="263331"/>
                  </a:cubicBezTo>
                  <a:cubicBezTo>
                    <a:pt x="1019501" y="281620"/>
                    <a:pt x="994696" y="291894"/>
                    <a:pt x="968833" y="291894"/>
                  </a:cubicBezTo>
                  <a:lnTo>
                    <a:pt x="97520" y="291894"/>
                  </a:lnTo>
                  <a:cubicBezTo>
                    <a:pt x="71656" y="291894"/>
                    <a:pt x="46851" y="281620"/>
                    <a:pt x="28563" y="263331"/>
                  </a:cubicBezTo>
                  <a:cubicBezTo>
                    <a:pt x="10274" y="245043"/>
                    <a:pt x="0" y="220238"/>
                    <a:pt x="0" y="194375"/>
                  </a:cubicBezTo>
                  <a:lnTo>
                    <a:pt x="0" y="97520"/>
                  </a:lnTo>
                  <a:cubicBezTo>
                    <a:pt x="0" y="71656"/>
                    <a:pt x="10274" y="46851"/>
                    <a:pt x="28563" y="28563"/>
                  </a:cubicBezTo>
                  <a:cubicBezTo>
                    <a:pt x="46851" y="10274"/>
                    <a:pt x="71656" y="0"/>
                    <a:pt x="97520" y="0"/>
                  </a:cubicBezTo>
                  <a:close/>
                </a:path>
              </a:pathLst>
            </a:custGeom>
            <a:solidFill>
              <a:srgbClr val="00BF63"/>
            </a:solidFill>
          </p:spPr>
        </p:sp>
        <p:sp>
          <p:nvSpPr>
            <p:cNvPr id="16" name="TextBox 16"/>
            <p:cNvSpPr txBox="1"/>
            <p:nvPr/>
          </p:nvSpPr>
          <p:spPr>
            <a:xfrm>
              <a:off x="0" y="-47625"/>
              <a:ext cx="1066352" cy="339519"/>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3630043" y="5051950"/>
            <a:ext cx="3209709" cy="76326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ileron Heavy"/>
                <a:ea typeface="Aileron Heavy"/>
                <a:cs typeface="Aileron Heavy"/>
                <a:sym typeface="Aileron Heavy"/>
              </a:rPr>
              <a:t>In</a:t>
            </a:r>
            <a:r>
              <a:rPr lang="en-US" sz="2200" b="1" u="none" strike="noStrike">
                <a:solidFill>
                  <a:srgbClr val="FFFFFF"/>
                </a:solidFill>
                <a:latin typeface="Aileron Heavy"/>
                <a:ea typeface="Aileron Heavy"/>
                <a:cs typeface="Aileron Heavy"/>
                <a:sym typeface="Aileron Heavy"/>
              </a:rPr>
              <a:t>tégration avec outils tiers</a:t>
            </a:r>
          </a:p>
        </p:txBody>
      </p:sp>
      <p:sp>
        <p:nvSpPr>
          <p:cNvPr id="18" name="TextBox 18"/>
          <p:cNvSpPr txBox="1"/>
          <p:nvPr/>
        </p:nvSpPr>
        <p:spPr>
          <a:xfrm>
            <a:off x="4722171" y="6533118"/>
            <a:ext cx="3996512" cy="1766548"/>
          </a:xfrm>
          <a:prstGeom prst="rect">
            <a:avLst/>
          </a:prstGeom>
        </p:spPr>
        <p:txBody>
          <a:bodyPr lIns="0" tIns="0" rIns="0" bIns="0" rtlCol="0" anchor="t">
            <a:spAutoFit/>
          </a:bodyPr>
          <a:lstStyle/>
          <a:p>
            <a:pPr marL="367215" lvl="1" indent="-183608" algn="just">
              <a:lnSpc>
                <a:spcPts val="2381"/>
              </a:lnSpc>
              <a:buFont typeface="Arial"/>
              <a:buChar char="•"/>
            </a:pPr>
            <a:r>
              <a:rPr lang="en-US" sz="1700" b="1">
                <a:solidFill>
                  <a:srgbClr val="0E2F5F"/>
                </a:solidFill>
                <a:latin typeface="Aileron Bold"/>
                <a:ea typeface="Aileron Bold"/>
                <a:cs typeface="Aileron Bold"/>
                <a:sym typeface="Aileron Bold"/>
              </a:rPr>
              <a:t>Dashboard d'analyse automatique</a:t>
            </a:r>
          </a:p>
          <a:p>
            <a:pPr marL="367215" lvl="1" indent="-183608" algn="l">
              <a:lnSpc>
                <a:spcPts val="2381"/>
              </a:lnSpc>
              <a:buFont typeface="Arial"/>
              <a:buChar char="•"/>
            </a:pPr>
            <a:r>
              <a:rPr lang="en-US" sz="1700" b="1">
                <a:solidFill>
                  <a:srgbClr val="0E2F5F"/>
                </a:solidFill>
                <a:latin typeface="Aileron Bold"/>
                <a:ea typeface="Aileron Bold"/>
                <a:cs typeface="Aileron Bold"/>
                <a:sym typeface="Aileron Bold"/>
              </a:rPr>
              <a:t>Recommandations d'index et d'optimisation</a:t>
            </a:r>
          </a:p>
          <a:p>
            <a:pPr marL="367215" lvl="1" indent="-183608" algn="just">
              <a:lnSpc>
                <a:spcPts val="2381"/>
              </a:lnSpc>
              <a:buFont typeface="Arial"/>
              <a:buChar char="•"/>
            </a:pPr>
            <a:r>
              <a:rPr lang="en-US" sz="1700" b="1">
                <a:solidFill>
                  <a:srgbClr val="0E2F5F"/>
                </a:solidFill>
                <a:latin typeface="Aileron Bold"/>
                <a:ea typeface="Aileron Bold"/>
                <a:cs typeface="Aileron Bold"/>
                <a:sym typeface="Aileron Bold"/>
              </a:rPr>
              <a:t>Visualisation des métriques par shard</a:t>
            </a:r>
          </a:p>
          <a:p>
            <a:pPr algn="just">
              <a:lnSpc>
                <a:spcPts val="2381"/>
              </a:lnSpc>
            </a:pPr>
            <a:endParaRPr lang="en-US" sz="1700" b="1">
              <a:solidFill>
                <a:srgbClr val="0E2F5F"/>
              </a:solidFill>
              <a:latin typeface="Aileron Bold"/>
              <a:ea typeface="Aileron Bold"/>
              <a:cs typeface="Aileron Bold"/>
              <a:sym typeface="Aileron Bold"/>
            </a:endParaRPr>
          </a:p>
        </p:txBody>
      </p:sp>
      <p:sp>
        <p:nvSpPr>
          <p:cNvPr id="19" name="TextBox 19"/>
          <p:cNvSpPr txBox="1"/>
          <p:nvPr/>
        </p:nvSpPr>
        <p:spPr>
          <a:xfrm>
            <a:off x="8966333" y="6533118"/>
            <a:ext cx="3994201" cy="2061738"/>
          </a:xfrm>
          <a:prstGeom prst="rect">
            <a:avLst/>
          </a:prstGeom>
        </p:spPr>
        <p:txBody>
          <a:bodyPr lIns="0" tIns="0" rIns="0" bIns="0" rtlCol="0" anchor="t">
            <a:spAutoFit/>
          </a:bodyPr>
          <a:lstStyle/>
          <a:p>
            <a:pPr marL="367942" lvl="1" indent="-183971" algn="just">
              <a:lnSpc>
                <a:spcPts val="2385"/>
              </a:lnSpc>
              <a:buFont typeface="Arial"/>
              <a:buChar char="•"/>
            </a:pPr>
            <a:r>
              <a:rPr lang="en-US" sz="1704" b="1">
                <a:solidFill>
                  <a:srgbClr val="0E2F5F"/>
                </a:solidFill>
                <a:latin typeface="Aileron Bold"/>
                <a:ea typeface="Aileron Bold"/>
                <a:cs typeface="Aileron Bold"/>
                <a:sym typeface="Aileron Bold"/>
              </a:rPr>
              <a:t>Analyse visuelle avec "Explain Plan"</a:t>
            </a:r>
          </a:p>
          <a:p>
            <a:pPr marL="367942" lvl="1" indent="-183971" algn="just">
              <a:lnSpc>
                <a:spcPts val="2385"/>
              </a:lnSpc>
              <a:buFont typeface="Arial"/>
              <a:buChar char="•"/>
            </a:pPr>
            <a:r>
              <a:rPr lang="en-US" sz="1704" b="1">
                <a:solidFill>
                  <a:srgbClr val="0E2F5F"/>
                </a:solidFill>
                <a:latin typeface="Aileron Bold"/>
                <a:ea typeface="Aileron Bold"/>
                <a:cs typeface="Aileron Bold"/>
                <a:sym typeface="Aileron Bold"/>
              </a:rPr>
              <a:t>Visualisation de la distribution des données</a:t>
            </a:r>
          </a:p>
          <a:p>
            <a:pPr marL="367942" lvl="1" indent="-183971" algn="just">
              <a:lnSpc>
                <a:spcPts val="2385"/>
              </a:lnSpc>
              <a:buFont typeface="Arial"/>
              <a:buChar char="•"/>
            </a:pPr>
            <a:r>
              <a:rPr lang="en-US" sz="1704" b="1">
                <a:solidFill>
                  <a:srgbClr val="0E2F5F"/>
                </a:solidFill>
                <a:latin typeface="Aileron Bold"/>
                <a:ea typeface="Aileron Bold"/>
                <a:cs typeface="Aileron Bold"/>
                <a:sym typeface="Aileron Bold"/>
              </a:rPr>
              <a:t>Inspection des index et leur utilisation</a:t>
            </a:r>
          </a:p>
          <a:p>
            <a:pPr algn="l">
              <a:lnSpc>
                <a:spcPts val="2385"/>
              </a:lnSpc>
            </a:pPr>
            <a:endParaRPr lang="en-US" sz="1704" b="1">
              <a:solidFill>
                <a:srgbClr val="0E2F5F"/>
              </a:solidFill>
              <a:latin typeface="Aileron Bold"/>
              <a:ea typeface="Aileron Bold"/>
              <a:cs typeface="Aileron Bold"/>
              <a:sym typeface="Aileron Bold"/>
            </a:endParaRPr>
          </a:p>
        </p:txBody>
      </p:sp>
      <p:sp>
        <p:nvSpPr>
          <p:cNvPr id="20" name="TextBox 20"/>
          <p:cNvSpPr txBox="1"/>
          <p:nvPr/>
        </p:nvSpPr>
        <p:spPr>
          <a:xfrm>
            <a:off x="13210494" y="6533118"/>
            <a:ext cx="4048806" cy="1471295"/>
          </a:xfrm>
          <a:prstGeom prst="rect">
            <a:avLst/>
          </a:prstGeom>
        </p:spPr>
        <p:txBody>
          <a:bodyPr lIns="0" tIns="0" rIns="0" bIns="0" rtlCol="0" anchor="t">
            <a:spAutoFit/>
          </a:bodyPr>
          <a:lstStyle/>
          <a:p>
            <a:pPr marL="367031" lvl="1" indent="-183515" algn="just">
              <a:lnSpc>
                <a:spcPts val="2380"/>
              </a:lnSpc>
              <a:buFont typeface="Arial"/>
              <a:buChar char="•"/>
            </a:pPr>
            <a:r>
              <a:rPr lang="en-US" sz="1700" b="1">
                <a:solidFill>
                  <a:srgbClr val="0E2F5F"/>
                </a:solidFill>
                <a:latin typeface="Aileron Bold"/>
                <a:ea typeface="Aileron Bold"/>
                <a:cs typeface="Aileron Bold"/>
                <a:sym typeface="Aileron Bold"/>
              </a:rPr>
              <a:t>Prometheus + Grafana: tableaux de bord personnalisés</a:t>
            </a:r>
          </a:p>
          <a:p>
            <a:pPr marL="367031" lvl="1" indent="-183515" algn="just">
              <a:lnSpc>
                <a:spcPts val="2380"/>
              </a:lnSpc>
              <a:buFont typeface="Arial"/>
              <a:buChar char="•"/>
            </a:pPr>
            <a:r>
              <a:rPr lang="en-US" sz="1700" b="1">
                <a:solidFill>
                  <a:srgbClr val="0E2F5F"/>
                </a:solidFill>
                <a:latin typeface="Aileron Bold"/>
                <a:ea typeface="Aileron Bold"/>
                <a:cs typeface="Aileron Bold"/>
                <a:sym typeface="Aileron Bold"/>
              </a:rPr>
              <a:t>ELK Stack: collecte des logs et analyse des tendances</a:t>
            </a:r>
          </a:p>
          <a:p>
            <a:pPr algn="l">
              <a:lnSpc>
                <a:spcPts val="2380"/>
              </a:lnSpc>
            </a:pPr>
            <a:endParaRPr lang="en-US" sz="1700" b="1">
              <a:solidFill>
                <a:srgbClr val="0E2F5F"/>
              </a:solidFill>
              <a:latin typeface="Aileron Bold"/>
              <a:ea typeface="Aileron Bold"/>
              <a:cs typeface="Aileron Bold"/>
              <a:sym typeface="Aileron Bold"/>
            </a:endParaRPr>
          </a:p>
        </p:txBody>
      </p:sp>
      <p:sp>
        <p:nvSpPr>
          <p:cNvPr id="21" name="AutoShape 21"/>
          <p:cNvSpPr/>
          <p:nvPr/>
        </p:nvSpPr>
        <p:spPr>
          <a:xfrm>
            <a:off x="6859775" y="4012618"/>
            <a:ext cx="12960534" cy="0"/>
          </a:xfrm>
          <a:prstGeom prst="line">
            <a:avLst/>
          </a:prstGeom>
          <a:ln w="38100" cap="flat">
            <a:solidFill>
              <a:srgbClr val="00BF63"/>
            </a:solidFill>
            <a:prstDash val="solid"/>
            <a:headEnd type="none" w="sm" len="sm"/>
            <a:tailEnd type="none" w="sm" len="sm"/>
          </a:ln>
        </p:spPr>
      </p:sp>
      <p:grpSp>
        <p:nvGrpSpPr>
          <p:cNvPr id="22" name="Group 22"/>
          <p:cNvGrpSpPr/>
          <p:nvPr/>
        </p:nvGrpSpPr>
        <p:grpSpPr>
          <a:xfrm>
            <a:off x="6301098" y="3804920"/>
            <a:ext cx="890951" cy="890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10554785" y="3762036"/>
            <a:ext cx="890951" cy="89095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14808471" y="3719152"/>
            <a:ext cx="890951" cy="8909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1" name="Freeform 31"/>
          <p:cNvSpPr/>
          <p:nvPr/>
        </p:nvSpPr>
        <p:spPr>
          <a:xfrm rot="5400000">
            <a:off x="6561205" y="405550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2" name="Freeform 32"/>
          <p:cNvSpPr/>
          <p:nvPr/>
        </p:nvSpPr>
        <p:spPr>
          <a:xfrm rot="5400000">
            <a:off x="10805367" y="401261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3" name="Freeform 33"/>
          <p:cNvSpPr/>
          <p:nvPr/>
        </p:nvSpPr>
        <p:spPr>
          <a:xfrm rot="5400000">
            <a:off x="15049528" y="396973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4" name="Group 34"/>
          <p:cNvGrpSpPr/>
          <p:nvPr/>
        </p:nvGrpSpPr>
        <p:grpSpPr>
          <a:xfrm>
            <a:off x="0" y="-27349"/>
            <a:ext cx="3176441" cy="10287000"/>
            <a:chOff x="0" y="0"/>
            <a:chExt cx="492114" cy="1593725"/>
          </a:xfrm>
        </p:grpSpPr>
        <p:sp>
          <p:nvSpPr>
            <p:cNvPr id="35" name="Freeform 35"/>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blipFill>
              <a:blip r:embed="rId4"/>
              <a:stretch>
                <a:fillRect l="-508174"/>
              </a:stretch>
            </a:blipFill>
          </p:spPr>
        </p:sp>
      </p:grpSp>
      <p:sp>
        <p:nvSpPr>
          <p:cNvPr id="36" name="Freeform 36"/>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7" name="Freeform 37"/>
          <p:cNvSpPr/>
          <p:nvPr/>
        </p:nvSpPr>
        <p:spPr>
          <a:xfrm>
            <a:off x="16032840" y="88792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0" name="Espace réservé du numéro de diapositive 39">
            <a:extLst>
              <a:ext uri="{FF2B5EF4-FFF2-40B4-BE49-F238E27FC236}">
                <a16:creationId xmlns:a16="http://schemas.microsoft.com/office/drawing/2014/main" xmlns="" id="{04CE5D9A-E495-433C-A22E-E9DEC4D364EA}"/>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1494" y="4188964"/>
            <a:ext cx="8669959" cy="665701"/>
            <a:chOff x="0" y="0"/>
            <a:chExt cx="2283446" cy="175329"/>
          </a:xfrm>
        </p:grpSpPr>
        <p:sp>
          <p:nvSpPr>
            <p:cNvPr id="3" name="Freeform 3"/>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4" name="TextBox 4"/>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691032" y="2403237"/>
            <a:ext cx="8610421" cy="711859"/>
            <a:chOff x="0" y="0"/>
            <a:chExt cx="2267765" cy="187485"/>
          </a:xfrm>
        </p:grpSpPr>
        <p:sp>
          <p:nvSpPr>
            <p:cNvPr id="6" name="Freeform 6"/>
            <p:cNvSpPr/>
            <p:nvPr/>
          </p:nvSpPr>
          <p:spPr>
            <a:xfrm>
              <a:off x="0" y="0"/>
              <a:ext cx="2267765" cy="187485"/>
            </a:xfrm>
            <a:custGeom>
              <a:avLst/>
              <a:gdLst/>
              <a:ahLst/>
              <a:cxnLst/>
              <a:rect l="l" t="t" r="r" b="b"/>
              <a:pathLst>
                <a:path w="2267765" h="187485">
                  <a:moveTo>
                    <a:pt x="45856" y="0"/>
                  </a:moveTo>
                  <a:lnTo>
                    <a:pt x="2221909" y="0"/>
                  </a:lnTo>
                  <a:cubicBezTo>
                    <a:pt x="2247235" y="0"/>
                    <a:pt x="2267765" y="20530"/>
                    <a:pt x="2267765" y="45856"/>
                  </a:cubicBezTo>
                  <a:lnTo>
                    <a:pt x="2267765" y="141630"/>
                  </a:lnTo>
                  <a:cubicBezTo>
                    <a:pt x="2267765" y="166955"/>
                    <a:pt x="2247235" y="187485"/>
                    <a:pt x="2221909" y="187485"/>
                  </a:cubicBezTo>
                  <a:lnTo>
                    <a:pt x="45856" y="187485"/>
                  </a:lnTo>
                  <a:cubicBezTo>
                    <a:pt x="20530" y="187485"/>
                    <a:pt x="0" y="166955"/>
                    <a:pt x="0" y="141630"/>
                  </a:cubicBezTo>
                  <a:lnTo>
                    <a:pt x="0" y="45856"/>
                  </a:lnTo>
                  <a:cubicBezTo>
                    <a:pt x="0" y="20530"/>
                    <a:pt x="20530" y="0"/>
                    <a:pt x="45856" y="0"/>
                  </a:cubicBezTo>
                  <a:close/>
                </a:path>
              </a:pathLst>
            </a:custGeom>
            <a:solidFill>
              <a:srgbClr val="BBEBDB"/>
            </a:solidFill>
          </p:spPr>
        </p:sp>
        <p:sp>
          <p:nvSpPr>
            <p:cNvPr id="7" name="TextBox 7"/>
            <p:cNvSpPr txBox="1"/>
            <p:nvPr/>
          </p:nvSpPr>
          <p:spPr>
            <a:xfrm>
              <a:off x="0" y="-47625"/>
              <a:ext cx="2267765" cy="235110"/>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756853" y="2403237"/>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756853" y="418896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2789112" y="3209161"/>
            <a:ext cx="11083633" cy="789303"/>
          </a:xfrm>
          <a:prstGeom prst="rect">
            <a:avLst/>
          </a:prstGeom>
        </p:spPr>
        <p:txBody>
          <a:bodyPr lIns="0" tIns="0" rIns="0" bIns="0" rtlCol="0" anchor="t">
            <a:spAutoFit/>
          </a:bodyPr>
          <a:lstStyle/>
          <a:p>
            <a:pPr marL="496585" lvl="1" indent="-248293" algn="l">
              <a:lnSpc>
                <a:spcPts val="3220"/>
              </a:lnSpc>
              <a:buFont typeface="Arial"/>
              <a:buChar char="•"/>
            </a:pPr>
            <a:r>
              <a:rPr lang="en-US" sz="2300" b="1" dirty="0" err="1">
                <a:solidFill>
                  <a:srgbClr val="0E2F5F"/>
                </a:solidFill>
                <a:latin typeface="Aileron Ultra-Bold"/>
                <a:ea typeface="Aileron Ultra-Bold"/>
                <a:cs typeface="Aileron Ultra-Bold"/>
                <a:sym typeface="Aileron Ultra-Bold"/>
              </a:rPr>
              <a:t>Sélectionner</a:t>
            </a:r>
            <a:r>
              <a:rPr lang="en-US" sz="2300" b="1" dirty="0">
                <a:solidFill>
                  <a:srgbClr val="0E2F5F"/>
                </a:solidFill>
                <a:latin typeface="Aileron Ultra-Bold"/>
                <a:ea typeface="Aileron Ultra-Bold"/>
                <a:cs typeface="Aileron Ultra-Bold"/>
                <a:sym typeface="Aileron Ultra-Bold"/>
              </a:rPr>
              <a:t> </a:t>
            </a:r>
            <a:r>
              <a:rPr lang="en-US" sz="2300" b="1" dirty="0" err="1">
                <a:solidFill>
                  <a:srgbClr val="0E2F5F"/>
                </a:solidFill>
                <a:latin typeface="Aileron Ultra-Bold"/>
                <a:ea typeface="Aileron Ultra-Bold"/>
                <a:cs typeface="Aileron Ultra-Bold"/>
                <a:sym typeface="Aileron Ultra-Bold"/>
              </a:rPr>
              <a:t>uniquement</a:t>
            </a:r>
            <a:r>
              <a:rPr lang="en-US" sz="2300" b="1" dirty="0">
                <a:solidFill>
                  <a:srgbClr val="0E2F5F"/>
                </a:solidFill>
                <a:latin typeface="Aileron Ultra-Bold"/>
                <a:ea typeface="Aileron Ultra-Bold"/>
                <a:cs typeface="Aileron Ultra-Bold"/>
                <a:sym typeface="Aileron Ultra-Bold"/>
              </a:rPr>
              <a:t> les champs </a:t>
            </a:r>
            <a:r>
              <a:rPr lang="en-US" sz="2300" b="1" dirty="0" err="1">
                <a:solidFill>
                  <a:srgbClr val="0E2F5F"/>
                </a:solidFill>
                <a:latin typeface="Aileron Ultra-Bold"/>
                <a:ea typeface="Aileron Ultra-Bold"/>
                <a:cs typeface="Aileron Ultra-Bold"/>
                <a:sym typeface="Aileron Ultra-Bold"/>
              </a:rPr>
              <a:t>nécessaires</a:t>
            </a:r>
            <a:r>
              <a:rPr lang="en-US" sz="2300" b="1" dirty="0">
                <a:solidFill>
                  <a:srgbClr val="0E2F5F"/>
                </a:solidFill>
                <a:latin typeface="Aileron Ultra-Bold"/>
                <a:ea typeface="Aileron Ultra-Bold"/>
                <a:cs typeface="Aileron Ultra-Bold"/>
                <a:sym typeface="Aileron Ultra-Bold"/>
              </a:rPr>
              <a:t>: { field1: 1, field2: 1 }</a:t>
            </a:r>
          </a:p>
          <a:p>
            <a:pPr marL="496585" lvl="1" indent="-248293" algn="l">
              <a:lnSpc>
                <a:spcPts val="3220"/>
              </a:lnSpc>
              <a:buFont typeface="Arial"/>
              <a:buChar char="•"/>
            </a:pPr>
            <a:r>
              <a:rPr lang="en-US" sz="2300" b="1" dirty="0" err="1">
                <a:solidFill>
                  <a:srgbClr val="0E2F5F"/>
                </a:solidFill>
                <a:latin typeface="Aileron Ultra-Bold"/>
                <a:ea typeface="Aileron Ultra-Bold"/>
                <a:cs typeface="Aileron Ultra-Bold"/>
                <a:sym typeface="Aileron Ultra-Bold"/>
              </a:rPr>
              <a:t>Exemple</a:t>
            </a:r>
            <a:r>
              <a:rPr lang="en-US" sz="2300" b="1" dirty="0">
                <a:solidFill>
                  <a:srgbClr val="0E2F5F"/>
                </a:solidFill>
                <a:latin typeface="Aileron Ultra-Bold"/>
                <a:ea typeface="Aileron Ultra-Bold"/>
                <a:cs typeface="Aileron Ultra-Bold"/>
                <a:sym typeface="Aileron Ultra-Bold"/>
              </a:rPr>
              <a:t>: </a:t>
            </a:r>
            <a:r>
              <a:rPr lang="en-US" sz="2300" b="1" dirty="0" err="1">
                <a:solidFill>
                  <a:srgbClr val="0E2F5F"/>
                </a:solidFill>
                <a:latin typeface="Aileron Ultra-Bold"/>
                <a:ea typeface="Aileron Ultra-Bold"/>
                <a:cs typeface="Aileron Ultra-Bold"/>
                <a:sym typeface="Aileron Ultra-Bold"/>
              </a:rPr>
              <a:t>db.users.find</a:t>
            </a:r>
            <a:r>
              <a:rPr lang="en-US" sz="2300" b="1" dirty="0">
                <a:solidFill>
                  <a:srgbClr val="0E2F5F"/>
                </a:solidFill>
                <a:latin typeface="Aileron Ultra-Bold"/>
                <a:ea typeface="Aileron Ultra-Bold"/>
                <a:cs typeface="Aileron Ultra-Bold"/>
                <a:sym typeface="Aileron Ultra-Bold"/>
              </a:rPr>
              <a:t>({}, { name: 1, email: 1 }) vs </a:t>
            </a:r>
            <a:r>
              <a:rPr lang="en-US" sz="2300" b="1" dirty="0" err="1">
                <a:solidFill>
                  <a:srgbClr val="0E2F5F"/>
                </a:solidFill>
                <a:latin typeface="Aileron Ultra-Bold"/>
                <a:ea typeface="Aileron Ultra-Bold"/>
                <a:cs typeface="Aileron Ultra-Bold"/>
                <a:sym typeface="Aileron Ultra-Bold"/>
              </a:rPr>
              <a:t>db.users.find</a:t>
            </a:r>
            <a:r>
              <a:rPr lang="en-US" sz="2300" b="1" dirty="0">
                <a:solidFill>
                  <a:srgbClr val="0E2F5F"/>
                </a:solidFill>
                <a:latin typeface="Aileron Ultra-Bold"/>
                <a:ea typeface="Aileron Ultra-Bold"/>
                <a:cs typeface="Aileron Ultra-Bold"/>
                <a:sym typeface="Aileron Ultra-Bold"/>
              </a:rPr>
              <a:t>()</a:t>
            </a:r>
          </a:p>
        </p:txBody>
      </p:sp>
      <p:sp>
        <p:nvSpPr>
          <p:cNvPr id="14" name="TextBox 14"/>
          <p:cNvSpPr txBox="1"/>
          <p:nvPr/>
        </p:nvSpPr>
        <p:spPr>
          <a:xfrm>
            <a:off x="2960129" y="4297392"/>
            <a:ext cx="8093815" cy="448308"/>
          </a:xfrm>
          <a:prstGeom prst="rect">
            <a:avLst/>
          </a:prstGeom>
        </p:spPr>
        <p:txBody>
          <a:bodyPr lIns="0" tIns="0" rIns="0" bIns="0" rtlCol="0" anchor="t">
            <a:spAutoFit/>
          </a:bodyPr>
          <a:lstStyle/>
          <a:p>
            <a:pPr algn="ctr">
              <a:lnSpc>
                <a:spcPts val="3640"/>
              </a:lnSpc>
              <a:spcBef>
                <a:spcPct val="0"/>
              </a:spcBef>
            </a:pPr>
            <a:r>
              <a:rPr lang="fr-FR" sz="2600" b="1" dirty="0">
                <a:solidFill>
                  <a:srgbClr val="0E2F5F"/>
                </a:solidFill>
                <a:latin typeface="Aileron Ultra-Bold"/>
                <a:ea typeface="Aileron Ultra-Bold"/>
                <a:cs typeface="Aileron Ultra-Bold"/>
                <a:sym typeface="Aileron Ultra-Bold"/>
              </a:rPr>
              <a:t>Index efficaces en environnement distribué:</a:t>
            </a:r>
          </a:p>
        </p:txBody>
      </p:sp>
      <p:sp>
        <p:nvSpPr>
          <p:cNvPr id="15" name="TextBox 15"/>
          <p:cNvSpPr txBox="1"/>
          <p:nvPr/>
        </p:nvSpPr>
        <p:spPr>
          <a:xfrm>
            <a:off x="3544020" y="2534111"/>
            <a:ext cx="6844905" cy="448308"/>
          </a:xfrm>
          <a:prstGeom prst="rect">
            <a:avLst/>
          </a:prstGeom>
        </p:spPr>
        <p:txBody>
          <a:bodyPr lIns="0" tIns="0" rIns="0" bIns="0" rtlCol="0" anchor="t">
            <a:spAutoFit/>
          </a:bodyPr>
          <a:lstStyle/>
          <a:p>
            <a:pPr algn="ctr">
              <a:lnSpc>
                <a:spcPts val="3640"/>
              </a:lnSpc>
            </a:pPr>
            <a:r>
              <a:rPr lang="en-US" sz="2600" b="1" dirty="0">
                <a:solidFill>
                  <a:srgbClr val="0E2F5F"/>
                </a:solidFill>
                <a:latin typeface="Aileron Ultra-Bold"/>
                <a:ea typeface="Aileron Ultra-Bold"/>
                <a:cs typeface="Aileron Ultra-Bold"/>
                <a:sym typeface="Aileron Ultra-Bold"/>
              </a:rPr>
              <a:t>Projections </a:t>
            </a:r>
            <a:r>
              <a:rPr lang="en-US" sz="2600" b="1" dirty="0" err="1">
                <a:solidFill>
                  <a:srgbClr val="0E2F5F"/>
                </a:solidFill>
                <a:latin typeface="Aileron Ultra-Bold"/>
                <a:ea typeface="Aileron Ultra-Bold"/>
                <a:cs typeface="Aileron Ultra-Bold"/>
                <a:sym typeface="Aileron Ultra-Bold"/>
              </a:rPr>
              <a:t>optimisées</a:t>
            </a:r>
            <a:r>
              <a:rPr lang="en-US" sz="2600" b="1" dirty="0">
                <a:solidFill>
                  <a:srgbClr val="0E2F5F"/>
                </a:solidFill>
                <a:latin typeface="Aileron Ultra-Bold"/>
                <a:ea typeface="Aileron Ultra-Bold"/>
                <a:cs typeface="Aileron Ultra-Bold"/>
                <a:sym typeface="Aileron Ultra-Bold"/>
              </a:rPr>
              <a:t>:</a:t>
            </a:r>
          </a:p>
        </p:txBody>
      </p:sp>
      <p:sp>
        <p:nvSpPr>
          <p:cNvPr id="16" name="TextBox 16"/>
          <p:cNvSpPr txBox="1"/>
          <p:nvPr/>
        </p:nvSpPr>
        <p:spPr>
          <a:xfrm>
            <a:off x="2789112" y="4997540"/>
            <a:ext cx="12067221" cy="1589403"/>
          </a:xfrm>
          <a:prstGeom prst="rect">
            <a:avLst/>
          </a:prstGeom>
        </p:spPr>
        <p:txBody>
          <a:bodyPr lIns="0" tIns="0" rIns="0" bIns="0" rtlCol="0" anchor="t">
            <a:spAutoFit/>
          </a:bodyPr>
          <a:lstStyle/>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Index couvrants pour éviter de consulter les documents</a:t>
            </a:r>
          </a:p>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Index composites alignés avec la shard key</a:t>
            </a:r>
          </a:p>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Exemple: si shard key = { region: 1, userId: 1 }, créer des index comme { region: 1, userId: 1, timestamp: 1 }</a:t>
            </a:r>
          </a:p>
        </p:txBody>
      </p:sp>
      <p:sp>
        <p:nvSpPr>
          <p:cNvPr id="17" name="Freeform 17"/>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8" name="Group 18"/>
          <p:cNvGrpSpPr/>
          <p:nvPr/>
        </p:nvGrpSpPr>
        <p:grpSpPr>
          <a:xfrm>
            <a:off x="2631494" y="6777443"/>
            <a:ext cx="8669959" cy="665701"/>
            <a:chOff x="0" y="0"/>
            <a:chExt cx="2283446" cy="175329"/>
          </a:xfrm>
        </p:grpSpPr>
        <p:sp>
          <p:nvSpPr>
            <p:cNvPr id="19" name="Freeform 19"/>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20" name="TextBox 20"/>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sp>
        <p:nvSpPr>
          <p:cNvPr id="21" name="Freeform 21"/>
          <p:cNvSpPr/>
          <p:nvPr/>
        </p:nvSpPr>
        <p:spPr>
          <a:xfrm>
            <a:off x="1756853" y="6777443"/>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TextBox 22"/>
          <p:cNvSpPr txBox="1"/>
          <p:nvPr/>
        </p:nvSpPr>
        <p:spPr>
          <a:xfrm>
            <a:off x="2960129" y="6885871"/>
            <a:ext cx="8093815" cy="448308"/>
          </a:xfrm>
          <a:prstGeom prst="rect">
            <a:avLst/>
          </a:prstGeom>
        </p:spPr>
        <p:txBody>
          <a:bodyPr lIns="0" tIns="0" rIns="0" bIns="0" rtlCol="0" anchor="t">
            <a:spAutoFit/>
          </a:bodyPr>
          <a:lstStyle/>
          <a:p>
            <a:pPr algn="ctr">
              <a:lnSpc>
                <a:spcPts val="3640"/>
              </a:lnSpc>
            </a:pPr>
            <a:r>
              <a:rPr lang="en-US" sz="2600" b="1" dirty="0" err="1">
                <a:solidFill>
                  <a:srgbClr val="0E2F5F"/>
                </a:solidFill>
                <a:latin typeface="Aileron Ultra-Bold"/>
                <a:ea typeface="Aileron Ultra-Bold"/>
                <a:cs typeface="Aileron Ultra-Bold"/>
                <a:sym typeface="Aileron Ultra-Bold"/>
              </a:rPr>
              <a:t>É</a:t>
            </a:r>
            <a:r>
              <a:rPr lang="en-US" sz="2600" b="1" u="none" strike="noStrike" dirty="0" err="1">
                <a:solidFill>
                  <a:srgbClr val="0E2F5F"/>
                </a:solidFill>
                <a:latin typeface="Aileron Ultra-Bold"/>
                <a:ea typeface="Aileron Ultra-Bold"/>
                <a:cs typeface="Aileron Ultra-Bold"/>
                <a:sym typeface="Aileron Ultra-Bold"/>
              </a:rPr>
              <a:t>viter</a:t>
            </a:r>
            <a:r>
              <a:rPr lang="en-US" sz="2600" b="1" u="none" strike="noStrike" dirty="0">
                <a:solidFill>
                  <a:srgbClr val="0E2F5F"/>
                </a:solidFill>
                <a:latin typeface="Aileron Ultra-Bold"/>
                <a:ea typeface="Aileron Ultra-Bold"/>
                <a:cs typeface="Aileron Ultra-Bold"/>
                <a:sym typeface="Aileron Ultra-Bold"/>
              </a:rPr>
              <a:t> les </a:t>
            </a:r>
            <a:r>
              <a:rPr lang="en-US" sz="2600" b="1" u="none" strike="noStrike" dirty="0" err="1">
                <a:solidFill>
                  <a:srgbClr val="0E2F5F"/>
                </a:solidFill>
                <a:latin typeface="Aileron Ultra-Bold"/>
                <a:ea typeface="Aileron Ultra-Bold"/>
                <a:cs typeface="Aileron Ultra-Bold"/>
                <a:sym typeface="Aileron Ultra-Bold"/>
              </a:rPr>
              <a:t>requêtes</a:t>
            </a:r>
            <a:r>
              <a:rPr lang="en-US" sz="2600" b="1" u="none" strike="noStrike" dirty="0">
                <a:solidFill>
                  <a:srgbClr val="0E2F5F"/>
                </a:solidFill>
                <a:latin typeface="Aileron Ultra-Bold"/>
                <a:ea typeface="Aileron Ultra-Bold"/>
                <a:cs typeface="Aileron Ultra-Bold"/>
                <a:sym typeface="Aileron Ultra-Bold"/>
              </a:rPr>
              <a:t> scatter-gather:</a:t>
            </a:r>
          </a:p>
        </p:txBody>
      </p:sp>
      <p:sp>
        <p:nvSpPr>
          <p:cNvPr id="23" name="TextBox 23"/>
          <p:cNvSpPr txBox="1"/>
          <p:nvPr/>
        </p:nvSpPr>
        <p:spPr>
          <a:xfrm>
            <a:off x="2691032" y="7586018"/>
            <a:ext cx="12067221" cy="1989453"/>
          </a:xfrm>
          <a:prstGeom prst="rect">
            <a:avLst/>
          </a:prstGeom>
        </p:spPr>
        <p:txBody>
          <a:bodyPr lIns="0" tIns="0" rIns="0" bIns="0" rtlCol="0" anchor="t">
            <a:spAutoFit/>
          </a:bodyPr>
          <a:lstStyle/>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Impact multiplicatif sur les performances avec l'ajout de shards</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Inclusion systématique de la shard key dans les critères de requête</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Exemple sous-optimal: db.orders.find({ date: ISODate("2024-10-15") })</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Exemple optimal: db.orders.find({ userId: 12345, date: ISODate("2024-10-15") }) (si userId est la shard key)</a:t>
            </a:r>
          </a:p>
        </p:txBody>
      </p:sp>
      <p:sp>
        <p:nvSpPr>
          <p:cNvPr id="24" name="TextBox 24"/>
          <p:cNvSpPr txBox="1"/>
          <p:nvPr/>
        </p:nvSpPr>
        <p:spPr>
          <a:xfrm>
            <a:off x="2574954" y="574439"/>
            <a:ext cx="9416087" cy="898525"/>
          </a:xfrm>
          <a:prstGeom prst="rect">
            <a:avLst/>
          </a:prstGeom>
        </p:spPr>
        <p:txBody>
          <a:bodyPr lIns="0" tIns="0" rIns="0" bIns="0" rtlCol="0" anchor="t">
            <a:spAutoFit/>
          </a:bodyPr>
          <a:lstStyle/>
          <a:p>
            <a:pPr marL="0" lvl="0" indent="0" algn="ctr">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Op</a:t>
            </a:r>
            <a:r>
              <a:rPr lang="en-US" sz="5000" b="1" u="none" strike="noStrike">
                <a:solidFill>
                  <a:srgbClr val="0E2F5F"/>
                </a:solidFill>
                <a:latin typeface="Akzidenz-Grotesk Heavy"/>
                <a:ea typeface="Akzidenz-Grotesk Heavy"/>
                <a:cs typeface="Akzidenz-Grotesk Heavy"/>
                <a:sym typeface="Akzidenz-Grotesk Heavy"/>
              </a:rPr>
              <a:t>timisation des Requêtes</a:t>
            </a:r>
          </a:p>
        </p:txBody>
      </p:sp>
      <p:sp>
        <p:nvSpPr>
          <p:cNvPr id="25" name="TextBox 25"/>
          <p:cNvSpPr txBox="1"/>
          <p:nvPr/>
        </p:nvSpPr>
        <p:spPr>
          <a:xfrm>
            <a:off x="4135878" y="1429147"/>
            <a:ext cx="6294239" cy="716915"/>
          </a:xfrm>
          <a:prstGeom prst="rect">
            <a:avLst/>
          </a:prstGeom>
        </p:spPr>
        <p:txBody>
          <a:bodyPr lIns="0" tIns="0" rIns="0" bIns="0" rtlCol="0" anchor="t">
            <a:spAutoFit/>
          </a:bodyPr>
          <a:lstStyle/>
          <a:p>
            <a:pPr marL="0" lvl="0" indent="0" algn="ctr">
              <a:lnSpc>
                <a:spcPts val="5080"/>
              </a:lnSpc>
              <a:spcBef>
                <a:spcPct val="0"/>
              </a:spcBef>
            </a:pPr>
            <a:r>
              <a:rPr lang="en-US" sz="4000" b="1" u="none" strike="noStrike">
                <a:solidFill>
                  <a:srgbClr val="00BF63"/>
                </a:solidFill>
                <a:latin typeface="Akzidenz-Grotesk Heavy"/>
                <a:ea typeface="Akzidenz-Grotesk Heavy"/>
                <a:cs typeface="Akzidenz-Grotesk Heavy"/>
                <a:sym typeface="Akzidenz-Grotesk Heavy"/>
              </a:rPr>
              <a:t>Principes fondamentaux</a:t>
            </a:r>
          </a:p>
        </p:txBody>
      </p:sp>
      <p:sp>
        <p:nvSpPr>
          <p:cNvPr id="28" name="Espace réservé du numéro de diapositive 27">
            <a:extLst>
              <a:ext uri="{FF2B5EF4-FFF2-40B4-BE49-F238E27FC236}">
                <a16:creationId xmlns:a16="http://schemas.microsoft.com/office/drawing/2014/main" xmlns="" id="{EF06746A-DFC4-433F-9D28-BAB10F3D2AB7}"/>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3747522" y="2284417"/>
            <a:ext cx="14540478" cy="7138612"/>
            <a:chOff x="0" y="0"/>
            <a:chExt cx="3829591" cy="1880128"/>
          </a:xfrm>
        </p:grpSpPr>
        <p:sp>
          <p:nvSpPr>
            <p:cNvPr id="4" name="Freeform 4"/>
            <p:cNvSpPr/>
            <p:nvPr/>
          </p:nvSpPr>
          <p:spPr>
            <a:xfrm>
              <a:off x="0" y="0"/>
              <a:ext cx="3829591" cy="1880128"/>
            </a:xfrm>
            <a:custGeom>
              <a:avLst/>
              <a:gdLst/>
              <a:ahLst/>
              <a:cxnLst/>
              <a:rect l="l" t="t" r="r" b="b"/>
              <a:pathLst>
                <a:path w="3829591" h="1880128">
                  <a:moveTo>
                    <a:pt x="7987" y="0"/>
                  </a:moveTo>
                  <a:lnTo>
                    <a:pt x="3821604" y="0"/>
                  </a:lnTo>
                  <a:cubicBezTo>
                    <a:pt x="3823723" y="0"/>
                    <a:pt x="3825754" y="841"/>
                    <a:pt x="3827252" y="2339"/>
                  </a:cubicBezTo>
                  <a:cubicBezTo>
                    <a:pt x="3828750" y="3837"/>
                    <a:pt x="3829591" y="5868"/>
                    <a:pt x="3829591" y="7987"/>
                  </a:cubicBezTo>
                  <a:lnTo>
                    <a:pt x="3829591" y="1872142"/>
                  </a:lnTo>
                  <a:cubicBezTo>
                    <a:pt x="3829591" y="1874260"/>
                    <a:pt x="3828750" y="1876291"/>
                    <a:pt x="3827252" y="1877789"/>
                  </a:cubicBezTo>
                  <a:cubicBezTo>
                    <a:pt x="3825754" y="1879287"/>
                    <a:pt x="3823723" y="1880128"/>
                    <a:pt x="3821604" y="1880128"/>
                  </a:cubicBezTo>
                  <a:lnTo>
                    <a:pt x="7987" y="1880128"/>
                  </a:lnTo>
                  <a:cubicBezTo>
                    <a:pt x="5868" y="1880128"/>
                    <a:pt x="3837" y="1879287"/>
                    <a:pt x="2339" y="1877789"/>
                  </a:cubicBezTo>
                  <a:cubicBezTo>
                    <a:pt x="841" y="1876291"/>
                    <a:pt x="0" y="1874260"/>
                    <a:pt x="0" y="1872142"/>
                  </a:cubicBezTo>
                  <a:lnTo>
                    <a:pt x="0" y="7987"/>
                  </a:lnTo>
                  <a:cubicBezTo>
                    <a:pt x="0" y="5868"/>
                    <a:pt x="841" y="3837"/>
                    <a:pt x="2339" y="2339"/>
                  </a:cubicBezTo>
                  <a:cubicBezTo>
                    <a:pt x="3837" y="841"/>
                    <a:pt x="5868" y="0"/>
                    <a:pt x="7987" y="0"/>
                  </a:cubicBezTo>
                  <a:close/>
                </a:path>
              </a:pathLst>
            </a:custGeom>
            <a:solidFill>
              <a:srgbClr val="C5D9F3"/>
            </a:solidFill>
            <a:ln cap="sq">
              <a:noFill/>
              <a:prstDash val="solid"/>
              <a:miter/>
            </a:ln>
          </p:spPr>
        </p:sp>
        <p:sp>
          <p:nvSpPr>
            <p:cNvPr id="5" name="TextBox 5"/>
            <p:cNvSpPr txBox="1"/>
            <p:nvPr/>
          </p:nvSpPr>
          <p:spPr>
            <a:xfrm>
              <a:off x="0" y="-47625"/>
              <a:ext cx="3829591" cy="1927753"/>
            </a:xfrm>
            <a:prstGeom prst="rect">
              <a:avLst/>
            </a:prstGeom>
          </p:spPr>
          <p:txBody>
            <a:bodyPr lIns="50800" tIns="50800" rIns="50800" bIns="50800" rtlCol="0" anchor="ctr"/>
            <a:lstStyle/>
            <a:p>
              <a:pPr algn="ctr">
                <a:lnSpc>
                  <a:spcPts val="2800"/>
                </a:lnSpc>
              </a:pPr>
              <a:endParaRPr/>
            </a:p>
          </p:txBody>
        </p:sp>
      </p:grpSp>
      <p:sp>
        <p:nvSpPr>
          <p:cNvPr id="6" name="AutoShape 6"/>
          <p:cNvSpPr/>
          <p:nvPr/>
        </p:nvSpPr>
        <p:spPr>
          <a:xfrm>
            <a:off x="6480267" y="1826884"/>
            <a:ext cx="12960534" cy="0"/>
          </a:xfrm>
          <a:prstGeom prst="line">
            <a:avLst/>
          </a:prstGeom>
          <a:ln w="38100" cap="flat">
            <a:solidFill>
              <a:srgbClr val="00BF63"/>
            </a:solidFill>
            <a:prstDash val="solid"/>
            <a:headEnd type="none" w="sm" len="sm"/>
            <a:tailEnd type="none" w="sm" len="sm"/>
          </a:ln>
        </p:spPr>
      </p:sp>
      <p:grpSp>
        <p:nvGrpSpPr>
          <p:cNvPr id="7" name="Group 7"/>
          <p:cNvGrpSpPr/>
          <p:nvPr/>
        </p:nvGrpSpPr>
        <p:grpSpPr>
          <a:xfrm>
            <a:off x="0" y="-27349"/>
            <a:ext cx="3176441" cy="10287000"/>
            <a:chOff x="0" y="0"/>
            <a:chExt cx="492114" cy="1593725"/>
          </a:xfrm>
        </p:grpSpPr>
        <p:sp>
          <p:nvSpPr>
            <p:cNvPr id="8" name="Freeform 8"/>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solidFill>
              <a:srgbClr val="00BF63"/>
            </a:solidFill>
            <a:ln w="12700">
              <a:solidFill>
                <a:srgbClr val="000000"/>
              </a:solidFill>
            </a:ln>
          </p:spPr>
        </p:sp>
      </p:grpSp>
      <p:sp>
        <p:nvSpPr>
          <p:cNvPr id="9" name="Freeform 9"/>
          <p:cNvSpPr/>
          <p:nvPr/>
        </p:nvSpPr>
        <p:spPr>
          <a:xfrm>
            <a:off x="16427863" y="942302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3995381" y="2483778"/>
            <a:ext cx="14292619" cy="6692263"/>
          </a:xfrm>
          <a:prstGeom prst="rect">
            <a:avLst/>
          </a:prstGeom>
        </p:spPr>
        <p:txBody>
          <a:bodyPr lIns="0" tIns="0" rIns="0" bIns="0" rtlCol="0" anchor="t">
            <a:spAutoFit/>
          </a:bodyPr>
          <a:lstStyle/>
          <a:p>
            <a:pPr marL="518175" lvl="1" indent="-259087" algn="l">
              <a:lnSpc>
                <a:spcPts val="3360"/>
              </a:lnSpc>
              <a:buFont typeface="Arial"/>
              <a:buChar char="•"/>
            </a:pPr>
            <a:r>
              <a:rPr lang="en-US" sz="2400" b="1">
                <a:solidFill>
                  <a:srgbClr val="00AE42"/>
                </a:solidFill>
                <a:latin typeface="Aileron Bold"/>
                <a:ea typeface="Aileron Bold"/>
                <a:cs typeface="Aileron Bold"/>
                <a:sym typeface="Aileron Bold"/>
              </a:rPr>
              <a:t>Requêtes ciblées (targeted queries):</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Inclusion systématique de l'égalité sur la shard key ou son préfixe</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Exploitation de la zone sharding pour la localité géographique</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Exemple: db.customers.find({ region: "europe", lastName: /^M/ }) (si region est dans la shard key)</a:t>
            </a:r>
          </a:p>
          <a:p>
            <a:pPr marL="518175" lvl="1" indent="-259087" algn="l">
              <a:lnSpc>
                <a:spcPts val="3360"/>
              </a:lnSpc>
              <a:buFont typeface="Arial"/>
              <a:buChar char="•"/>
            </a:pPr>
            <a:r>
              <a:rPr lang="en-US" sz="2400" b="1">
                <a:solidFill>
                  <a:srgbClr val="00AE42"/>
                </a:solidFill>
                <a:latin typeface="Aileron Bold"/>
                <a:ea typeface="Aileron Bold"/>
                <a:cs typeface="Aileron Bold"/>
                <a:sym typeface="Aileron Bold"/>
              </a:rPr>
              <a:t>Pipelines d'agrégation optimisés:</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$match en début de pipeline pour réduire les données au plus tôt</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$project pour limiter les champs transférés entre étapes</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Exemple:</a:t>
            </a:r>
          </a:p>
          <a:p>
            <a:pPr algn="l">
              <a:lnSpc>
                <a:spcPts val="3360"/>
              </a:lnSpc>
            </a:pPr>
            <a:endParaRPr lang="en-US" sz="2400" b="1">
              <a:solidFill>
                <a:srgbClr val="000000"/>
              </a:solidFill>
              <a:latin typeface="Aileron Bold"/>
              <a:ea typeface="Aileron Bold"/>
              <a:cs typeface="Aileron Bold"/>
              <a:sym typeface="Aileron Bold"/>
            </a:endParaRPr>
          </a:p>
          <a:p>
            <a:pPr algn="l">
              <a:lnSpc>
                <a:spcPts val="3360"/>
              </a:lnSpc>
            </a:pPr>
            <a:endParaRPr lang="en-US" sz="2400" b="1">
              <a:solidFill>
                <a:srgbClr val="000000"/>
              </a:solidFill>
              <a:latin typeface="Aileron Bold"/>
              <a:ea typeface="Aileron Bold"/>
              <a:cs typeface="Aileron Bold"/>
              <a:sym typeface="Aileron Bold"/>
            </a:endParaRPr>
          </a:p>
          <a:p>
            <a:pPr algn="l">
              <a:lnSpc>
                <a:spcPts val="3360"/>
              </a:lnSpc>
            </a:pPr>
            <a:endParaRPr lang="en-US" sz="2400" b="1">
              <a:solidFill>
                <a:srgbClr val="000000"/>
              </a:solidFill>
              <a:latin typeface="Aileron Bold"/>
              <a:ea typeface="Aileron Bold"/>
              <a:cs typeface="Aileron Bold"/>
              <a:sym typeface="Aileron Bold"/>
            </a:endParaRPr>
          </a:p>
          <a:p>
            <a:pPr algn="l">
              <a:lnSpc>
                <a:spcPts val="3360"/>
              </a:lnSpc>
            </a:pPr>
            <a:endParaRPr lang="en-US" sz="2400" b="1">
              <a:solidFill>
                <a:srgbClr val="000000"/>
              </a:solidFill>
              <a:latin typeface="Aileron Bold"/>
              <a:ea typeface="Aileron Bold"/>
              <a:cs typeface="Aileron Bold"/>
              <a:sym typeface="Aileron Bold"/>
            </a:endParaRPr>
          </a:p>
          <a:p>
            <a:pPr algn="l">
              <a:lnSpc>
                <a:spcPts val="3360"/>
              </a:lnSpc>
            </a:pPr>
            <a:endParaRPr lang="en-US" sz="2400" b="1">
              <a:solidFill>
                <a:srgbClr val="000000"/>
              </a:solidFill>
              <a:latin typeface="Aileron Bold"/>
              <a:ea typeface="Aileron Bold"/>
              <a:cs typeface="Aileron Bold"/>
              <a:sym typeface="Aileron Bold"/>
            </a:endParaRP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Utilisation de $merge pour écrire les résultats de manière incrémentale</a:t>
            </a:r>
          </a:p>
          <a:p>
            <a:pPr marL="1036349" lvl="2" indent="-345450" algn="l">
              <a:lnSpc>
                <a:spcPts val="3360"/>
              </a:lnSpc>
              <a:buFont typeface="Arial"/>
              <a:buChar char="⚬"/>
            </a:pPr>
            <a:r>
              <a:rPr lang="en-US" sz="2400" b="1">
                <a:solidFill>
                  <a:srgbClr val="000000"/>
                </a:solidFill>
                <a:latin typeface="Aileron Bold"/>
                <a:ea typeface="Aileron Bold"/>
                <a:cs typeface="Aileron Bold"/>
                <a:sym typeface="Aileron Bold"/>
              </a:rPr>
              <a:t>Préférer les agrégations en deux étapes: d'abord par shard, puis consolidation</a:t>
            </a:r>
          </a:p>
        </p:txBody>
      </p:sp>
      <p:sp>
        <p:nvSpPr>
          <p:cNvPr id="11" name="Freeform 11"/>
          <p:cNvSpPr/>
          <p:nvPr/>
        </p:nvSpPr>
        <p:spPr>
          <a:xfrm>
            <a:off x="5028852" y="6349590"/>
            <a:ext cx="10169561" cy="1930493"/>
          </a:xfrm>
          <a:custGeom>
            <a:avLst/>
            <a:gdLst/>
            <a:ahLst/>
            <a:cxnLst/>
            <a:rect l="l" t="t" r="r" b="b"/>
            <a:pathLst>
              <a:path w="10169561" h="1930493">
                <a:moveTo>
                  <a:pt x="0" y="0"/>
                </a:moveTo>
                <a:lnTo>
                  <a:pt x="10169561" y="0"/>
                </a:lnTo>
                <a:lnTo>
                  <a:pt x="10169561" y="1930493"/>
                </a:lnTo>
                <a:lnTo>
                  <a:pt x="0" y="1930493"/>
                </a:lnTo>
                <a:lnTo>
                  <a:pt x="0" y="0"/>
                </a:lnTo>
                <a:close/>
              </a:path>
            </a:pathLst>
          </a:custGeom>
          <a:blipFill>
            <a:blip r:embed="rId6"/>
            <a:stretch>
              <a:fillRect/>
            </a:stretch>
          </a:blipFill>
        </p:spPr>
      </p:sp>
      <p:sp>
        <p:nvSpPr>
          <p:cNvPr id="12" name="TextBox 12"/>
          <p:cNvSpPr txBox="1"/>
          <p:nvPr/>
        </p:nvSpPr>
        <p:spPr>
          <a:xfrm>
            <a:off x="6480267" y="698607"/>
            <a:ext cx="11170125" cy="944372"/>
          </a:xfrm>
          <a:prstGeom prst="rect">
            <a:avLst/>
          </a:prstGeom>
        </p:spPr>
        <p:txBody>
          <a:bodyPr lIns="0" tIns="0" rIns="0" bIns="0" rtlCol="0" anchor="t">
            <a:spAutoFit/>
          </a:bodyPr>
          <a:lstStyle/>
          <a:p>
            <a:pPr marL="0" lvl="0" indent="0" algn="ct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Techniques avancées</a:t>
            </a:r>
          </a:p>
        </p:txBody>
      </p:sp>
      <p:sp>
        <p:nvSpPr>
          <p:cNvPr id="15" name="Espace réservé du numéro de diapositive 14">
            <a:extLst>
              <a:ext uri="{FF2B5EF4-FFF2-40B4-BE49-F238E27FC236}">
                <a16:creationId xmlns:a16="http://schemas.microsoft.com/office/drawing/2014/main" xmlns="" id="{B08FBC94-61B9-48A5-9EA9-27C9D3D54341}"/>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1494" y="3449953"/>
            <a:ext cx="8669959" cy="665701"/>
            <a:chOff x="0" y="0"/>
            <a:chExt cx="2283446" cy="175329"/>
          </a:xfrm>
        </p:grpSpPr>
        <p:sp>
          <p:nvSpPr>
            <p:cNvPr id="3" name="Freeform 3"/>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4" name="TextBox 4"/>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691032" y="1262991"/>
            <a:ext cx="8610421" cy="711859"/>
            <a:chOff x="0" y="0"/>
            <a:chExt cx="2267765" cy="187485"/>
          </a:xfrm>
        </p:grpSpPr>
        <p:sp>
          <p:nvSpPr>
            <p:cNvPr id="6" name="Freeform 6"/>
            <p:cNvSpPr/>
            <p:nvPr/>
          </p:nvSpPr>
          <p:spPr>
            <a:xfrm>
              <a:off x="0" y="0"/>
              <a:ext cx="2267765" cy="187485"/>
            </a:xfrm>
            <a:custGeom>
              <a:avLst/>
              <a:gdLst/>
              <a:ahLst/>
              <a:cxnLst/>
              <a:rect l="l" t="t" r="r" b="b"/>
              <a:pathLst>
                <a:path w="2267765" h="187485">
                  <a:moveTo>
                    <a:pt x="45856" y="0"/>
                  </a:moveTo>
                  <a:lnTo>
                    <a:pt x="2221909" y="0"/>
                  </a:lnTo>
                  <a:cubicBezTo>
                    <a:pt x="2247235" y="0"/>
                    <a:pt x="2267765" y="20530"/>
                    <a:pt x="2267765" y="45856"/>
                  </a:cubicBezTo>
                  <a:lnTo>
                    <a:pt x="2267765" y="141630"/>
                  </a:lnTo>
                  <a:cubicBezTo>
                    <a:pt x="2267765" y="166955"/>
                    <a:pt x="2247235" y="187485"/>
                    <a:pt x="2221909" y="187485"/>
                  </a:cubicBezTo>
                  <a:lnTo>
                    <a:pt x="45856" y="187485"/>
                  </a:lnTo>
                  <a:cubicBezTo>
                    <a:pt x="20530" y="187485"/>
                    <a:pt x="0" y="166955"/>
                    <a:pt x="0" y="141630"/>
                  </a:cubicBezTo>
                  <a:lnTo>
                    <a:pt x="0" y="45856"/>
                  </a:lnTo>
                  <a:cubicBezTo>
                    <a:pt x="0" y="20530"/>
                    <a:pt x="20530" y="0"/>
                    <a:pt x="45856" y="0"/>
                  </a:cubicBezTo>
                  <a:close/>
                </a:path>
              </a:pathLst>
            </a:custGeom>
            <a:solidFill>
              <a:srgbClr val="BBEBDB"/>
            </a:solidFill>
          </p:spPr>
        </p:sp>
        <p:sp>
          <p:nvSpPr>
            <p:cNvPr id="7" name="TextBox 7"/>
            <p:cNvSpPr txBox="1"/>
            <p:nvPr/>
          </p:nvSpPr>
          <p:spPr>
            <a:xfrm>
              <a:off x="0" y="-47625"/>
              <a:ext cx="2267765" cy="235110"/>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756853" y="1262991"/>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756853" y="3449953"/>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3316805" y="-1107418"/>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5729345" y="0"/>
            <a:ext cx="2558655" cy="10287000"/>
            <a:chOff x="0" y="0"/>
            <a:chExt cx="396403" cy="1593725"/>
          </a:xfrm>
        </p:grpSpPr>
        <p:sp>
          <p:nvSpPr>
            <p:cNvPr id="12" name="Freeform 12"/>
            <p:cNvSpPr/>
            <p:nvPr/>
          </p:nvSpPr>
          <p:spPr>
            <a:xfrm>
              <a:off x="0" y="0"/>
              <a:ext cx="396403" cy="1593725"/>
            </a:xfrm>
            <a:custGeom>
              <a:avLst/>
              <a:gdLst/>
              <a:ahLst/>
              <a:cxnLst/>
              <a:rect l="l" t="t" r="r" b="b"/>
              <a:pathLst>
                <a:path w="396403" h="1593725">
                  <a:moveTo>
                    <a:pt x="0" y="0"/>
                  </a:moveTo>
                  <a:lnTo>
                    <a:pt x="396403" y="0"/>
                  </a:lnTo>
                  <a:lnTo>
                    <a:pt x="396403" y="1593725"/>
                  </a:lnTo>
                  <a:lnTo>
                    <a:pt x="0" y="1593725"/>
                  </a:lnTo>
                  <a:close/>
                </a:path>
              </a:pathLst>
            </a:custGeom>
            <a:solidFill>
              <a:srgbClr val="00BF63"/>
            </a:solidFill>
            <a:ln w="12700">
              <a:solidFill>
                <a:srgbClr val="000000"/>
              </a:solidFill>
            </a:ln>
          </p:spPr>
        </p:sp>
      </p:grpSp>
      <p:sp>
        <p:nvSpPr>
          <p:cNvPr id="13" name="TextBox 13"/>
          <p:cNvSpPr txBox="1"/>
          <p:nvPr/>
        </p:nvSpPr>
        <p:spPr>
          <a:xfrm>
            <a:off x="2789112" y="4182329"/>
            <a:ext cx="12067221" cy="2389503"/>
          </a:xfrm>
          <a:prstGeom prst="rect">
            <a:avLst/>
          </a:prstGeom>
        </p:spPr>
        <p:txBody>
          <a:bodyPr lIns="0" tIns="0" rIns="0" bIns="0" rtlCol="0" anchor="t">
            <a:spAutoFit/>
          </a:bodyPr>
          <a:lstStyle/>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Automatique: activé par défaut</a:t>
            </a:r>
          </a:p>
          <a:p>
            <a:pPr marL="993170" lvl="2" indent="-331057" algn="just">
              <a:lnSpc>
                <a:spcPts val="3220"/>
              </a:lnSpc>
              <a:buFont typeface="Arial"/>
              <a:buChar char="⚬"/>
            </a:pPr>
            <a:r>
              <a:rPr lang="en-US" sz="2300" b="1">
                <a:solidFill>
                  <a:srgbClr val="0E2F5F"/>
                </a:solidFill>
                <a:latin typeface="Aileron Ultra-Bold"/>
                <a:ea typeface="Aileron Ultra-Bold"/>
                <a:cs typeface="Aileron Ultra-Bold"/>
                <a:sym typeface="Aileron Ultra-Bold"/>
              </a:rPr>
              <a:t>Intervalles de vérification configurables</a:t>
            </a:r>
          </a:p>
          <a:p>
            <a:pPr marL="496585" lvl="1" indent="-248293" algn="just">
              <a:lnSpc>
                <a:spcPts val="3220"/>
              </a:lnSpc>
              <a:buFont typeface="Arial"/>
              <a:buChar char="•"/>
            </a:pPr>
            <a:r>
              <a:rPr lang="en-US" sz="2300" b="1">
                <a:solidFill>
                  <a:srgbClr val="0E2F5F"/>
                </a:solidFill>
                <a:latin typeface="Aileron Ultra-Bold"/>
                <a:ea typeface="Aileron Ultra-Bold"/>
                <a:cs typeface="Aileron Ultra-Bold"/>
                <a:sym typeface="Aileron Ultra-Bold"/>
              </a:rPr>
              <a:t>Manuel:</a:t>
            </a:r>
          </a:p>
          <a:p>
            <a:pPr marL="993170" lvl="2" indent="-331057" algn="just">
              <a:lnSpc>
                <a:spcPts val="3220"/>
              </a:lnSpc>
              <a:buFont typeface="Arial"/>
              <a:buChar char="⚬"/>
            </a:pPr>
            <a:r>
              <a:rPr lang="en-US" sz="2300" b="1">
                <a:solidFill>
                  <a:srgbClr val="0E2F5F"/>
                </a:solidFill>
                <a:latin typeface="Aileron Ultra-Bold"/>
                <a:ea typeface="Aileron Ultra-Bold"/>
                <a:cs typeface="Aileron Ultra-Bold"/>
                <a:sym typeface="Aileron Ultra-Bold"/>
              </a:rPr>
              <a:t>Désactivation: sh.stopBalancer()</a:t>
            </a:r>
          </a:p>
          <a:p>
            <a:pPr marL="993170" lvl="2" indent="-331057" algn="just">
              <a:lnSpc>
                <a:spcPts val="3220"/>
              </a:lnSpc>
              <a:buFont typeface="Arial"/>
              <a:buChar char="⚬"/>
            </a:pPr>
            <a:r>
              <a:rPr lang="en-US" sz="2300" b="1">
                <a:solidFill>
                  <a:srgbClr val="0E2F5F"/>
                </a:solidFill>
                <a:latin typeface="Aileron Ultra-Bold"/>
                <a:ea typeface="Aileron Ultra-Bold"/>
                <a:cs typeface="Aileron Ultra-Bold"/>
                <a:sym typeface="Aileron Ultra-Bold"/>
              </a:rPr>
              <a:t>Activation: sh.startBalancer()</a:t>
            </a:r>
          </a:p>
          <a:p>
            <a:pPr marL="993170" lvl="2" indent="-331057" algn="just">
              <a:lnSpc>
                <a:spcPts val="3220"/>
              </a:lnSpc>
              <a:buFont typeface="Arial"/>
              <a:buChar char="⚬"/>
            </a:pPr>
            <a:r>
              <a:rPr lang="en-US" sz="2300" b="1">
                <a:solidFill>
                  <a:srgbClr val="0E2F5F"/>
                </a:solidFill>
                <a:latin typeface="Aileron Ultra-Bold"/>
                <a:ea typeface="Aileron Ultra-Bold"/>
                <a:cs typeface="Aileron Ultra-Bold"/>
                <a:sym typeface="Aileron Ultra-Bold"/>
              </a:rPr>
              <a:t>Statut: sh.getBalancerState()</a:t>
            </a:r>
          </a:p>
        </p:txBody>
      </p:sp>
      <p:sp>
        <p:nvSpPr>
          <p:cNvPr id="14" name="Freeform 14"/>
          <p:cNvSpPr/>
          <p:nvPr/>
        </p:nvSpPr>
        <p:spPr>
          <a:xfrm>
            <a:off x="13629873" y="92583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5" name="Group 15"/>
          <p:cNvGrpSpPr/>
          <p:nvPr/>
        </p:nvGrpSpPr>
        <p:grpSpPr>
          <a:xfrm>
            <a:off x="2631494" y="6663143"/>
            <a:ext cx="8669959" cy="665701"/>
            <a:chOff x="0" y="0"/>
            <a:chExt cx="2283446" cy="175329"/>
          </a:xfrm>
        </p:grpSpPr>
        <p:sp>
          <p:nvSpPr>
            <p:cNvPr id="16" name="Freeform 16"/>
            <p:cNvSpPr/>
            <p:nvPr/>
          </p:nvSpPr>
          <p:spPr>
            <a:xfrm>
              <a:off x="0" y="0"/>
              <a:ext cx="2283446" cy="175329"/>
            </a:xfrm>
            <a:custGeom>
              <a:avLst/>
              <a:gdLst/>
              <a:ahLst/>
              <a:cxnLst/>
              <a:rect l="l" t="t" r="r" b="b"/>
              <a:pathLst>
                <a:path w="2283446" h="175329">
                  <a:moveTo>
                    <a:pt x="45541" y="0"/>
                  </a:moveTo>
                  <a:lnTo>
                    <a:pt x="2237905" y="0"/>
                  </a:lnTo>
                  <a:cubicBezTo>
                    <a:pt x="2249983" y="0"/>
                    <a:pt x="2261567" y="4798"/>
                    <a:pt x="2270107" y="13339"/>
                  </a:cubicBezTo>
                  <a:cubicBezTo>
                    <a:pt x="2278648" y="21879"/>
                    <a:pt x="2283446" y="33463"/>
                    <a:pt x="2283446" y="45541"/>
                  </a:cubicBezTo>
                  <a:lnTo>
                    <a:pt x="2283446" y="129788"/>
                  </a:lnTo>
                  <a:cubicBezTo>
                    <a:pt x="2283446" y="154939"/>
                    <a:pt x="2263057" y="175329"/>
                    <a:pt x="2237905" y="175329"/>
                  </a:cubicBezTo>
                  <a:lnTo>
                    <a:pt x="45541" y="175329"/>
                  </a:lnTo>
                  <a:cubicBezTo>
                    <a:pt x="20389" y="175329"/>
                    <a:pt x="0" y="154939"/>
                    <a:pt x="0" y="129788"/>
                  </a:cubicBezTo>
                  <a:lnTo>
                    <a:pt x="0" y="45541"/>
                  </a:lnTo>
                  <a:cubicBezTo>
                    <a:pt x="0" y="20389"/>
                    <a:pt x="20389" y="0"/>
                    <a:pt x="45541" y="0"/>
                  </a:cubicBezTo>
                  <a:close/>
                </a:path>
              </a:pathLst>
            </a:custGeom>
            <a:solidFill>
              <a:srgbClr val="BBEBDB"/>
            </a:solidFill>
          </p:spPr>
        </p:sp>
        <p:sp>
          <p:nvSpPr>
            <p:cNvPr id="17" name="TextBox 17"/>
            <p:cNvSpPr txBox="1"/>
            <p:nvPr/>
          </p:nvSpPr>
          <p:spPr>
            <a:xfrm>
              <a:off x="0" y="-47625"/>
              <a:ext cx="2283446" cy="222954"/>
            </a:xfrm>
            <a:prstGeom prst="rect">
              <a:avLst/>
            </a:prstGeom>
          </p:spPr>
          <p:txBody>
            <a:bodyPr lIns="50800" tIns="50800" rIns="50800" bIns="50800" rtlCol="0" anchor="ctr"/>
            <a:lstStyle/>
            <a:p>
              <a:pPr algn="ctr">
                <a:lnSpc>
                  <a:spcPts val="2800"/>
                </a:lnSpc>
              </a:pPr>
              <a:endParaRPr/>
            </a:p>
          </p:txBody>
        </p:sp>
      </p:grpSp>
      <p:sp>
        <p:nvSpPr>
          <p:cNvPr id="18" name="Freeform 18"/>
          <p:cNvSpPr/>
          <p:nvPr/>
        </p:nvSpPr>
        <p:spPr>
          <a:xfrm>
            <a:off x="1756853" y="6663143"/>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9" name="Freeform 19"/>
          <p:cNvSpPr/>
          <p:nvPr/>
        </p:nvSpPr>
        <p:spPr>
          <a:xfrm>
            <a:off x="3048425" y="8277574"/>
            <a:ext cx="8790215" cy="1961453"/>
          </a:xfrm>
          <a:custGeom>
            <a:avLst/>
            <a:gdLst/>
            <a:ahLst/>
            <a:cxnLst/>
            <a:rect l="l" t="t" r="r" b="b"/>
            <a:pathLst>
              <a:path w="8790215" h="1961453">
                <a:moveTo>
                  <a:pt x="0" y="0"/>
                </a:moveTo>
                <a:lnTo>
                  <a:pt x="8790215" y="0"/>
                </a:lnTo>
                <a:lnTo>
                  <a:pt x="8790215" y="1961452"/>
                </a:lnTo>
                <a:lnTo>
                  <a:pt x="0" y="1961452"/>
                </a:lnTo>
                <a:lnTo>
                  <a:pt x="0" y="0"/>
                </a:lnTo>
                <a:close/>
              </a:path>
            </a:pathLst>
          </a:custGeom>
          <a:blipFill>
            <a:blip r:embed="rId8"/>
            <a:stretch>
              <a:fillRect/>
            </a:stretch>
          </a:blipFill>
        </p:spPr>
      </p:sp>
      <p:sp>
        <p:nvSpPr>
          <p:cNvPr id="20" name="TextBox 20"/>
          <p:cNvSpPr txBox="1"/>
          <p:nvPr/>
        </p:nvSpPr>
        <p:spPr>
          <a:xfrm>
            <a:off x="2789112" y="2070100"/>
            <a:ext cx="11083633" cy="1189353"/>
          </a:xfrm>
          <a:prstGeom prst="rect">
            <a:avLst/>
          </a:prstGeom>
        </p:spPr>
        <p:txBody>
          <a:bodyPr lIns="0" tIns="0" rIns="0" bIns="0" rtlCol="0" anchor="t">
            <a:spAutoFit/>
          </a:bodyPr>
          <a:lstStyle/>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Service s'exécutant sur le serveur mongos primaire</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Détection automatique des déséquilibres entre shards</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Migration des chunks pour uniformiser la distribution</a:t>
            </a:r>
          </a:p>
        </p:txBody>
      </p:sp>
      <p:sp>
        <p:nvSpPr>
          <p:cNvPr id="21" name="TextBox 21"/>
          <p:cNvSpPr txBox="1"/>
          <p:nvPr/>
        </p:nvSpPr>
        <p:spPr>
          <a:xfrm>
            <a:off x="2960129" y="3558381"/>
            <a:ext cx="8093815" cy="448308"/>
          </a:xfrm>
          <a:prstGeom prst="rect">
            <a:avLst/>
          </a:prstGeom>
        </p:spPr>
        <p:txBody>
          <a:bodyPr lIns="0" tIns="0" rIns="0" bIns="0" rtlCol="0" anchor="t">
            <a:spAutoFit/>
          </a:bodyPr>
          <a:lstStyle/>
          <a:p>
            <a:pPr marL="0" lvl="0" indent="0" algn="ctr">
              <a:lnSpc>
                <a:spcPts val="3640"/>
              </a:lnSpc>
              <a:spcBef>
                <a:spcPct val="0"/>
              </a:spcBef>
            </a:pPr>
            <a:r>
              <a:rPr lang="en-US" sz="2600" b="1" dirty="0">
                <a:solidFill>
                  <a:srgbClr val="0E2F5F"/>
                </a:solidFill>
                <a:latin typeface="Aileron Ultra-Bold"/>
                <a:ea typeface="Aileron Ultra-Bold"/>
                <a:cs typeface="Aileron Ultra-Bold"/>
                <a:sym typeface="Aileron Ultra-Bold"/>
              </a:rPr>
              <a:t>Modes de </a:t>
            </a:r>
            <a:r>
              <a:rPr lang="en-US" sz="2600" b="1" dirty="0" err="1">
                <a:solidFill>
                  <a:srgbClr val="0E2F5F"/>
                </a:solidFill>
                <a:latin typeface="Aileron Ultra-Bold"/>
                <a:ea typeface="Aileron Ultra-Bold"/>
                <a:cs typeface="Aileron Ultra-Bold"/>
                <a:sym typeface="Aileron Ultra-Bold"/>
              </a:rPr>
              <a:t>fonctionnement</a:t>
            </a:r>
            <a:endParaRPr lang="en-US" sz="2600" b="1" dirty="0">
              <a:solidFill>
                <a:srgbClr val="0E2F5F"/>
              </a:solidFill>
              <a:latin typeface="Aileron Ultra-Bold"/>
              <a:ea typeface="Aileron Ultra-Bold"/>
              <a:cs typeface="Aileron Ultra-Bold"/>
              <a:sym typeface="Aileron Ultra-Bold"/>
            </a:endParaRPr>
          </a:p>
        </p:txBody>
      </p:sp>
      <p:sp>
        <p:nvSpPr>
          <p:cNvPr id="22" name="TextBox 22"/>
          <p:cNvSpPr txBox="1"/>
          <p:nvPr/>
        </p:nvSpPr>
        <p:spPr>
          <a:xfrm>
            <a:off x="3573789" y="1371687"/>
            <a:ext cx="6844905" cy="448308"/>
          </a:xfrm>
          <a:prstGeom prst="rect">
            <a:avLst/>
          </a:prstGeom>
        </p:spPr>
        <p:txBody>
          <a:bodyPr lIns="0" tIns="0" rIns="0" bIns="0" rtlCol="0" anchor="t">
            <a:spAutoFit/>
          </a:bodyPr>
          <a:lstStyle/>
          <a:p>
            <a:pPr algn="ctr">
              <a:lnSpc>
                <a:spcPts val="3640"/>
              </a:lnSpc>
            </a:pPr>
            <a:r>
              <a:rPr lang="en-US" sz="2600" b="1" dirty="0">
                <a:solidFill>
                  <a:srgbClr val="0E2F5F"/>
                </a:solidFill>
                <a:latin typeface="Aileron Ultra-Bold"/>
                <a:ea typeface="Aileron Ultra-Bold"/>
                <a:cs typeface="Aileron Ultra-Bold"/>
                <a:sym typeface="Aileron Ultra-Bold"/>
              </a:rPr>
              <a:t>Architecture du </a:t>
            </a:r>
            <a:r>
              <a:rPr lang="en-US" sz="2600" b="1" dirty="0" err="1">
                <a:solidFill>
                  <a:srgbClr val="0E2F5F"/>
                </a:solidFill>
                <a:latin typeface="Aileron Ultra-Bold"/>
                <a:ea typeface="Aileron Ultra-Bold"/>
                <a:cs typeface="Aileron Ultra-Bold"/>
                <a:sym typeface="Aileron Ultra-Bold"/>
              </a:rPr>
              <a:t>balanceur</a:t>
            </a:r>
            <a:endParaRPr lang="en-US" sz="2600" b="1" dirty="0">
              <a:solidFill>
                <a:srgbClr val="0E2F5F"/>
              </a:solidFill>
              <a:latin typeface="Aileron Ultra-Bold"/>
              <a:ea typeface="Aileron Ultra-Bold"/>
              <a:cs typeface="Aileron Ultra-Bold"/>
              <a:sym typeface="Aileron Ultra-Bold"/>
            </a:endParaRPr>
          </a:p>
        </p:txBody>
      </p:sp>
      <p:sp>
        <p:nvSpPr>
          <p:cNvPr id="23" name="TextBox 23"/>
          <p:cNvSpPr txBox="1"/>
          <p:nvPr/>
        </p:nvSpPr>
        <p:spPr>
          <a:xfrm>
            <a:off x="2960129" y="6771571"/>
            <a:ext cx="8093815" cy="448308"/>
          </a:xfrm>
          <a:prstGeom prst="rect">
            <a:avLst/>
          </a:prstGeom>
        </p:spPr>
        <p:txBody>
          <a:bodyPr lIns="0" tIns="0" rIns="0" bIns="0" rtlCol="0" anchor="t">
            <a:spAutoFit/>
          </a:bodyPr>
          <a:lstStyle/>
          <a:p>
            <a:pPr algn="ctr">
              <a:lnSpc>
                <a:spcPts val="3640"/>
              </a:lnSpc>
            </a:pPr>
            <a:r>
              <a:rPr lang="en-US" sz="2600" b="1" dirty="0" err="1">
                <a:solidFill>
                  <a:srgbClr val="0E2F5F"/>
                </a:solidFill>
                <a:latin typeface="Aileron Ultra-Bold"/>
                <a:ea typeface="Aileron Ultra-Bold"/>
                <a:cs typeface="Aileron Ultra-Bold"/>
                <a:sym typeface="Aileron Ultra-Bold"/>
              </a:rPr>
              <a:t>Fenêtres</a:t>
            </a:r>
            <a:r>
              <a:rPr lang="en-US" sz="2600" b="1" dirty="0">
                <a:solidFill>
                  <a:srgbClr val="0E2F5F"/>
                </a:solidFill>
                <a:latin typeface="Aileron Ultra-Bold"/>
                <a:ea typeface="Aileron Ultra-Bold"/>
                <a:cs typeface="Aileron Ultra-Bold"/>
                <a:sym typeface="Aileron Ultra-Bold"/>
              </a:rPr>
              <a:t> </a:t>
            </a:r>
            <a:r>
              <a:rPr lang="en-US" sz="2600" b="1" dirty="0" err="1">
                <a:solidFill>
                  <a:srgbClr val="0E2F5F"/>
                </a:solidFill>
                <a:latin typeface="Aileron Ultra-Bold"/>
                <a:ea typeface="Aileron Ultra-Bold"/>
                <a:cs typeface="Aileron Ultra-Bold"/>
                <a:sym typeface="Aileron Ultra-Bold"/>
              </a:rPr>
              <a:t>temporelles</a:t>
            </a:r>
            <a:r>
              <a:rPr lang="en-US" sz="2600" b="1" dirty="0">
                <a:solidFill>
                  <a:srgbClr val="0E2F5F"/>
                </a:solidFill>
                <a:latin typeface="Aileron Ultra-Bold"/>
                <a:ea typeface="Aileron Ultra-Bold"/>
                <a:cs typeface="Aileron Ultra-Bold"/>
                <a:sym typeface="Aileron Ultra-Bold"/>
              </a:rPr>
              <a:t> </a:t>
            </a:r>
            <a:r>
              <a:rPr lang="en-US" sz="2600" b="1" dirty="0" err="1">
                <a:solidFill>
                  <a:srgbClr val="0E2F5F"/>
                </a:solidFill>
                <a:latin typeface="Aileron Ultra-Bold"/>
                <a:ea typeface="Aileron Ultra-Bold"/>
                <a:cs typeface="Aileron Ultra-Bold"/>
                <a:sym typeface="Aileron Ultra-Bold"/>
              </a:rPr>
              <a:t>d'équilibrage</a:t>
            </a:r>
            <a:endParaRPr lang="en-US" sz="2600" b="1" dirty="0">
              <a:solidFill>
                <a:srgbClr val="0E2F5F"/>
              </a:solidFill>
              <a:latin typeface="Aileron Ultra-Bold"/>
              <a:ea typeface="Aileron Ultra-Bold"/>
              <a:cs typeface="Aileron Ultra-Bold"/>
              <a:sym typeface="Aileron Ultra-Bold"/>
            </a:endParaRPr>
          </a:p>
        </p:txBody>
      </p:sp>
      <p:sp>
        <p:nvSpPr>
          <p:cNvPr id="24" name="TextBox 24"/>
          <p:cNvSpPr txBox="1"/>
          <p:nvPr/>
        </p:nvSpPr>
        <p:spPr>
          <a:xfrm>
            <a:off x="2691032" y="7395518"/>
            <a:ext cx="12067221" cy="789303"/>
          </a:xfrm>
          <a:prstGeom prst="rect">
            <a:avLst/>
          </a:prstGeom>
        </p:spPr>
        <p:txBody>
          <a:bodyPr lIns="0" tIns="0" rIns="0" bIns="0" rtlCol="0" anchor="t">
            <a:spAutoFit/>
          </a:bodyPr>
          <a:lstStyle/>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Configuration de plages horaires dédiées</a:t>
            </a:r>
          </a:p>
          <a:p>
            <a:pPr marL="496585" lvl="1" indent="-248293" algn="l">
              <a:lnSpc>
                <a:spcPts val="3220"/>
              </a:lnSpc>
              <a:buFont typeface="Arial"/>
              <a:buChar char="•"/>
            </a:pPr>
            <a:r>
              <a:rPr lang="en-US" sz="2300" b="1">
                <a:solidFill>
                  <a:srgbClr val="0E2F5F"/>
                </a:solidFill>
                <a:latin typeface="Aileron Ultra-Bold"/>
                <a:ea typeface="Aileron Ultra-Bold"/>
                <a:cs typeface="Aileron Ultra-Bold"/>
                <a:sym typeface="Aileron Ultra-Bold"/>
              </a:rPr>
              <a:t>Exemple: actif uniquement entre 1h et 5h du matin</a:t>
            </a:r>
          </a:p>
        </p:txBody>
      </p:sp>
      <p:sp>
        <p:nvSpPr>
          <p:cNvPr id="25" name="TextBox 25"/>
          <p:cNvSpPr txBox="1"/>
          <p:nvPr/>
        </p:nvSpPr>
        <p:spPr>
          <a:xfrm>
            <a:off x="2422554" y="218100"/>
            <a:ext cx="9416087" cy="898525"/>
          </a:xfrm>
          <a:prstGeom prst="rect">
            <a:avLst/>
          </a:prstGeom>
        </p:spPr>
        <p:txBody>
          <a:bodyPr lIns="0" tIns="0" rIns="0" bIns="0" rtlCol="0" anchor="t">
            <a:spAutoFit/>
          </a:bodyPr>
          <a:lstStyle/>
          <a:p>
            <a:pPr marL="0" lvl="0" indent="0" algn="ctr">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Équ</a:t>
            </a:r>
            <a:r>
              <a:rPr lang="en-US" sz="5000" b="1" u="none" strike="noStrike">
                <a:solidFill>
                  <a:srgbClr val="0E2F5F"/>
                </a:solidFill>
                <a:latin typeface="Akzidenz-Grotesk Heavy"/>
                <a:ea typeface="Akzidenz-Grotesk Heavy"/>
                <a:cs typeface="Akzidenz-Grotesk Heavy"/>
                <a:sym typeface="Akzidenz-Grotesk Heavy"/>
              </a:rPr>
              <a:t>ilibrage des Charges</a:t>
            </a:r>
          </a:p>
        </p:txBody>
      </p:sp>
      <p:sp>
        <p:nvSpPr>
          <p:cNvPr id="28" name="Espace réservé du numéro de diapositive 27">
            <a:extLst>
              <a:ext uri="{FF2B5EF4-FFF2-40B4-BE49-F238E27FC236}">
                <a16:creationId xmlns:a16="http://schemas.microsoft.com/office/drawing/2014/main" xmlns="" id="{6C91E926-6436-499E-A7FD-9991B653669D}"/>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1162" y="2860221"/>
            <a:ext cx="8081112" cy="4270363"/>
            <a:chOff x="0" y="0"/>
            <a:chExt cx="2128359" cy="1124705"/>
          </a:xfrm>
        </p:grpSpPr>
        <p:sp>
          <p:nvSpPr>
            <p:cNvPr id="3" name="Freeform 3"/>
            <p:cNvSpPr/>
            <p:nvPr/>
          </p:nvSpPr>
          <p:spPr>
            <a:xfrm>
              <a:off x="0" y="0"/>
              <a:ext cx="2128359" cy="1124705"/>
            </a:xfrm>
            <a:custGeom>
              <a:avLst/>
              <a:gdLst/>
              <a:ahLst/>
              <a:cxnLst/>
              <a:rect l="l" t="t" r="r" b="b"/>
              <a:pathLst>
                <a:path w="2128359" h="1124705">
                  <a:moveTo>
                    <a:pt x="18203" y="0"/>
                  </a:moveTo>
                  <a:lnTo>
                    <a:pt x="2110156" y="0"/>
                  </a:lnTo>
                  <a:cubicBezTo>
                    <a:pt x="2120209" y="0"/>
                    <a:pt x="2128359" y="8150"/>
                    <a:pt x="2128359" y="18203"/>
                  </a:cubicBezTo>
                  <a:lnTo>
                    <a:pt x="2128359" y="1106502"/>
                  </a:lnTo>
                  <a:cubicBezTo>
                    <a:pt x="2128359" y="1111330"/>
                    <a:pt x="2126441" y="1115959"/>
                    <a:pt x="2123027" y="1119373"/>
                  </a:cubicBezTo>
                  <a:cubicBezTo>
                    <a:pt x="2119614" y="1122787"/>
                    <a:pt x="2114984" y="1124705"/>
                    <a:pt x="2110156" y="1124705"/>
                  </a:cubicBezTo>
                  <a:lnTo>
                    <a:pt x="18203" y="1124705"/>
                  </a:lnTo>
                  <a:cubicBezTo>
                    <a:pt x="8150" y="1124705"/>
                    <a:pt x="0" y="1116555"/>
                    <a:pt x="0" y="1106502"/>
                  </a:cubicBezTo>
                  <a:lnTo>
                    <a:pt x="0" y="18203"/>
                  </a:lnTo>
                  <a:cubicBezTo>
                    <a:pt x="0" y="8150"/>
                    <a:pt x="8150" y="0"/>
                    <a:pt x="18203" y="0"/>
                  </a:cubicBezTo>
                  <a:close/>
                </a:path>
              </a:pathLst>
            </a:custGeom>
            <a:solidFill>
              <a:srgbClr val="E1EDFC"/>
            </a:solidFill>
          </p:spPr>
        </p:sp>
        <p:sp>
          <p:nvSpPr>
            <p:cNvPr id="4" name="TextBox 4"/>
            <p:cNvSpPr txBox="1"/>
            <p:nvPr/>
          </p:nvSpPr>
          <p:spPr>
            <a:xfrm>
              <a:off x="0" y="-47625"/>
              <a:ext cx="2128359" cy="1172330"/>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01162" y="1748281"/>
            <a:ext cx="8081112" cy="848665"/>
            <a:chOff x="0" y="0"/>
            <a:chExt cx="10774816" cy="1131553"/>
          </a:xfrm>
        </p:grpSpPr>
        <p:grpSp>
          <p:nvGrpSpPr>
            <p:cNvPr id="6" name="Group 6"/>
            <p:cNvGrpSpPr/>
            <p:nvPr/>
          </p:nvGrpSpPr>
          <p:grpSpPr>
            <a:xfrm>
              <a:off x="0" y="0"/>
              <a:ext cx="10774816" cy="1131553"/>
              <a:chOff x="0" y="0"/>
              <a:chExt cx="1749546" cy="183734"/>
            </a:xfrm>
          </p:grpSpPr>
          <p:sp>
            <p:nvSpPr>
              <p:cNvPr id="7" name="Freeform 7"/>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8" name="TextBox 8"/>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91325" y="231561"/>
              <a:ext cx="9282347" cy="657530"/>
            </a:xfrm>
            <a:prstGeom prst="rect">
              <a:avLst/>
            </a:prstGeom>
          </p:spPr>
          <p:txBody>
            <a:bodyPr lIns="0" tIns="0" rIns="0" bIns="0" rtlCol="0" anchor="t">
              <a:spAutoFit/>
            </a:bodyPr>
            <a:lstStyle/>
            <a:p>
              <a:pPr algn="ctr">
                <a:lnSpc>
                  <a:spcPts val="4087"/>
                </a:lnSpc>
              </a:pPr>
              <a:r>
                <a:rPr lang="en-US" sz="2919" b="1" dirty="0">
                  <a:solidFill>
                    <a:srgbClr val="FFFFFF"/>
                  </a:solidFill>
                  <a:latin typeface="Aileron Heavy"/>
                  <a:ea typeface="Aileron Heavy"/>
                  <a:cs typeface="Aileron Heavy"/>
                  <a:sym typeface="Aileron Heavy"/>
                </a:rPr>
                <a:t>Configuration </a:t>
              </a:r>
              <a:r>
                <a:rPr lang="en-US" sz="2919" b="1" dirty="0" err="1">
                  <a:solidFill>
                    <a:srgbClr val="FFFFFF"/>
                  </a:solidFill>
                  <a:latin typeface="Aileron Heavy"/>
                  <a:ea typeface="Aileron Heavy"/>
                  <a:cs typeface="Aileron Heavy"/>
                  <a:sym typeface="Aileron Heavy"/>
                </a:rPr>
                <a:t>optimale</a:t>
              </a:r>
              <a:endParaRPr lang="en-US" sz="2919" b="1" dirty="0">
                <a:solidFill>
                  <a:srgbClr val="FFFFFF"/>
                </a:solidFill>
                <a:latin typeface="Aileron Heavy"/>
                <a:ea typeface="Aileron Heavy"/>
                <a:cs typeface="Aileron Heavy"/>
                <a:sym typeface="Aileron Heavy"/>
              </a:endParaRPr>
            </a:p>
          </p:txBody>
        </p:sp>
      </p:grpSp>
      <p:grpSp>
        <p:nvGrpSpPr>
          <p:cNvPr id="10" name="Group 10"/>
          <p:cNvGrpSpPr/>
          <p:nvPr/>
        </p:nvGrpSpPr>
        <p:grpSpPr>
          <a:xfrm>
            <a:off x="801162" y="7306064"/>
            <a:ext cx="8081112" cy="2601848"/>
            <a:chOff x="0" y="0"/>
            <a:chExt cx="2128359" cy="685260"/>
          </a:xfrm>
        </p:grpSpPr>
        <p:sp>
          <p:nvSpPr>
            <p:cNvPr id="11" name="Freeform 11"/>
            <p:cNvSpPr/>
            <p:nvPr/>
          </p:nvSpPr>
          <p:spPr>
            <a:xfrm>
              <a:off x="0" y="0"/>
              <a:ext cx="2128359" cy="685260"/>
            </a:xfrm>
            <a:custGeom>
              <a:avLst/>
              <a:gdLst/>
              <a:ahLst/>
              <a:cxnLst/>
              <a:rect l="l" t="t" r="r" b="b"/>
              <a:pathLst>
                <a:path w="2128359" h="685260">
                  <a:moveTo>
                    <a:pt x="18203" y="0"/>
                  </a:moveTo>
                  <a:lnTo>
                    <a:pt x="2110156" y="0"/>
                  </a:lnTo>
                  <a:cubicBezTo>
                    <a:pt x="2120209" y="0"/>
                    <a:pt x="2128359" y="8150"/>
                    <a:pt x="2128359" y="18203"/>
                  </a:cubicBezTo>
                  <a:lnTo>
                    <a:pt x="2128359" y="667058"/>
                  </a:lnTo>
                  <a:cubicBezTo>
                    <a:pt x="2128359" y="671885"/>
                    <a:pt x="2126441" y="676515"/>
                    <a:pt x="2123027" y="679929"/>
                  </a:cubicBezTo>
                  <a:cubicBezTo>
                    <a:pt x="2119614" y="683343"/>
                    <a:pt x="2114984" y="685260"/>
                    <a:pt x="2110156" y="685260"/>
                  </a:cubicBezTo>
                  <a:lnTo>
                    <a:pt x="18203" y="685260"/>
                  </a:lnTo>
                  <a:cubicBezTo>
                    <a:pt x="13375" y="685260"/>
                    <a:pt x="8745" y="683343"/>
                    <a:pt x="5331" y="679929"/>
                  </a:cubicBezTo>
                  <a:cubicBezTo>
                    <a:pt x="1918" y="676515"/>
                    <a:pt x="0" y="671885"/>
                    <a:pt x="0" y="667058"/>
                  </a:cubicBezTo>
                  <a:lnTo>
                    <a:pt x="0" y="18203"/>
                  </a:lnTo>
                  <a:cubicBezTo>
                    <a:pt x="0" y="8150"/>
                    <a:pt x="8150" y="0"/>
                    <a:pt x="18203" y="0"/>
                  </a:cubicBezTo>
                  <a:close/>
                </a:path>
              </a:pathLst>
            </a:custGeom>
            <a:solidFill>
              <a:srgbClr val="E1EDFC"/>
            </a:solidFill>
          </p:spPr>
        </p:sp>
        <p:sp>
          <p:nvSpPr>
            <p:cNvPr id="12" name="TextBox 12"/>
            <p:cNvSpPr txBox="1"/>
            <p:nvPr/>
          </p:nvSpPr>
          <p:spPr>
            <a:xfrm>
              <a:off x="0" y="-47625"/>
              <a:ext cx="2128359" cy="73288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9636364" y="3186375"/>
            <a:ext cx="8081112" cy="1998158"/>
            <a:chOff x="0" y="0"/>
            <a:chExt cx="2128359" cy="526264"/>
          </a:xfrm>
        </p:grpSpPr>
        <p:sp>
          <p:nvSpPr>
            <p:cNvPr id="14" name="Freeform 14"/>
            <p:cNvSpPr/>
            <p:nvPr/>
          </p:nvSpPr>
          <p:spPr>
            <a:xfrm>
              <a:off x="0" y="0"/>
              <a:ext cx="2128359" cy="526264"/>
            </a:xfrm>
            <a:custGeom>
              <a:avLst/>
              <a:gdLst/>
              <a:ahLst/>
              <a:cxnLst/>
              <a:rect l="l" t="t" r="r" b="b"/>
              <a:pathLst>
                <a:path w="2128359" h="526264">
                  <a:moveTo>
                    <a:pt x="18203" y="0"/>
                  </a:moveTo>
                  <a:lnTo>
                    <a:pt x="2110156" y="0"/>
                  </a:lnTo>
                  <a:cubicBezTo>
                    <a:pt x="2120209" y="0"/>
                    <a:pt x="2128359" y="8150"/>
                    <a:pt x="2128359" y="18203"/>
                  </a:cubicBezTo>
                  <a:lnTo>
                    <a:pt x="2128359" y="508061"/>
                  </a:lnTo>
                  <a:cubicBezTo>
                    <a:pt x="2128359" y="512889"/>
                    <a:pt x="2126441" y="517519"/>
                    <a:pt x="2123027" y="520933"/>
                  </a:cubicBezTo>
                  <a:cubicBezTo>
                    <a:pt x="2119614" y="524346"/>
                    <a:pt x="2114984" y="526264"/>
                    <a:pt x="2110156" y="526264"/>
                  </a:cubicBezTo>
                  <a:lnTo>
                    <a:pt x="18203" y="526264"/>
                  </a:lnTo>
                  <a:cubicBezTo>
                    <a:pt x="8150" y="526264"/>
                    <a:pt x="0" y="518114"/>
                    <a:pt x="0" y="508061"/>
                  </a:cubicBezTo>
                  <a:lnTo>
                    <a:pt x="0" y="18203"/>
                  </a:lnTo>
                  <a:cubicBezTo>
                    <a:pt x="0" y="8150"/>
                    <a:pt x="8150" y="0"/>
                    <a:pt x="18203" y="0"/>
                  </a:cubicBezTo>
                  <a:close/>
                </a:path>
              </a:pathLst>
            </a:custGeom>
            <a:solidFill>
              <a:srgbClr val="E1EDFC"/>
            </a:solidFill>
          </p:spPr>
        </p:sp>
        <p:sp>
          <p:nvSpPr>
            <p:cNvPr id="15" name="TextBox 15"/>
            <p:cNvSpPr txBox="1"/>
            <p:nvPr/>
          </p:nvSpPr>
          <p:spPr>
            <a:xfrm>
              <a:off x="0" y="-47625"/>
              <a:ext cx="2128359" cy="573889"/>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9636364" y="1748281"/>
            <a:ext cx="8081112" cy="848665"/>
            <a:chOff x="0" y="0"/>
            <a:chExt cx="10774816" cy="1131553"/>
          </a:xfrm>
        </p:grpSpPr>
        <p:grpSp>
          <p:nvGrpSpPr>
            <p:cNvPr id="17" name="Group 17"/>
            <p:cNvGrpSpPr/>
            <p:nvPr/>
          </p:nvGrpSpPr>
          <p:grpSpPr>
            <a:xfrm>
              <a:off x="0" y="0"/>
              <a:ext cx="10774816" cy="1131553"/>
              <a:chOff x="0" y="0"/>
              <a:chExt cx="1749546" cy="183734"/>
            </a:xfrm>
          </p:grpSpPr>
          <p:sp>
            <p:nvSpPr>
              <p:cNvPr id="18" name="Freeform 18"/>
              <p:cNvSpPr/>
              <p:nvPr/>
            </p:nvSpPr>
            <p:spPr>
              <a:xfrm>
                <a:off x="0" y="0"/>
                <a:ext cx="1749546" cy="183734"/>
              </a:xfrm>
              <a:custGeom>
                <a:avLst/>
                <a:gdLst/>
                <a:ahLst/>
                <a:cxnLst/>
                <a:rect l="l" t="t" r="r" b="b"/>
                <a:pathLst>
                  <a:path w="1749546" h="183734">
                    <a:moveTo>
                      <a:pt x="59438" y="0"/>
                    </a:moveTo>
                    <a:lnTo>
                      <a:pt x="1690108" y="0"/>
                    </a:lnTo>
                    <a:cubicBezTo>
                      <a:pt x="1705872" y="0"/>
                      <a:pt x="1720990" y="6262"/>
                      <a:pt x="1732137" y="17409"/>
                    </a:cubicBezTo>
                    <a:cubicBezTo>
                      <a:pt x="1743284" y="28556"/>
                      <a:pt x="1749546" y="43674"/>
                      <a:pt x="1749546" y="59438"/>
                    </a:cubicBezTo>
                    <a:lnTo>
                      <a:pt x="1749546" y="124296"/>
                    </a:lnTo>
                    <a:cubicBezTo>
                      <a:pt x="1749546" y="140060"/>
                      <a:pt x="1743284" y="155178"/>
                      <a:pt x="1732137" y="166325"/>
                    </a:cubicBezTo>
                    <a:cubicBezTo>
                      <a:pt x="1720990" y="177472"/>
                      <a:pt x="1705872" y="183734"/>
                      <a:pt x="1690108" y="183734"/>
                    </a:cubicBezTo>
                    <a:lnTo>
                      <a:pt x="59438" y="183734"/>
                    </a:lnTo>
                    <a:cubicBezTo>
                      <a:pt x="43674" y="183734"/>
                      <a:pt x="28556" y="177472"/>
                      <a:pt x="17409" y="166325"/>
                    </a:cubicBezTo>
                    <a:cubicBezTo>
                      <a:pt x="6262" y="155178"/>
                      <a:pt x="0" y="140060"/>
                      <a:pt x="0" y="124296"/>
                    </a:cubicBezTo>
                    <a:lnTo>
                      <a:pt x="0" y="59438"/>
                    </a:lnTo>
                    <a:cubicBezTo>
                      <a:pt x="0" y="43674"/>
                      <a:pt x="6262" y="28556"/>
                      <a:pt x="17409" y="17409"/>
                    </a:cubicBezTo>
                    <a:cubicBezTo>
                      <a:pt x="28556" y="6262"/>
                      <a:pt x="43674" y="0"/>
                      <a:pt x="59438" y="0"/>
                    </a:cubicBezTo>
                    <a:close/>
                  </a:path>
                </a:pathLst>
              </a:custGeom>
              <a:solidFill>
                <a:srgbClr val="00BF63"/>
              </a:solidFill>
            </p:spPr>
          </p:sp>
          <p:sp>
            <p:nvSpPr>
              <p:cNvPr id="19" name="TextBox 19"/>
              <p:cNvSpPr txBox="1"/>
              <p:nvPr/>
            </p:nvSpPr>
            <p:spPr>
              <a:xfrm>
                <a:off x="0" y="-47625"/>
                <a:ext cx="1749546" cy="231359"/>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591325" y="231561"/>
              <a:ext cx="9282347" cy="657530"/>
            </a:xfrm>
            <a:prstGeom prst="rect">
              <a:avLst/>
            </a:prstGeom>
          </p:spPr>
          <p:txBody>
            <a:bodyPr lIns="0" tIns="0" rIns="0" bIns="0" rtlCol="0" anchor="t">
              <a:spAutoFit/>
            </a:bodyPr>
            <a:lstStyle/>
            <a:p>
              <a:pPr algn="ctr">
                <a:lnSpc>
                  <a:spcPts val="4087"/>
                </a:lnSpc>
              </a:pPr>
              <a:r>
                <a:rPr lang="en-US" sz="2919" b="1" dirty="0" err="1">
                  <a:solidFill>
                    <a:srgbClr val="FFFFFF"/>
                  </a:solidFill>
                  <a:latin typeface="Aileron Heavy"/>
                  <a:ea typeface="Aileron Heavy"/>
                  <a:cs typeface="Aileron Heavy"/>
                  <a:sym typeface="Aileron Heavy"/>
                </a:rPr>
                <a:t>Indicateurs</a:t>
              </a:r>
              <a:r>
                <a:rPr lang="en-US" sz="2919" b="1" dirty="0">
                  <a:solidFill>
                    <a:srgbClr val="FFFFFF"/>
                  </a:solidFill>
                  <a:latin typeface="Aileron Heavy"/>
                  <a:ea typeface="Aileron Heavy"/>
                  <a:cs typeface="Aileron Heavy"/>
                  <a:sym typeface="Aileron Heavy"/>
                </a:rPr>
                <a:t> de </a:t>
              </a:r>
              <a:r>
                <a:rPr lang="en-US" sz="2919" b="1" dirty="0" err="1">
                  <a:solidFill>
                    <a:srgbClr val="FFFFFF"/>
                  </a:solidFill>
                  <a:latin typeface="Aileron Heavy"/>
                  <a:ea typeface="Aileron Heavy"/>
                  <a:cs typeface="Aileron Heavy"/>
                  <a:sym typeface="Aileron Heavy"/>
                </a:rPr>
                <a:t>déséquilibre</a:t>
              </a:r>
              <a:endParaRPr lang="en-US" sz="2919" b="1" dirty="0">
                <a:solidFill>
                  <a:srgbClr val="FFFFFF"/>
                </a:solidFill>
                <a:latin typeface="Aileron Heavy"/>
                <a:ea typeface="Aileron Heavy"/>
                <a:cs typeface="Aileron Heavy"/>
                <a:sym typeface="Aileron Heavy"/>
              </a:endParaRPr>
            </a:p>
          </p:txBody>
        </p:sp>
      </p:grpSp>
      <p:grpSp>
        <p:nvGrpSpPr>
          <p:cNvPr id="21" name="Group 21"/>
          <p:cNvGrpSpPr/>
          <p:nvPr/>
        </p:nvGrpSpPr>
        <p:grpSpPr>
          <a:xfrm>
            <a:off x="9636364" y="7641017"/>
            <a:ext cx="8081112" cy="1998158"/>
            <a:chOff x="0" y="0"/>
            <a:chExt cx="2128359" cy="526264"/>
          </a:xfrm>
        </p:grpSpPr>
        <p:sp>
          <p:nvSpPr>
            <p:cNvPr id="22" name="Freeform 22"/>
            <p:cNvSpPr/>
            <p:nvPr/>
          </p:nvSpPr>
          <p:spPr>
            <a:xfrm>
              <a:off x="0" y="0"/>
              <a:ext cx="2128359" cy="526264"/>
            </a:xfrm>
            <a:custGeom>
              <a:avLst/>
              <a:gdLst/>
              <a:ahLst/>
              <a:cxnLst/>
              <a:rect l="l" t="t" r="r" b="b"/>
              <a:pathLst>
                <a:path w="2128359" h="526264">
                  <a:moveTo>
                    <a:pt x="18203" y="0"/>
                  </a:moveTo>
                  <a:lnTo>
                    <a:pt x="2110156" y="0"/>
                  </a:lnTo>
                  <a:cubicBezTo>
                    <a:pt x="2120209" y="0"/>
                    <a:pt x="2128359" y="8150"/>
                    <a:pt x="2128359" y="18203"/>
                  </a:cubicBezTo>
                  <a:lnTo>
                    <a:pt x="2128359" y="508061"/>
                  </a:lnTo>
                  <a:cubicBezTo>
                    <a:pt x="2128359" y="512889"/>
                    <a:pt x="2126441" y="517519"/>
                    <a:pt x="2123027" y="520933"/>
                  </a:cubicBezTo>
                  <a:cubicBezTo>
                    <a:pt x="2119614" y="524346"/>
                    <a:pt x="2114984" y="526264"/>
                    <a:pt x="2110156" y="526264"/>
                  </a:cubicBezTo>
                  <a:lnTo>
                    <a:pt x="18203" y="526264"/>
                  </a:lnTo>
                  <a:cubicBezTo>
                    <a:pt x="8150" y="526264"/>
                    <a:pt x="0" y="518114"/>
                    <a:pt x="0" y="508061"/>
                  </a:cubicBezTo>
                  <a:lnTo>
                    <a:pt x="0" y="18203"/>
                  </a:lnTo>
                  <a:cubicBezTo>
                    <a:pt x="0" y="8150"/>
                    <a:pt x="8150" y="0"/>
                    <a:pt x="18203" y="0"/>
                  </a:cubicBezTo>
                  <a:close/>
                </a:path>
              </a:pathLst>
            </a:custGeom>
            <a:solidFill>
              <a:srgbClr val="E1EDFC"/>
            </a:solidFill>
          </p:spPr>
        </p:sp>
        <p:sp>
          <p:nvSpPr>
            <p:cNvPr id="23" name="TextBox 23"/>
            <p:cNvSpPr txBox="1"/>
            <p:nvPr/>
          </p:nvSpPr>
          <p:spPr>
            <a:xfrm>
              <a:off x="0" y="-47625"/>
              <a:ext cx="2128359" cy="573889"/>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17015784" y="-1117544"/>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Freeform 25"/>
          <p:cNvSpPr/>
          <p:nvPr/>
        </p:nvSpPr>
        <p:spPr>
          <a:xfrm>
            <a:off x="15690786" y="401761"/>
            <a:ext cx="1025128" cy="1025128"/>
          </a:xfrm>
          <a:custGeom>
            <a:avLst/>
            <a:gdLst/>
            <a:ahLst/>
            <a:cxnLst/>
            <a:rect l="l" t="t" r="r" b="b"/>
            <a:pathLst>
              <a:path w="1025128" h="1025128">
                <a:moveTo>
                  <a:pt x="0" y="0"/>
                </a:moveTo>
                <a:lnTo>
                  <a:pt x="1025128" y="0"/>
                </a:lnTo>
                <a:lnTo>
                  <a:pt x="1025128" y="1025128"/>
                </a:lnTo>
                <a:lnTo>
                  <a:pt x="0" y="10251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Freeform 26"/>
          <p:cNvSpPr/>
          <p:nvPr/>
        </p:nvSpPr>
        <p:spPr>
          <a:xfrm>
            <a:off x="397741" y="463911"/>
            <a:ext cx="806841" cy="564789"/>
          </a:xfrm>
          <a:custGeom>
            <a:avLst/>
            <a:gdLst/>
            <a:ahLst/>
            <a:cxnLst/>
            <a:rect l="l" t="t" r="r" b="b"/>
            <a:pathLst>
              <a:path w="806841" h="564789">
                <a:moveTo>
                  <a:pt x="0" y="0"/>
                </a:moveTo>
                <a:lnTo>
                  <a:pt x="806841" y="0"/>
                </a:lnTo>
                <a:lnTo>
                  <a:pt x="806841" y="564789"/>
                </a:lnTo>
                <a:lnTo>
                  <a:pt x="0" y="56478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a:off x="16715914" y="9907912"/>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28" name="Group 28"/>
          <p:cNvGrpSpPr/>
          <p:nvPr/>
        </p:nvGrpSpPr>
        <p:grpSpPr>
          <a:xfrm>
            <a:off x="9636364" y="5413696"/>
            <a:ext cx="8081112" cy="1998158"/>
            <a:chOff x="0" y="0"/>
            <a:chExt cx="2128359" cy="526264"/>
          </a:xfrm>
        </p:grpSpPr>
        <p:sp>
          <p:nvSpPr>
            <p:cNvPr id="29" name="Freeform 29"/>
            <p:cNvSpPr/>
            <p:nvPr/>
          </p:nvSpPr>
          <p:spPr>
            <a:xfrm>
              <a:off x="0" y="0"/>
              <a:ext cx="2128359" cy="526264"/>
            </a:xfrm>
            <a:custGeom>
              <a:avLst/>
              <a:gdLst/>
              <a:ahLst/>
              <a:cxnLst/>
              <a:rect l="l" t="t" r="r" b="b"/>
              <a:pathLst>
                <a:path w="2128359" h="526264">
                  <a:moveTo>
                    <a:pt x="18203" y="0"/>
                  </a:moveTo>
                  <a:lnTo>
                    <a:pt x="2110156" y="0"/>
                  </a:lnTo>
                  <a:cubicBezTo>
                    <a:pt x="2120209" y="0"/>
                    <a:pt x="2128359" y="8150"/>
                    <a:pt x="2128359" y="18203"/>
                  </a:cubicBezTo>
                  <a:lnTo>
                    <a:pt x="2128359" y="508061"/>
                  </a:lnTo>
                  <a:cubicBezTo>
                    <a:pt x="2128359" y="512889"/>
                    <a:pt x="2126441" y="517519"/>
                    <a:pt x="2123027" y="520933"/>
                  </a:cubicBezTo>
                  <a:cubicBezTo>
                    <a:pt x="2119614" y="524346"/>
                    <a:pt x="2114984" y="526264"/>
                    <a:pt x="2110156" y="526264"/>
                  </a:cubicBezTo>
                  <a:lnTo>
                    <a:pt x="18203" y="526264"/>
                  </a:lnTo>
                  <a:cubicBezTo>
                    <a:pt x="8150" y="526264"/>
                    <a:pt x="0" y="518114"/>
                    <a:pt x="0" y="508061"/>
                  </a:cubicBezTo>
                  <a:lnTo>
                    <a:pt x="0" y="18203"/>
                  </a:lnTo>
                  <a:cubicBezTo>
                    <a:pt x="0" y="8150"/>
                    <a:pt x="8150" y="0"/>
                    <a:pt x="18203" y="0"/>
                  </a:cubicBezTo>
                  <a:close/>
                </a:path>
              </a:pathLst>
            </a:custGeom>
            <a:solidFill>
              <a:srgbClr val="E1EDFC"/>
            </a:solidFill>
          </p:spPr>
        </p:sp>
        <p:sp>
          <p:nvSpPr>
            <p:cNvPr id="30" name="TextBox 30"/>
            <p:cNvSpPr txBox="1"/>
            <p:nvPr/>
          </p:nvSpPr>
          <p:spPr>
            <a:xfrm>
              <a:off x="0" y="-47625"/>
              <a:ext cx="2128359" cy="573889"/>
            </a:xfrm>
            <a:prstGeom prst="rect">
              <a:avLst/>
            </a:prstGeom>
          </p:spPr>
          <p:txBody>
            <a:bodyPr lIns="50800" tIns="50800" rIns="50800" bIns="50800" rtlCol="0" anchor="ctr"/>
            <a:lstStyle/>
            <a:p>
              <a:pPr algn="ctr">
                <a:lnSpc>
                  <a:spcPts val="2800"/>
                </a:lnSpc>
              </a:pPr>
              <a:endParaRPr/>
            </a:p>
          </p:txBody>
        </p:sp>
      </p:grpSp>
      <p:sp>
        <p:nvSpPr>
          <p:cNvPr id="31" name="Freeform 31"/>
          <p:cNvSpPr/>
          <p:nvPr/>
        </p:nvSpPr>
        <p:spPr>
          <a:xfrm>
            <a:off x="2517434" y="5524190"/>
            <a:ext cx="4044623" cy="1467167"/>
          </a:xfrm>
          <a:custGeom>
            <a:avLst/>
            <a:gdLst/>
            <a:ahLst/>
            <a:cxnLst/>
            <a:rect l="l" t="t" r="r" b="b"/>
            <a:pathLst>
              <a:path w="4044623" h="1467167">
                <a:moveTo>
                  <a:pt x="0" y="0"/>
                </a:moveTo>
                <a:lnTo>
                  <a:pt x="4044623" y="0"/>
                </a:lnTo>
                <a:lnTo>
                  <a:pt x="4044623" y="1467168"/>
                </a:lnTo>
                <a:lnTo>
                  <a:pt x="0" y="1467168"/>
                </a:lnTo>
                <a:lnTo>
                  <a:pt x="0" y="0"/>
                </a:lnTo>
                <a:close/>
              </a:path>
            </a:pathLst>
          </a:custGeom>
          <a:blipFill>
            <a:blip r:embed="rId10"/>
            <a:stretch>
              <a:fillRect/>
            </a:stretch>
          </a:blipFill>
        </p:spPr>
      </p:sp>
      <p:sp>
        <p:nvSpPr>
          <p:cNvPr id="32" name="Freeform 32"/>
          <p:cNvSpPr/>
          <p:nvPr/>
        </p:nvSpPr>
        <p:spPr>
          <a:xfrm>
            <a:off x="1001413" y="8997077"/>
            <a:ext cx="7657401" cy="389613"/>
          </a:xfrm>
          <a:custGeom>
            <a:avLst/>
            <a:gdLst/>
            <a:ahLst/>
            <a:cxnLst/>
            <a:rect l="l" t="t" r="r" b="b"/>
            <a:pathLst>
              <a:path w="7657401" h="389613">
                <a:moveTo>
                  <a:pt x="0" y="0"/>
                </a:moveTo>
                <a:lnTo>
                  <a:pt x="7657402" y="0"/>
                </a:lnTo>
                <a:lnTo>
                  <a:pt x="7657402" y="389614"/>
                </a:lnTo>
                <a:lnTo>
                  <a:pt x="0" y="389614"/>
                </a:lnTo>
                <a:lnTo>
                  <a:pt x="0" y="0"/>
                </a:lnTo>
                <a:close/>
              </a:path>
            </a:pathLst>
          </a:custGeom>
          <a:blipFill>
            <a:blip r:embed="rId11"/>
            <a:stretch>
              <a:fillRect/>
            </a:stretch>
          </a:blipFill>
        </p:spPr>
      </p:sp>
      <p:sp>
        <p:nvSpPr>
          <p:cNvPr id="33" name="Freeform 33"/>
          <p:cNvSpPr/>
          <p:nvPr/>
        </p:nvSpPr>
        <p:spPr>
          <a:xfrm>
            <a:off x="1009650" y="9386691"/>
            <a:ext cx="2400754" cy="339945"/>
          </a:xfrm>
          <a:custGeom>
            <a:avLst/>
            <a:gdLst/>
            <a:ahLst/>
            <a:cxnLst/>
            <a:rect l="l" t="t" r="r" b="b"/>
            <a:pathLst>
              <a:path w="2400754" h="339945">
                <a:moveTo>
                  <a:pt x="0" y="0"/>
                </a:moveTo>
                <a:lnTo>
                  <a:pt x="2400754" y="0"/>
                </a:lnTo>
                <a:lnTo>
                  <a:pt x="2400754" y="339945"/>
                </a:lnTo>
                <a:lnTo>
                  <a:pt x="0" y="339945"/>
                </a:lnTo>
                <a:lnTo>
                  <a:pt x="0" y="0"/>
                </a:lnTo>
                <a:close/>
              </a:path>
            </a:pathLst>
          </a:custGeom>
          <a:blipFill>
            <a:blip r:embed="rId12"/>
            <a:stretch>
              <a:fillRect t="-34666" b="-17654"/>
            </a:stretch>
          </a:blipFill>
        </p:spPr>
      </p:sp>
      <p:sp>
        <p:nvSpPr>
          <p:cNvPr id="34" name="TextBox 34"/>
          <p:cNvSpPr txBox="1"/>
          <p:nvPr/>
        </p:nvSpPr>
        <p:spPr>
          <a:xfrm>
            <a:off x="1001413" y="3138750"/>
            <a:ext cx="7657401" cy="2223133"/>
          </a:xfrm>
          <a:prstGeom prst="rect">
            <a:avLst/>
          </a:prstGeom>
        </p:spPr>
        <p:txBody>
          <a:bodyPr lIns="0" tIns="0" rIns="0" bIns="0" rtlCol="0" anchor="t">
            <a:spAutoFit/>
          </a:bodyPr>
          <a:lstStyle/>
          <a:p>
            <a:pPr marL="453406" lvl="1" indent="-226703" algn="l">
              <a:lnSpc>
                <a:spcPts val="2940"/>
              </a:lnSpc>
              <a:buFont typeface="Arial"/>
              <a:buChar char="•"/>
            </a:pPr>
            <a:r>
              <a:rPr lang="en-US" sz="2100" b="1">
                <a:solidFill>
                  <a:srgbClr val="000000"/>
                </a:solidFill>
                <a:latin typeface="Aileron Bold"/>
                <a:ea typeface="Aileron Bold"/>
                <a:cs typeface="Aileron Bold"/>
                <a:sym typeface="Aileron Bold"/>
              </a:rPr>
              <a:t>Taille des chunks (chunkSize):</a:t>
            </a:r>
          </a:p>
          <a:p>
            <a:pPr marL="906812" lvl="2" indent="-302271" algn="l">
              <a:lnSpc>
                <a:spcPts val="2940"/>
              </a:lnSpc>
              <a:buFont typeface="Arial"/>
              <a:buChar char="⚬"/>
            </a:pPr>
            <a:r>
              <a:rPr lang="en-US" sz="2100" b="1">
                <a:solidFill>
                  <a:srgbClr val="000000"/>
                </a:solidFill>
                <a:latin typeface="Aileron Bold"/>
                <a:ea typeface="Aileron Bold"/>
                <a:cs typeface="Aileron Bold"/>
                <a:sym typeface="Aileron Bold"/>
              </a:rPr>
              <a:t>Valeur par défaut: 64MB</a:t>
            </a:r>
          </a:p>
          <a:p>
            <a:pPr marL="906812" lvl="2" indent="-302271" algn="l">
              <a:lnSpc>
                <a:spcPts val="2940"/>
              </a:lnSpc>
              <a:buFont typeface="Arial"/>
              <a:buChar char="⚬"/>
            </a:pPr>
            <a:r>
              <a:rPr lang="en-US" sz="2100" b="1">
                <a:solidFill>
                  <a:srgbClr val="000000"/>
                </a:solidFill>
                <a:latin typeface="Aileron Bold"/>
                <a:ea typeface="Aileron Bold"/>
                <a:cs typeface="Aileron Bold"/>
                <a:sym typeface="Aileron Bold"/>
              </a:rPr>
              <a:t>Chunks plus petits: migrations plus fréquentes mais plus rapides</a:t>
            </a:r>
          </a:p>
          <a:p>
            <a:pPr marL="906812" lvl="2" indent="-302271" algn="l">
              <a:lnSpc>
                <a:spcPts val="2940"/>
              </a:lnSpc>
              <a:buFont typeface="Arial"/>
              <a:buChar char="⚬"/>
            </a:pPr>
            <a:r>
              <a:rPr lang="en-US" sz="2100" b="1">
                <a:solidFill>
                  <a:srgbClr val="000000"/>
                </a:solidFill>
                <a:latin typeface="Aileron Bold"/>
                <a:ea typeface="Aileron Bold"/>
                <a:cs typeface="Aileron Bold"/>
                <a:sym typeface="Aileron Bold"/>
              </a:rPr>
              <a:t>Chunks plus grands: moins de migrations mais plus lourdes</a:t>
            </a:r>
          </a:p>
        </p:txBody>
      </p:sp>
      <p:sp>
        <p:nvSpPr>
          <p:cNvPr id="35" name="TextBox 35"/>
          <p:cNvSpPr txBox="1"/>
          <p:nvPr/>
        </p:nvSpPr>
        <p:spPr>
          <a:xfrm>
            <a:off x="1001413" y="7423319"/>
            <a:ext cx="7657401" cy="1406523"/>
          </a:xfrm>
          <a:prstGeom prst="rect">
            <a:avLst/>
          </a:prstGeom>
        </p:spPr>
        <p:txBody>
          <a:bodyPr lIns="0" tIns="0" rIns="0" bIns="0" rtlCol="0" anchor="t">
            <a:spAutoFit/>
          </a:bodyPr>
          <a:lstStyle/>
          <a:p>
            <a:pPr algn="l">
              <a:lnSpc>
                <a:spcPts val="2800"/>
              </a:lnSpc>
            </a:pPr>
            <a:r>
              <a:rPr lang="en-US" sz="2000" b="1">
                <a:solidFill>
                  <a:srgbClr val="000000"/>
                </a:solidFill>
                <a:latin typeface="Aileron Bold"/>
                <a:ea typeface="Aileron Bold"/>
                <a:cs typeface="Aileron Bold"/>
                <a:sym typeface="Aileron Bold"/>
              </a:rPr>
              <a:t>Paramètre secondaryThrottle:</a:t>
            </a:r>
          </a:p>
          <a:p>
            <a:pPr marL="431817" lvl="1" indent="-215908" algn="l">
              <a:lnSpc>
                <a:spcPts val="2800"/>
              </a:lnSpc>
              <a:buFont typeface="Arial"/>
              <a:buChar char="•"/>
            </a:pPr>
            <a:r>
              <a:rPr lang="en-US" sz="2000" b="1">
                <a:solidFill>
                  <a:srgbClr val="000000"/>
                </a:solidFill>
                <a:latin typeface="Aileron Bold"/>
                <a:ea typeface="Aileron Bold"/>
                <a:cs typeface="Aileron Bold"/>
                <a:sym typeface="Aileron Bold"/>
              </a:rPr>
              <a:t>Contrôle l'impact des migrations sur les performances</a:t>
            </a:r>
          </a:p>
          <a:p>
            <a:pPr marL="431817" lvl="1" indent="-215908" algn="l">
              <a:lnSpc>
                <a:spcPts val="2800"/>
              </a:lnSpc>
              <a:buFont typeface="Arial"/>
              <a:buChar char="•"/>
            </a:pPr>
            <a:r>
              <a:rPr lang="en-US" sz="2000" b="1">
                <a:solidFill>
                  <a:srgbClr val="000000"/>
                </a:solidFill>
                <a:latin typeface="Aileron Bold"/>
                <a:ea typeface="Aileron Bold"/>
                <a:cs typeface="Aileron Bold"/>
                <a:sym typeface="Aileron Bold"/>
              </a:rPr>
              <a:t>Options: true (attend confirmation des réplicas) ou false (plus rapide</a:t>
            </a:r>
          </a:p>
        </p:txBody>
      </p:sp>
      <p:sp>
        <p:nvSpPr>
          <p:cNvPr id="36" name="TextBox 36"/>
          <p:cNvSpPr txBox="1"/>
          <p:nvPr/>
        </p:nvSpPr>
        <p:spPr>
          <a:xfrm>
            <a:off x="10085813" y="3539661"/>
            <a:ext cx="7243330" cy="1243963"/>
          </a:xfrm>
          <a:prstGeom prst="rect">
            <a:avLst/>
          </a:prstGeom>
        </p:spPr>
        <p:txBody>
          <a:bodyPr lIns="0" tIns="0" rIns="0" bIns="0" rtlCol="0" anchor="t">
            <a:spAutoFit/>
          </a:bodyPr>
          <a:lstStyle/>
          <a:p>
            <a:pPr algn="l">
              <a:lnSpc>
                <a:spcPts val="3360"/>
              </a:lnSpc>
            </a:pPr>
            <a:r>
              <a:rPr lang="en-US" sz="2400" b="1">
                <a:solidFill>
                  <a:srgbClr val="000000"/>
                </a:solidFill>
                <a:latin typeface="Aileron Bold"/>
                <a:ea typeface="Aileron Bold"/>
                <a:cs typeface="Aileron Bold"/>
                <a:sym typeface="Aileron Bold"/>
              </a:rPr>
              <a:t>Distribution inégale des chunks:</a:t>
            </a:r>
          </a:p>
          <a:p>
            <a:pPr marL="518175" lvl="1" indent="-259087" algn="l">
              <a:lnSpc>
                <a:spcPts val="3360"/>
              </a:lnSpc>
              <a:buFont typeface="Arial"/>
              <a:buChar char="•"/>
            </a:pPr>
            <a:r>
              <a:rPr lang="en-US" sz="2400" b="1">
                <a:solidFill>
                  <a:srgbClr val="000000"/>
                </a:solidFill>
                <a:latin typeface="Aileron Bold"/>
                <a:ea typeface="Aileron Bold"/>
                <a:cs typeface="Aileron Bold"/>
                <a:sym typeface="Aileron Bold"/>
              </a:rPr>
              <a:t>Écart supérieur à 8 chunks entre shards</a:t>
            </a:r>
          </a:p>
          <a:p>
            <a:pPr marL="518175" lvl="1" indent="-259087" algn="l">
              <a:lnSpc>
                <a:spcPts val="3360"/>
              </a:lnSpc>
              <a:buFont typeface="Arial"/>
              <a:buChar char="•"/>
            </a:pPr>
            <a:r>
              <a:rPr lang="en-US" sz="2400" b="1">
                <a:solidFill>
                  <a:srgbClr val="000000"/>
                </a:solidFill>
                <a:latin typeface="Aileron Bold"/>
                <a:ea typeface="Aileron Bold"/>
                <a:cs typeface="Aileron Bold"/>
                <a:sym typeface="Aileron Bold"/>
              </a:rPr>
              <a:t>Vérification: db.printShardingStatus()</a:t>
            </a:r>
          </a:p>
        </p:txBody>
      </p:sp>
      <p:sp>
        <p:nvSpPr>
          <p:cNvPr id="37" name="TextBox 37"/>
          <p:cNvSpPr txBox="1"/>
          <p:nvPr/>
        </p:nvSpPr>
        <p:spPr>
          <a:xfrm>
            <a:off x="10085813" y="5976531"/>
            <a:ext cx="7079550" cy="824863"/>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Aileron Bold"/>
                <a:ea typeface="Aileron Bold"/>
                <a:cs typeface="Aileron Bold"/>
                <a:sym typeface="Aileron Bold"/>
              </a:rPr>
              <a:t>Hotspots de données: </a:t>
            </a:r>
          </a:p>
          <a:p>
            <a:pPr marL="518175" lvl="1" indent="-259087" algn="l">
              <a:lnSpc>
                <a:spcPts val="3360"/>
              </a:lnSpc>
              <a:buFont typeface="Arial"/>
              <a:buChar char="•"/>
            </a:pPr>
            <a:r>
              <a:rPr lang="en-US" sz="2400" b="1">
                <a:solidFill>
                  <a:srgbClr val="000000"/>
                </a:solidFill>
                <a:latin typeface="Aileron Bold"/>
                <a:ea typeface="Aileron Bold"/>
                <a:cs typeface="Aileron Bold"/>
                <a:sym typeface="Aileron Bold"/>
              </a:rPr>
              <a:t>collections avec activité disproportionnée</a:t>
            </a:r>
          </a:p>
        </p:txBody>
      </p:sp>
      <p:sp>
        <p:nvSpPr>
          <p:cNvPr id="38" name="TextBox 38"/>
          <p:cNvSpPr txBox="1"/>
          <p:nvPr/>
        </p:nvSpPr>
        <p:spPr>
          <a:xfrm>
            <a:off x="10177012" y="8223639"/>
            <a:ext cx="6999814" cy="824863"/>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Aileron Bold"/>
                <a:ea typeface="Aileron Bold"/>
                <a:cs typeface="Aileron Bold"/>
                <a:sym typeface="Aileron Bold"/>
              </a:rPr>
              <a:t>Variations de performance: </a:t>
            </a:r>
          </a:p>
          <a:p>
            <a:pPr marL="518175" lvl="1" indent="-259087" algn="ctr">
              <a:lnSpc>
                <a:spcPts val="3360"/>
              </a:lnSpc>
              <a:buFont typeface="Arial"/>
              <a:buChar char="•"/>
            </a:pPr>
            <a:r>
              <a:rPr lang="en-US" sz="2400" b="1">
                <a:solidFill>
                  <a:srgbClr val="000000"/>
                </a:solidFill>
                <a:latin typeface="Aileron Bold"/>
                <a:ea typeface="Aileron Bold"/>
                <a:cs typeface="Aileron Bold"/>
                <a:sym typeface="Aileron Bold"/>
              </a:rPr>
              <a:t>temps de réponse différents entre shards</a:t>
            </a:r>
          </a:p>
        </p:txBody>
      </p:sp>
      <p:sp>
        <p:nvSpPr>
          <p:cNvPr id="41" name="Espace réservé du numéro de diapositive 40">
            <a:extLst>
              <a:ext uri="{FF2B5EF4-FFF2-40B4-BE49-F238E27FC236}">
                <a16:creationId xmlns:a16="http://schemas.microsoft.com/office/drawing/2014/main" xmlns="" id="{D372C34D-1EE2-4F25-BD0E-458565386DA0}"/>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43241" y="4207512"/>
            <a:ext cx="14540478" cy="5205101"/>
            <a:chOff x="0" y="0"/>
            <a:chExt cx="3829591" cy="1370891"/>
          </a:xfrm>
        </p:grpSpPr>
        <p:sp>
          <p:nvSpPr>
            <p:cNvPr id="3" name="Freeform 3"/>
            <p:cNvSpPr/>
            <p:nvPr/>
          </p:nvSpPr>
          <p:spPr>
            <a:xfrm>
              <a:off x="0" y="0"/>
              <a:ext cx="3829591" cy="1370891"/>
            </a:xfrm>
            <a:custGeom>
              <a:avLst/>
              <a:gdLst/>
              <a:ahLst/>
              <a:cxnLst/>
              <a:rect l="l" t="t" r="r" b="b"/>
              <a:pathLst>
                <a:path w="3829591" h="1370891">
                  <a:moveTo>
                    <a:pt x="7987" y="0"/>
                  </a:moveTo>
                  <a:lnTo>
                    <a:pt x="3821604" y="0"/>
                  </a:lnTo>
                  <a:cubicBezTo>
                    <a:pt x="3823723" y="0"/>
                    <a:pt x="3825754" y="841"/>
                    <a:pt x="3827252" y="2339"/>
                  </a:cubicBezTo>
                  <a:cubicBezTo>
                    <a:pt x="3828750" y="3837"/>
                    <a:pt x="3829591" y="5868"/>
                    <a:pt x="3829591" y="7987"/>
                  </a:cubicBezTo>
                  <a:lnTo>
                    <a:pt x="3829591" y="1362904"/>
                  </a:lnTo>
                  <a:cubicBezTo>
                    <a:pt x="3829591" y="1365022"/>
                    <a:pt x="3828750" y="1367054"/>
                    <a:pt x="3827252" y="1368552"/>
                  </a:cubicBezTo>
                  <a:cubicBezTo>
                    <a:pt x="3825754" y="1370049"/>
                    <a:pt x="3823723" y="1370891"/>
                    <a:pt x="3821604" y="1370891"/>
                  </a:cubicBezTo>
                  <a:lnTo>
                    <a:pt x="7987" y="1370891"/>
                  </a:lnTo>
                  <a:cubicBezTo>
                    <a:pt x="5868" y="1370891"/>
                    <a:pt x="3837" y="1370049"/>
                    <a:pt x="2339" y="1368552"/>
                  </a:cubicBezTo>
                  <a:cubicBezTo>
                    <a:pt x="841" y="1367054"/>
                    <a:pt x="0" y="1365022"/>
                    <a:pt x="0" y="1362904"/>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id="4" name="TextBox 4"/>
            <p:cNvSpPr txBox="1"/>
            <p:nvPr/>
          </p:nvSpPr>
          <p:spPr>
            <a:xfrm>
              <a:off x="0" y="-47625"/>
              <a:ext cx="3829591" cy="1418516"/>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966333" y="4937522"/>
            <a:ext cx="4048806" cy="1098761"/>
            <a:chOff x="0" y="0"/>
            <a:chExt cx="1066352" cy="289386"/>
          </a:xfrm>
        </p:grpSpPr>
        <p:sp>
          <p:nvSpPr>
            <p:cNvPr id="6" name="Freeform 6"/>
            <p:cNvSpPr/>
            <p:nvPr/>
          </p:nvSpPr>
          <p:spPr>
            <a:xfrm>
              <a:off x="0" y="0"/>
              <a:ext cx="1066352" cy="289386"/>
            </a:xfrm>
            <a:custGeom>
              <a:avLst/>
              <a:gdLst/>
              <a:ahLst/>
              <a:cxnLst/>
              <a:rect l="l" t="t" r="r" b="b"/>
              <a:pathLst>
                <a:path w="1066352" h="289386">
                  <a:moveTo>
                    <a:pt x="97520" y="0"/>
                  </a:moveTo>
                  <a:lnTo>
                    <a:pt x="968833" y="0"/>
                  </a:lnTo>
                  <a:cubicBezTo>
                    <a:pt x="994696" y="0"/>
                    <a:pt x="1019501" y="10274"/>
                    <a:pt x="1037789" y="28563"/>
                  </a:cubicBezTo>
                  <a:cubicBezTo>
                    <a:pt x="1056078" y="46851"/>
                    <a:pt x="1066352" y="71656"/>
                    <a:pt x="1066352" y="97520"/>
                  </a:cubicBezTo>
                  <a:lnTo>
                    <a:pt x="1066352" y="191866"/>
                  </a:lnTo>
                  <a:cubicBezTo>
                    <a:pt x="1066352" y="245725"/>
                    <a:pt x="1022691" y="289386"/>
                    <a:pt x="968833" y="289386"/>
                  </a:cubicBezTo>
                  <a:lnTo>
                    <a:pt x="97520" y="289386"/>
                  </a:lnTo>
                  <a:cubicBezTo>
                    <a:pt x="71656" y="289386"/>
                    <a:pt x="46851" y="279111"/>
                    <a:pt x="28563" y="260823"/>
                  </a:cubicBezTo>
                  <a:cubicBezTo>
                    <a:pt x="10274" y="242534"/>
                    <a:pt x="0" y="217730"/>
                    <a:pt x="0" y="191866"/>
                  </a:cubicBezTo>
                  <a:lnTo>
                    <a:pt x="0" y="97520"/>
                  </a:lnTo>
                  <a:cubicBezTo>
                    <a:pt x="0" y="71656"/>
                    <a:pt x="10274" y="46851"/>
                    <a:pt x="28563" y="28563"/>
                  </a:cubicBezTo>
                  <a:cubicBezTo>
                    <a:pt x="46851" y="10274"/>
                    <a:pt x="71656" y="0"/>
                    <a:pt x="97520" y="0"/>
                  </a:cubicBezTo>
                  <a:close/>
                </a:path>
              </a:pathLst>
            </a:custGeom>
            <a:solidFill>
              <a:srgbClr val="00BF63"/>
            </a:solidFill>
          </p:spPr>
        </p:sp>
        <p:sp>
          <p:nvSpPr>
            <p:cNvPr id="7" name="TextBox 7"/>
            <p:cNvSpPr txBox="1"/>
            <p:nvPr/>
          </p:nvSpPr>
          <p:spPr>
            <a:xfrm>
              <a:off x="0" y="-47625"/>
              <a:ext cx="1066352" cy="33701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4722171" y="4933996"/>
            <a:ext cx="4048806" cy="1102286"/>
            <a:chOff x="0" y="0"/>
            <a:chExt cx="1066352" cy="290314"/>
          </a:xfrm>
        </p:grpSpPr>
        <p:sp>
          <p:nvSpPr>
            <p:cNvPr id="9" name="Freeform 9"/>
            <p:cNvSpPr/>
            <p:nvPr/>
          </p:nvSpPr>
          <p:spPr>
            <a:xfrm>
              <a:off x="0" y="0"/>
              <a:ext cx="1066352" cy="290314"/>
            </a:xfrm>
            <a:custGeom>
              <a:avLst/>
              <a:gdLst/>
              <a:ahLst/>
              <a:cxnLst/>
              <a:rect l="l" t="t" r="r" b="b"/>
              <a:pathLst>
                <a:path w="1066352" h="290314">
                  <a:moveTo>
                    <a:pt x="97520" y="0"/>
                  </a:moveTo>
                  <a:lnTo>
                    <a:pt x="968833" y="0"/>
                  </a:lnTo>
                  <a:cubicBezTo>
                    <a:pt x="994696" y="0"/>
                    <a:pt x="1019501" y="10274"/>
                    <a:pt x="1037789" y="28563"/>
                  </a:cubicBezTo>
                  <a:cubicBezTo>
                    <a:pt x="1056078" y="46851"/>
                    <a:pt x="1066352" y="71656"/>
                    <a:pt x="1066352" y="97520"/>
                  </a:cubicBezTo>
                  <a:lnTo>
                    <a:pt x="1066352" y="192794"/>
                  </a:lnTo>
                  <a:cubicBezTo>
                    <a:pt x="1066352" y="218658"/>
                    <a:pt x="1056078" y="243463"/>
                    <a:pt x="1037789" y="261751"/>
                  </a:cubicBezTo>
                  <a:cubicBezTo>
                    <a:pt x="1019501" y="280040"/>
                    <a:pt x="994696" y="290314"/>
                    <a:pt x="968833" y="290314"/>
                  </a:cubicBezTo>
                  <a:lnTo>
                    <a:pt x="97520" y="290314"/>
                  </a:lnTo>
                  <a:cubicBezTo>
                    <a:pt x="43661" y="290314"/>
                    <a:pt x="0" y="246653"/>
                    <a:pt x="0" y="192794"/>
                  </a:cubicBezTo>
                  <a:lnTo>
                    <a:pt x="0" y="97520"/>
                  </a:lnTo>
                  <a:cubicBezTo>
                    <a:pt x="0" y="71656"/>
                    <a:pt x="10274" y="46851"/>
                    <a:pt x="28563" y="28563"/>
                  </a:cubicBezTo>
                  <a:cubicBezTo>
                    <a:pt x="46851" y="10274"/>
                    <a:pt x="71656" y="0"/>
                    <a:pt x="97520" y="0"/>
                  </a:cubicBezTo>
                  <a:close/>
                </a:path>
              </a:pathLst>
            </a:custGeom>
            <a:solidFill>
              <a:srgbClr val="00BF63"/>
            </a:solidFill>
          </p:spPr>
          <p:txBody>
            <a:bodyPr/>
            <a:lstStyle/>
            <a:p>
              <a:endParaRPr lang="fr-MA" dirty="0"/>
            </a:p>
          </p:txBody>
        </p:sp>
        <p:sp>
          <p:nvSpPr>
            <p:cNvPr id="10" name="TextBox 10"/>
            <p:cNvSpPr txBox="1"/>
            <p:nvPr/>
          </p:nvSpPr>
          <p:spPr>
            <a:xfrm>
              <a:off x="0" y="-47625"/>
              <a:ext cx="1066352" cy="337939"/>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3210494" y="4927997"/>
            <a:ext cx="4048806" cy="1108286"/>
            <a:chOff x="0" y="0"/>
            <a:chExt cx="1066352" cy="291894"/>
          </a:xfrm>
        </p:grpSpPr>
        <p:sp>
          <p:nvSpPr>
            <p:cNvPr id="12" name="Freeform 12"/>
            <p:cNvSpPr/>
            <p:nvPr/>
          </p:nvSpPr>
          <p:spPr>
            <a:xfrm>
              <a:off x="0" y="0"/>
              <a:ext cx="1066352" cy="291894"/>
            </a:xfrm>
            <a:custGeom>
              <a:avLst/>
              <a:gdLst/>
              <a:ahLst/>
              <a:cxnLst/>
              <a:rect l="l" t="t" r="r" b="b"/>
              <a:pathLst>
                <a:path w="1066352" h="291894">
                  <a:moveTo>
                    <a:pt x="97520" y="0"/>
                  </a:moveTo>
                  <a:lnTo>
                    <a:pt x="968833" y="0"/>
                  </a:lnTo>
                  <a:cubicBezTo>
                    <a:pt x="994696" y="0"/>
                    <a:pt x="1019501" y="10274"/>
                    <a:pt x="1037789" y="28563"/>
                  </a:cubicBezTo>
                  <a:cubicBezTo>
                    <a:pt x="1056078" y="46851"/>
                    <a:pt x="1066352" y="71656"/>
                    <a:pt x="1066352" y="97520"/>
                  </a:cubicBezTo>
                  <a:lnTo>
                    <a:pt x="1066352" y="194375"/>
                  </a:lnTo>
                  <a:cubicBezTo>
                    <a:pt x="1066352" y="220238"/>
                    <a:pt x="1056078" y="245043"/>
                    <a:pt x="1037789" y="263331"/>
                  </a:cubicBezTo>
                  <a:cubicBezTo>
                    <a:pt x="1019501" y="281620"/>
                    <a:pt x="994696" y="291894"/>
                    <a:pt x="968833" y="291894"/>
                  </a:cubicBezTo>
                  <a:lnTo>
                    <a:pt x="97520" y="291894"/>
                  </a:lnTo>
                  <a:cubicBezTo>
                    <a:pt x="71656" y="291894"/>
                    <a:pt x="46851" y="281620"/>
                    <a:pt x="28563" y="263331"/>
                  </a:cubicBezTo>
                  <a:cubicBezTo>
                    <a:pt x="10274" y="245043"/>
                    <a:pt x="0" y="220238"/>
                    <a:pt x="0" y="194375"/>
                  </a:cubicBezTo>
                  <a:lnTo>
                    <a:pt x="0" y="97520"/>
                  </a:lnTo>
                  <a:cubicBezTo>
                    <a:pt x="0" y="71656"/>
                    <a:pt x="10274" y="46851"/>
                    <a:pt x="28563" y="28563"/>
                  </a:cubicBezTo>
                  <a:cubicBezTo>
                    <a:pt x="46851" y="10274"/>
                    <a:pt x="71656" y="0"/>
                    <a:pt x="97520" y="0"/>
                  </a:cubicBezTo>
                  <a:close/>
                </a:path>
              </a:pathLst>
            </a:custGeom>
            <a:solidFill>
              <a:srgbClr val="00BF63"/>
            </a:solidFill>
          </p:spPr>
        </p:sp>
        <p:sp>
          <p:nvSpPr>
            <p:cNvPr id="13" name="TextBox 13"/>
            <p:cNvSpPr txBox="1"/>
            <p:nvPr/>
          </p:nvSpPr>
          <p:spPr>
            <a:xfrm>
              <a:off x="0" y="-47625"/>
              <a:ext cx="1066352" cy="339519"/>
            </a:xfrm>
            <a:prstGeom prst="rect">
              <a:avLst/>
            </a:prstGeom>
          </p:spPr>
          <p:txBody>
            <a:bodyPr lIns="50800" tIns="50800" rIns="50800" bIns="50800" rtlCol="0" anchor="ctr"/>
            <a:lstStyle/>
            <a:p>
              <a:pPr algn="ctr">
                <a:lnSpc>
                  <a:spcPts val="2800"/>
                </a:lnSpc>
              </a:pPr>
              <a:endParaRPr/>
            </a:p>
          </p:txBody>
        </p:sp>
      </p:grpSp>
      <p:sp>
        <p:nvSpPr>
          <p:cNvPr id="14" name="AutoShape 14"/>
          <p:cNvSpPr/>
          <p:nvPr/>
        </p:nvSpPr>
        <p:spPr>
          <a:xfrm>
            <a:off x="6859775" y="4012618"/>
            <a:ext cx="12960534" cy="0"/>
          </a:xfrm>
          <a:prstGeom prst="line">
            <a:avLst/>
          </a:prstGeom>
          <a:ln w="38100" cap="flat">
            <a:solidFill>
              <a:srgbClr val="00BF63"/>
            </a:solidFill>
            <a:prstDash val="solid"/>
            <a:headEnd type="none" w="sm" len="sm"/>
            <a:tailEnd type="none" w="sm" len="sm"/>
          </a:ln>
        </p:spPr>
      </p:sp>
      <p:grpSp>
        <p:nvGrpSpPr>
          <p:cNvPr id="15" name="Group 15"/>
          <p:cNvGrpSpPr/>
          <p:nvPr/>
        </p:nvGrpSpPr>
        <p:grpSpPr>
          <a:xfrm>
            <a:off x="6301098" y="3804920"/>
            <a:ext cx="890951" cy="8909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0554785" y="3762036"/>
            <a:ext cx="890951" cy="8909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4808471" y="3719152"/>
            <a:ext cx="890951" cy="89095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rot="5400000">
            <a:off x="6561205" y="405550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Freeform 25"/>
          <p:cNvSpPr/>
          <p:nvPr/>
        </p:nvSpPr>
        <p:spPr>
          <a:xfrm rot="5400000">
            <a:off x="10805367" y="401261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6" name="Freeform 26"/>
          <p:cNvSpPr/>
          <p:nvPr/>
        </p:nvSpPr>
        <p:spPr>
          <a:xfrm rot="5400000">
            <a:off x="15049528" y="396973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7" name="Group 27"/>
          <p:cNvGrpSpPr/>
          <p:nvPr/>
        </p:nvGrpSpPr>
        <p:grpSpPr>
          <a:xfrm>
            <a:off x="0" y="-27349"/>
            <a:ext cx="3176441" cy="10287000"/>
            <a:chOff x="0" y="0"/>
            <a:chExt cx="492114" cy="1593725"/>
          </a:xfrm>
        </p:grpSpPr>
        <p:sp>
          <p:nvSpPr>
            <p:cNvPr id="28" name="Freeform 28"/>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blipFill>
              <a:blip r:embed="rId4"/>
              <a:stretch>
                <a:fillRect l="-508174"/>
              </a:stretch>
            </a:blipFill>
          </p:spPr>
        </p:sp>
      </p:grpSp>
      <p:sp>
        <p:nvSpPr>
          <p:cNvPr id="29" name="Freeform 29"/>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Freeform 30"/>
          <p:cNvSpPr/>
          <p:nvPr/>
        </p:nvSpPr>
        <p:spPr>
          <a:xfrm>
            <a:off x="16032840" y="94126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1" name="Freeform 31"/>
          <p:cNvSpPr/>
          <p:nvPr/>
        </p:nvSpPr>
        <p:spPr>
          <a:xfrm>
            <a:off x="8966333" y="7287805"/>
            <a:ext cx="4048806" cy="824585"/>
          </a:xfrm>
          <a:custGeom>
            <a:avLst/>
            <a:gdLst/>
            <a:ahLst/>
            <a:cxnLst/>
            <a:rect l="l" t="t" r="r" b="b"/>
            <a:pathLst>
              <a:path w="4048806" h="824585">
                <a:moveTo>
                  <a:pt x="0" y="0"/>
                </a:moveTo>
                <a:lnTo>
                  <a:pt x="4048805" y="0"/>
                </a:lnTo>
                <a:lnTo>
                  <a:pt x="4048805" y="824585"/>
                </a:lnTo>
                <a:lnTo>
                  <a:pt x="0" y="824585"/>
                </a:lnTo>
                <a:lnTo>
                  <a:pt x="0" y="0"/>
                </a:lnTo>
                <a:close/>
              </a:path>
            </a:pathLst>
          </a:custGeom>
          <a:blipFill>
            <a:blip r:embed="rId9"/>
            <a:stretch>
              <a:fillRect/>
            </a:stretch>
          </a:blipFill>
        </p:spPr>
      </p:sp>
      <p:sp>
        <p:nvSpPr>
          <p:cNvPr id="32" name="TextBox 32"/>
          <p:cNvSpPr txBox="1"/>
          <p:nvPr/>
        </p:nvSpPr>
        <p:spPr>
          <a:xfrm>
            <a:off x="6089175" y="1693534"/>
            <a:ext cx="11170125" cy="944372"/>
          </a:xfrm>
          <a:prstGeom prst="rect">
            <a:avLst/>
          </a:prstGeom>
        </p:spPr>
        <p:txBody>
          <a:bodyPr lIns="0" tIns="0" rIns="0" bIns="0" rtlCol="0" anchor="t">
            <a:spAutoFit/>
          </a:bodyPr>
          <a:lstStyle/>
          <a:p>
            <a:pPr marL="0" lvl="0" indent="0" algn="ct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Optimisation de la Shard Key</a:t>
            </a:r>
          </a:p>
        </p:txBody>
      </p:sp>
      <p:sp>
        <p:nvSpPr>
          <p:cNvPr id="33" name="TextBox 33"/>
          <p:cNvSpPr txBox="1"/>
          <p:nvPr/>
        </p:nvSpPr>
        <p:spPr>
          <a:xfrm>
            <a:off x="9020703" y="5208393"/>
            <a:ext cx="3920547" cy="372666"/>
          </a:xfrm>
          <a:prstGeom prst="rect">
            <a:avLst/>
          </a:prstGeom>
        </p:spPr>
        <p:txBody>
          <a:bodyPr lIns="0" tIns="0" rIns="0" bIns="0" rtlCol="0" anchor="t">
            <a:spAutoFit/>
          </a:bodyPr>
          <a:lstStyle/>
          <a:p>
            <a:pPr algn="ctr">
              <a:lnSpc>
                <a:spcPts val="3080"/>
              </a:lnSpc>
            </a:pPr>
            <a:r>
              <a:rPr lang="en-US" sz="2200" b="1" dirty="0" err="1">
                <a:solidFill>
                  <a:srgbClr val="FFFFFF"/>
                </a:solidFill>
                <a:latin typeface="Aileron Heavy"/>
                <a:ea typeface="Aileron Heavy"/>
                <a:cs typeface="Aileron Heavy"/>
                <a:sym typeface="Aileron Heavy"/>
              </a:rPr>
              <a:t>Analyse</a:t>
            </a:r>
            <a:r>
              <a:rPr lang="en-US" sz="2200" b="1" dirty="0">
                <a:solidFill>
                  <a:srgbClr val="FFFFFF"/>
                </a:solidFill>
                <a:latin typeface="Aileron Heavy"/>
                <a:ea typeface="Aileron Heavy"/>
                <a:cs typeface="Aileron Heavy"/>
                <a:sym typeface="Aileron Heavy"/>
              </a:rPr>
              <a:t> des </a:t>
            </a:r>
            <a:r>
              <a:rPr lang="en-US" sz="2200" b="1" dirty="0" err="1">
                <a:solidFill>
                  <a:srgbClr val="FFFFFF"/>
                </a:solidFill>
                <a:latin typeface="Aileron Heavy"/>
                <a:ea typeface="Aileron Heavy"/>
                <a:cs typeface="Aileron Heavy"/>
                <a:sym typeface="Aileron Heavy"/>
              </a:rPr>
              <a:t>modèles</a:t>
            </a:r>
            <a:r>
              <a:rPr lang="en-US" sz="2200" b="1" dirty="0">
                <a:solidFill>
                  <a:srgbClr val="FFFFFF"/>
                </a:solidFill>
                <a:latin typeface="Aileron Heavy"/>
                <a:ea typeface="Aileron Heavy"/>
                <a:cs typeface="Aileron Heavy"/>
                <a:sym typeface="Aileron Heavy"/>
              </a:rPr>
              <a:t> de </a:t>
            </a:r>
            <a:r>
              <a:rPr lang="en-US" sz="2200" b="1" dirty="0" err="1">
                <a:solidFill>
                  <a:srgbClr val="FFFFFF"/>
                </a:solidFill>
                <a:latin typeface="Aileron Heavy"/>
                <a:ea typeface="Aileron Heavy"/>
                <a:cs typeface="Aileron Heavy"/>
                <a:sym typeface="Aileron Heavy"/>
              </a:rPr>
              <a:t>requête</a:t>
            </a:r>
            <a:endParaRPr lang="en-US" sz="2200" b="1" dirty="0">
              <a:solidFill>
                <a:srgbClr val="FFFFFF"/>
              </a:solidFill>
              <a:latin typeface="Aileron Heavy"/>
              <a:ea typeface="Aileron Heavy"/>
              <a:cs typeface="Aileron Heavy"/>
              <a:sym typeface="Aileron Heavy"/>
            </a:endParaRPr>
          </a:p>
        </p:txBody>
      </p:sp>
      <p:sp>
        <p:nvSpPr>
          <p:cNvPr id="34" name="TextBox 34"/>
          <p:cNvSpPr txBox="1"/>
          <p:nvPr/>
        </p:nvSpPr>
        <p:spPr>
          <a:xfrm>
            <a:off x="5160321" y="5269865"/>
            <a:ext cx="3191556" cy="372666"/>
          </a:xfrm>
          <a:prstGeom prst="rect">
            <a:avLst/>
          </a:prstGeom>
        </p:spPr>
        <p:txBody>
          <a:bodyPr lIns="0" tIns="0" rIns="0" bIns="0" rtlCol="0" anchor="t">
            <a:spAutoFit/>
          </a:bodyPr>
          <a:lstStyle/>
          <a:p>
            <a:pPr algn="ctr">
              <a:lnSpc>
                <a:spcPts val="3080"/>
              </a:lnSpc>
            </a:pPr>
            <a:r>
              <a:rPr lang="en-US" sz="2200" b="1" dirty="0">
                <a:solidFill>
                  <a:srgbClr val="FFFFFF"/>
                </a:solidFill>
                <a:latin typeface="Aileron Heavy"/>
                <a:ea typeface="Aileron Heavy"/>
                <a:cs typeface="Aileron Heavy"/>
                <a:sym typeface="Aileron Heavy"/>
              </a:rPr>
              <a:t>Distribution </a:t>
            </a:r>
            <a:r>
              <a:rPr lang="en-US" sz="2200" b="1" dirty="0" err="1">
                <a:solidFill>
                  <a:srgbClr val="FFFFFF"/>
                </a:solidFill>
                <a:latin typeface="Aileron Heavy"/>
                <a:ea typeface="Aileron Heavy"/>
                <a:cs typeface="Aileron Heavy"/>
                <a:sym typeface="Aileron Heavy"/>
              </a:rPr>
              <a:t>statistique</a:t>
            </a:r>
            <a:endParaRPr lang="en-US" sz="2200" b="1" dirty="0">
              <a:solidFill>
                <a:srgbClr val="FFFFFF"/>
              </a:solidFill>
              <a:latin typeface="Aileron Heavy"/>
              <a:ea typeface="Aileron Heavy"/>
              <a:cs typeface="Aileron Heavy"/>
              <a:sym typeface="Aileron Heavy"/>
            </a:endParaRPr>
          </a:p>
        </p:txBody>
      </p:sp>
      <p:sp>
        <p:nvSpPr>
          <p:cNvPr id="35" name="TextBox 35"/>
          <p:cNvSpPr txBox="1"/>
          <p:nvPr/>
        </p:nvSpPr>
        <p:spPr>
          <a:xfrm>
            <a:off x="13630042" y="5215027"/>
            <a:ext cx="3209709" cy="372743"/>
          </a:xfrm>
          <a:prstGeom prst="rect">
            <a:avLst/>
          </a:prstGeom>
        </p:spPr>
        <p:txBody>
          <a:bodyPr lIns="0" tIns="0" rIns="0" bIns="0" rtlCol="0" anchor="t">
            <a:spAutoFit/>
          </a:bodyPr>
          <a:lstStyle/>
          <a:p>
            <a:pPr algn="ctr">
              <a:lnSpc>
                <a:spcPts val="3080"/>
              </a:lnSpc>
              <a:spcBef>
                <a:spcPct val="0"/>
              </a:spcBef>
            </a:pPr>
            <a:r>
              <a:rPr lang="en-US" sz="2200" b="1" dirty="0">
                <a:solidFill>
                  <a:srgbClr val="FFFFFF"/>
                </a:solidFill>
                <a:latin typeface="Aileron Heavy"/>
                <a:ea typeface="Aileron Heavy"/>
                <a:cs typeface="Aileron Heavy"/>
                <a:sym typeface="Aileron Heavy"/>
              </a:rPr>
              <a:t>Jumb</a:t>
            </a:r>
            <a:r>
              <a:rPr lang="en-US" sz="2200" b="1" u="none" strike="noStrike" dirty="0">
                <a:solidFill>
                  <a:srgbClr val="FFFFFF"/>
                </a:solidFill>
                <a:latin typeface="Aileron Heavy"/>
                <a:ea typeface="Aileron Heavy"/>
                <a:cs typeface="Aileron Heavy"/>
                <a:sym typeface="Aileron Heavy"/>
              </a:rPr>
              <a:t>o chunks:</a:t>
            </a:r>
          </a:p>
        </p:txBody>
      </p:sp>
      <p:sp>
        <p:nvSpPr>
          <p:cNvPr id="36" name="TextBox 36"/>
          <p:cNvSpPr txBox="1"/>
          <p:nvPr/>
        </p:nvSpPr>
        <p:spPr>
          <a:xfrm>
            <a:off x="4722171" y="6533118"/>
            <a:ext cx="3996512" cy="1471273"/>
          </a:xfrm>
          <a:prstGeom prst="rect">
            <a:avLst/>
          </a:prstGeom>
        </p:spPr>
        <p:txBody>
          <a:bodyPr lIns="0" tIns="0" rIns="0" bIns="0" rtlCol="0" anchor="t">
            <a:spAutoFit/>
          </a:bodyPr>
          <a:lstStyle/>
          <a:p>
            <a:pPr marL="367215" lvl="1" indent="-183608" algn="just">
              <a:lnSpc>
                <a:spcPts val="2381"/>
              </a:lnSpc>
              <a:buFont typeface="Arial"/>
              <a:buChar char="•"/>
            </a:pPr>
            <a:r>
              <a:rPr lang="en-US" sz="1700" b="1">
                <a:solidFill>
                  <a:srgbClr val="0E2F5F"/>
                </a:solidFill>
                <a:latin typeface="Aileron Bold"/>
                <a:ea typeface="Aileron Bold"/>
                <a:cs typeface="Aileron Bold"/>
                <a:sym typeface="Aileron Bold"/>
              </a:rPr>
              <a:t>Commande: db.collection.getShardDistribution()</a:t>
            </a:r>
          </a:p>
          <a:p>
            <a:pPr marL="367215" lvl="1" indent="-183608" algn="just">
              <a:lnSpc>
                <a:spcPts val="2381"/>
              </a:lnSpc>
              <a:buFont typeface="Arial"/>
              <a:buChar char="•"/>
            </a:pPr>
            <a:r>
              <a:rPr lang="en-US" sz="1700" b="1">
                <a:solidFill>
                  <a:srgbClr val="0E2F5F"/>
                </a:solidFill>
                <a:latin typeface="Aileron Bold"/>
                <a:ea typeface="Aileron Bold"/>
                <a:cs typeface="Aileron Bold"/>
                <a:sym typeface="Aileron Bold"/>
              </a:rPr>
              <a:t>Idéal: distribution uniforme à ±10%</a:t>
            </a:r>
          </a:p>
          <a:p>
            <a:pPr algn="just">
              <a:lnSpc>
                <a:spcPts val="2381"/>
              </a:lnSpc>
            </a:pPr>
            <a:endParaRPr lang="en-US" sz="1700" b="1">
              <a:solidFill>
                <a:srgbClr val="0E2F5F"/>
              </a:solidFill>
              <a:latin typeface="Aileron Bold"/>
              <a:ea typeface="Aileron Bold"/>
              <a:cs typeface="Aileron Bold"/>
              <a:sym typeface="Aileron Bold"/>
            </a:endParaRPr>
          </a:p>
        </p:txBody>
      </p:sp>
      <p:sp>
        <p:nvSpPr>
          <p:cNvPr id="37" name="TextBox 37"/>
          <p:cNvSpPr txBox="1"/>
          <p:nvPr/>
        </p:nvSpPr>
        <p:spPr>
          <a:xfrm>
            <a:off x="8966333" y="6533118"/>
            <a:ext cx="3994201" cy="585363"/>
          </a:xfrm>
          <a:prstGeom prst="rect">
            <a:avLst/>
          </a:prstGeom>
        </p:spPr>
        <p:txBody>
          <a:bodyPr lIns="0" tIns="0" rIns="0" bIns="0" rtlCol="0" anchor="t">
            <a:spAutoFit/>
          </a:bodyPr>
          <a:lstStyle/>
          <a:p>
            <a:pPr marL="367942" lvl="1" indent="-183971" algn="just">
              <a:lnSpc>
                <a:spcPts val="2385"/>
              </a:lnSpc>
              <a:buFont typeface="Arial"/>
              <a:buChar char="•"/>
            </a:pPr>
            <a:r>
              <a:rPr lang="en-US" sz="1704" b="1">
                <a:solidFill>
                  <a:srgbClr val="0E2F5F"/>
                </a:solidFill>
                <a:latin typeface="Aileron Bold"/>
                <a:ea typeface="Aileron Bold"/>
                <a:cs typeface="Aileron Bold"/>
                <a:sym typeface="Aileron Bold"/>
              </a:rPr>
              <a:t>Pourcentage de requêtes ciblées vs scatter-gather</a:t>
            </a:r>
          </a:p>
        </p:txBody>
      </p:sp>
      <p:sp>
        <p:nvSpPr>
          <p:cNvPr id="38" name="TextBox 38"/>
          <p:cNvSpPr txBox="1"/>
          <p:nvPr/>
        </p:nvSpPr>
        <p:spPr>
          <a:xfrm>
            <a:off x="13210494" y="6533118"/>
            <a:ext cx="4048806" cy="1471295"/>
          </a:xfrm>
          <a:prstGeom prst="rect">
            <a:avLst/>
          </a:prstGeom>
        </p:spPr>
        <p:txBody>
          <a:bodyPr lIns="0" tIns="0" rIns="0" bIns="0" rtlCol="0" anchor="t">
            <a:spAutoFit/>
          </a:bodyPr>
          <a:lstStyle/>
          <a:p>
            <a:pPr marL="367031" lvl="1" indent="-183515" algn="just">
              <a:lnSpc>
                <a:spcPts val="2380"/>
              </a:lnSpc>
              <a:buFont typeface="Arial"/>
              <a:buChar char="•"/>
            </a:pPr>
            <a:r>
              <a:rPr lang="en-US" sz="1700" b="1">
                <a:solidFill>
                  <a:srgbClr val="0E2F5F"/>
                </a:solidFill>
                <a:latin typeface="Aileron Bold"/>
                <a:ea typeface="Aileron Bold"/>
                <a:cs typeface="Aileron Bold"/>
                <a:sym typeface="Aileron Bold"/>
              </a:rPr>
              <a:t>Chunks qui dépassent la taille maximale et ne peuvent être divisés</a:t>
            </a:r>
          </a:p>
          <a:p>
            <a:pPr marL="367031" lvl="1" indent="-183515" algn="just">
              <a:lnSpc>
                <a:spcPts val="2380"/>
              </a:lnSpc>
              <a:buFont typeface="Arial"/>
              <a:buChar char="•"/>
            </a:pPr>
            <a:r>
              <a:rPr lang="en-US" sz="1700" b="1">
                <a:solidFill>
                  <a:srgbClr val="0E2F5F"/>
                </a:solidFill>
                <a:latin typeface="Aileron Bold"/>
                <a:ea typeface="Aileron Bold"/>
                <a:cs typeface="Aileron Bold"/>
                <a:sym typeface="Aileron Bold"/>
              </a:rPr>
              <a:t>Détection: db.chunks.find({ "jumbo": true })</a:t>
            </a:r>
          </a:p>
          <a:p>
            <a:pPr algn="l">
              <a:lnSpc>
                <a:spcPts val="2380"/>
              </a:lnSpc>
            </a:pPr>
            <a:endParaRPr lang="en-US" sz="1700" b="1">
              <a:solidFill>
                <a:srgbClr val="0E2F5F"/>
              </a:solidFill>
              <a:latin typeface="Aileron Bold"/>
              <a:ea typeface="Aileron Bold"/>
              <a:cs typeface="Aileron Bold"/>
              <a:sym typeface="Aileron Bold"/>
            </a:endParaRPr>
          </a:p>
        </p:txBody>
      </p:sp>
      <p:sp>
        <p:nvSpPr>
          <p:cNvPr id="39" name="TextBox 39"/>
          <p:cNvSpPr txBox="1"/>
          <p:nvPr/>
        </p:nvSpPr>
        <p:spPr>
          <a:xfrm>
            <a:off x="8883574" y="2564901"/>
            <a:ext cx="5581325" cy="539763"/>
          </a:xfrm>
          <a:prstGeom prst="rect">
            <a:avLst/>
          </a:prstGeom>
        </p:spPr>
        <p:txBody>
          <a:bodyPr wrap="square" lIns="0" tIns="0" rIns="0" bIns="0" rtlCol="0" anchor="t">
            <a:spAutoFit/>
          </a:bodyPr>
          <a:lstStyle/>
          <a:p>
            <a:pPr algn="ctr">
              <a:lnSpc>
                <a:spcPts val="4620"/>
              </a:lnSpc>
              <a:spcBef>
                <a:spcPct val="0"/>
              </a:spcBef>
            </a:pPr>
            <a:r>
              <a:rPr lang="en-US" sz="3300" b="1" dirty="0" err="1">
                <a:solidFill>
                  <a:srgbClr val="00AE42"/>
                </a:solidFill>
                <a:latin typeface="Aileron Bold"/>
                <a:ea typeface="Aileron Bold"/>
                <a:cs typeface="Aileron Bold"/>
                <a:sym typeface="Aileron Bold"/>
              </a:rPr>
              <a:t>Évaluation</a:t>
            </a:r>
            <a:r>
              <a:rPr lang="en-US" sz="3300" b="1" dirty="0">
                <a:solidFill>
                  <a:srgbClr val="00AE42"/>
                </a:solidFill>
                <a:latin typeface="Aileron Bold"/>
                <a:ea typeface="Aileron Bold"/>
                <a:cs typeface="Aileron Bold"/>
                <a:sym typeface="Aileron Bold"/>
              </a:rPr>
              <a:t> de </a:t>
            </a:r>
            <a:r>
              <a:rPr lang="en-US" sz="3300" b="1" dirty="0" err="1">
                <a:solidFill>
                  <a:srgbClr val="00AE42"/>
                </a:solidFill>
                <a:latin typeface="Aileron Bold"/>
                <a:ea typeface="Aileron Bold"/>
                <a:cs typeface="Aileron Bold"/>
                <a:sym typeface="Aileron Bold"/>
              </a:rPr>
              <a:t>l'efficacité</a:t>
            </a:r>
            <a:endParaRPr lang="en-US" sz="3300" b="1" dirty="0">
              <a:solidFill>
                <a:srgbClr val="00AE42"/>
              </a:solidFill>
              <a:latin typeface="Aileron Bold"/>
              <a:ea typeface="Aileron Bold"/>
              <a:cs typeface="Aileron Bold"/>
              <a:sym typeface="Aileron Bold"/>
            </a:endParaRPr>
          </a:p>
        </p:txBody>
      </p:sp>
      <p:sp>
        <p:nvSpPr>
          <p:cNvPr id="42" name="Espace réservé du numéro de diapositive 41">
            <a:extLst>
              <a:ext uri="{FF2B5EF4-FFF2-40B4-BE49-F238E27FC236}">
                <a16:creationId xmlns:a16="http://schemas.microsoft.com/office/drawing/2014/main" xmlns="" id="{7A6A83E3-3BAC-495C-8504-B81C8F1FE682}"/>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5233766" y="2496058"/>
            <a:ext cx="7812834" cy="6338162"/>
          </a:xfrm>
          <a:custGeom>
            <a:avLst/>
            <a:gdLst/>
            <a:ahLst/>
            <a:cxnLst/>
            <a:rect l="l" t="t" r="r" b="b"/>
            <a:pathLst>
              <a:path w="7812834" h="6338162">
                <a:moveTo>
                  <a:pt x="0" y="0"/>
                </a:moveTo>
                <a:lnTo>
                  <a:pt x="7812835" y="0"/>
                </a:lnTo>
                <a:lnTo>
                  <a:pt x="7812835" y="6338162"/>
                </a:lnTo>
                <a:lnTo>
                  <a:pt x="0" y="6338162"/>
                </a:lnTo>
                <a:lnTo>
                  <a:pt x="0" y="0"/>
                </a:lnTo>
                <a:close/>
              </a:path>
            </a:pathLst>
          </a:custGeom>
          <a:blipFill>
            <a:blip r:embed="rId4"/>
            <a:stretch>
              <a:fillRect/>
            </a:stretch>
          </a:blipFill>
        </p:spPr>
      </p:sp>
      <p:sp>
        <p:nvSpPr>
          <p:cNvPr id="8" name="TextBox 8"/>
          <p:cNvSpPr txBox="1"/>
          <p:nvPr/>
        </p:nvSpPr>
        <p:spPr>
          <a:xfrm>
            <a:off x="3557184" y="-142875"/>
            <a:ext cx="10967641" cy="2638933"/>
          </a:xfrm>
          <a:prstGeom prst="rect">
            <a:avLst/>
          </a:prstGeom>
        </p:spPr>
        <p:txBody>
          <a:bodyPr lIns="0" tIns="0" rIns="0" bIns="0" rtlCol="0" anchor="t">
            <a:spAutoFit/>
          </a:bodyPr>
          <a:lstStyle/>
          <a:p>
            <a:pPr algn="ctr">
              <a:lnSpc>
                <a:spcPts val="6730"/>
              </a:lnSpc>
            </a:pPr>
            <a:r>
              <a:rPr lang="en-US" sz="5299" b="1">
                <a:solidFill>
                  <a:srgbClr val="0E2F5F"/>
                </a:solidFill>
                <a:latin typeface="Akzidenz-Grotesk Heavy"/>
                <a:ea typeface="Akzidenz-Grotesk Heavy"/>
                <a:cs typeface="Akzidenz-Grotesk Heavy"/>
                <a:sym typeface="Akzidenz-Grotesk Heavy"/>
              </a:rPr>
              <a:t>exemple simple</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grpSp>
        <p:nvGrpSpPr>
          <p:cNvPr id="9" name="Group 9"/>
          <p:cNvGrpSpPr/>
          <p:nvPr/>
        </p:nvGrpSpPr>
        <p:grpSpPr>
          <a:xfrm>
            <a:off x="3212419" y="4009676"/>
            <a:ext cx="3038475" cy="1133824"/>
            <a:chOff x="0" y="0"/>
            <a:chExt cx="800257" cy="298620"/>
          </a:xfrm>
        </p:grpSpPr>
        <p:sp>
          <p:nvSpPr>
            <p:cNvPr id="10" name="Freeform 10"/>
            <p:cNvSpPr/>
            <p:nvPr/>
          </p:nvSpPr>
          <p:spPr>
            <a:xfrm>
              <a:off x="0" y="0"/>
              <a:ext cx="800257" cy="298620"/>
            </a:xfrm>
            <a:custGeom>
              <a:avLst/>
              <a:gdLst/>
              <a:ahLst/>
              <a:cxnLst/>
              <a:rect l="l" t="t" r="r" b="b"/>
              <a:pathLst>
                <a:path w="800257" h="298620">
                  <a:moveTo>
                    <a:pt x="43315" y="0"/>
                  </a:moveTo>
                  <a:lnTo>
                    <a:pt x="756941" y="0"/>
                  </a:lnTo>
                  <a:cubicBezTo>
                    <a:pt x="780864" y="0"/>
                    <a:pt x="800257" y="19393"/>
                    <a:pt x="800257" y="43315"/>
                  </a:cubicBezTo>
                  <a:lnTo>
                    <a:pt x="800257" y="255305"/>
                  </a:lnTo>
                  <a:cubicBezTo>
                    <a:pt x="800257" y="279227"/>
                    <a:pt x="780864" y="298620"/>
                    <a:pt x="756941" y="298620"/>
                  </a:cubicBezTo>
                  <a:lnTo>
                    <a:pt x="43315" y="298620"/>
                  </a:lnTo>
                  <a:cubicBezTo>
                    <a:pt x="19393" y="298620"/>
                    <a:pt x="0" y="279227"/>
                    <a:pt x="0" y="255305"/>
                  </a:cubicBezTo>
                  <a:lnTo>
                    <a:pt x="0" y="43315"/>
                  </a:lnTo>
                  <a:cubicBezTo>
                    <a:pt x="0" y="19393"/>
                    <a:pt x="19393" y="0"/>
                    <a:pt x="43315" y="0"/>
                  </a:cubicBezTo>
                  <a:close/>
                </a:path>
              </a:pathLst>
            </a:custGeom>
            <a:solidFill>
              <a:srgbClr val="256494"/>
            </a:solidFill>
          </p:spPr>
        </p:sp>
        <p:sp>
          <p:nvSpPr>
            <p:cNvPr id="11" name="TextBox 11"/>
            <p:cNvSpPr txBox="1"/>
            <p:nvPr/>
          </p:nvSpPr>
          <p:spPr>
            <a:xfrm>
              <a:off x="0" y="-47625"/>
              <a:ext cx="800257" cy="34624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1394599" y="3858024"/>
            <a:ext cx="3130226" cy="1294057"/>
            <a:chOff x="0" y="0"/>
            <a:chExt cx="824422" cy="340822"/>
          </a:xfrm>
        </p:grpSpPr>
        <p:sp>
          <p:nvSpPr>
            <p:cNvPr id="13" name="Freeform 13"/>
            <p:cNvSpPr/>
            <p:nvPr/>
          </p:nvSpPr>
          <p:spPr>
            <a:xfrm>
              <a:off x="0" y="0"/>
              <a:ext cx="824422" cy="340822"/>
            </a:xfrm>
            <a:custGeom>
              <a:avLst/>
              <a:gdLst/>
              <a:ahLst/>
              <a:cxnLst/>
              <a:rect l="l" t="t" r="r" b="b"/>
              <a:pathLst>
                <a:path w="824422" h="340822">
                  <a:moveTo>
                    <a:pt x="42046" y="0"/>
                  </a:moveTo>
                  <a:lnTo>
                    <a:pt x="782376" y="0"/>
                  </a:lnTo>
                  <a:cubicBezTo>
                    <a:pt x="793527" y="0"/>
                    <a:pt x="804222" y="4430"/>
                    <a:pt x="812107" y="12315"/>
                  </a:cubicBezTo>
                  <a:cubicBezTo>
                    <a:pt x="819992" y="20200"/>
                    <a:pt x="824422" y="30895"/>
                    <a:pt x="824422" y="42046"/>
                  </a:cubicBezTo>
                  <a:lnTo>
                    <a:pt x="824422" y="298776"/>
                  </a:lnTo>
                  <a:cubicBezTo>
                    <a:pt x="824422" y="309927"/>
                    <a:pt x="819992" y="320622"/>
                    <a:pt x="812107" y="328507"/>
                  </a:cubicBezTo>
                  <a:cubicBezTo>
                    <a:pt x="804222" y="336392"/>
                    <a:pt x="793527" y="340822"/>
                    <a:pt x="782376" y="340822"/>
                  </a:cubicBezTo>
                  <a:lnTo>
                    <a:pt x="42046" y="340822"/>
                  </a:lnTo>
                  <a:cubicBezTo>
                    <a:pt x="18825" y="340822"/>
                    <a:pt x="0" y="321997"/>
                    <a:pt x="0" y="298776"/>
                  </a:cubicBezTo>
                  <a:lnTo>
                    <a:pt x="0" y="42046"/>
                  </a:lnTo>
                  <a:cubicBezTo>
                    <a:pt x="0" y="30895"/>
                    <a:pt x="4430" y="20200"/>
                    <a:pt x="12315" y="12315"/>
                  </a:cubicBezTo>
                  <a:cubicBezTo>
                    <a:pt x="20200" y="4430"/>
                    <a:pt x="30895" y="0"/>
                    <a:pt x="42046" y="0"/>
                  </a:cubicBezTo>
                  <a:close/>
                </a:path>
              </a:pathLst>
            </a:custGeom>
            <a:solidFill>
              <a:srgbClr val="256494"/>
            </a:solidFill>
          </p:spPr>
        </p:sp>
        <p:sp>
          <p:nvSpPr>
            <p:cNvPr id="14" name="TextBox 14"/>
            <p:cNvSpPr txBox="1"/>
            <p:nvPr/>
          </p:nvSpPr>
          <p:spPr>
            <a:xfrm>
              <a:off x="0" y="-47625"/>
              <a:ext cx="824422" cy="388447"/>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3212419" y="4201939"/>
            <a:ext cx="3086100" cy="701673"/>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segmentation par colonne</a:t>
            </a:r>
          </a:p>
        </p:txBody>
      </p:sp>
      <p:sp>
        <p:nvSpPr>
          <p:cNvPr id="16" name="TextBox 16"/>
          <p:cNvSpPr txBox="1"/>
          <p:nvPr/>
        </p:nvSpPr>
        <p:spPr>
          <a:xfrm>
            <a:off x="11394599" y="4341516"/>
            <a:ext cx="2978460" cy="348480"/>
          </a:xfrm>
          <a:prstGeom prst="rect">
            <a:avLst/>
          </a:prstGeom>
        </p:spPr>
        <p:txBody>
          <a:bodyPr lIns="0" tIns="0" rIns="0" bIns="0" rtlCol="0" anchor="t">
            <a:spAutoFit/>
          </a:bodyPr>
          <a:lstStyle/>
          <a:p>
            <a:pPr algn="ctr">
              <a:lnSpc>
                <a:spcPts val="2842"/>
              </a:lnSpc>
              <a:spcBef>
                <a:spcPct val="0"/>
              </a:spcBef>
            </a:pPr>
            <a:r>
              <a:rPr lang="en-US" sz="2030" b="1">
                <a:solidFill>
                  <a:srgbClr val="FFFFFF"/>
                </a:solidFill>
                <a:latin typeface="Aileron Bold"/>
                <a:ea typeface="Aileron Bold"/>
                <a:cs typeface="Aileron Bold"/>
                <a:sym typeface="Aileron Bold"/>
              </a:rPr>
              <a:t>segmentation par ligne</a:t>
            </a:r>
          </a:p>
        </p:txBody>
      </p:sp>
      <p:sp>
        <p:nvSpPr>
          <p:cNvPr id="19" name="Espace réservé du numéro de diapositive 18">
            <a:extLst>
              <a:ext uri="{FF2B5EF4-FFF2-40B4-BE49-F238E27FC236}">
                <a16:creationId xmlns:a16="http://schemas.microsoft.com/office/drawing/2014/main" xmlns="" id="{F3008F3E-CCFF-40AC-A2B3-7556E6F7D317}"/>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72075"/>
            <a:ext cx="5060185" cy="1053605"/>
            <a:chOff x="0" y="0"/>
            <a:chExt cx="1332724" cy="277493"/>
          </a:xfrm>
        </p:grpSpPr>
        <p:sp>
          <p:nvSpPr>
            <p:cNvPr id="3" name="Freeform 3"/>
            <p:cNvSpPr/>
            <p:nvPr/>
          </p:nvSpPr>
          <p:spPr>
            <a:xfrm>
              <a:off x="0" y="0"/>
              <a:ext cx="1332724" cy="277493"/>
            </a:xfrm>
            <a:custGeom>
              <a:avLst/>
              <a:gdLst/>
              <a:ahLst/>
              <a:cxnLst/>
              <a:rect l="l" t="t" r="r" b="b"/>
              <a:pathLst>
                <a:path w="1332724" h="277493">
                  <a:moveTo>
                    <a:pt x="78028" y="0"/>
                  </a:moveTo>
                  <a:lnTo>
                    <a:pt x="1254695" y="0"/>
                  </a:lnTo>
                  <a:cubicBezTo>
                    <a:pt x="1297789" y="0"/>
                    <a:pt x="1332724" y="34934"/>
                    <a:pt x="1332724" y="78028"/>
                  </a:cubicBezTo>
                  <a:lnTo>
                    <a:pt x="1332724" y="199464"/>
                  </a:lnTo>
                  <a:cubicBezTo>
                    <a:pt x="1332724" y="220159"/>
                    <a:pt x="1324503" y="240005"/>
                    <a:pt x="1309870" y="254639"/>
                  </a:cubicBezTo>
                  <a:cubicBezTo>
                    <a:pt x="1295236" y="269272"/>
                    <a:pt x="1275390" y="277493"/>
                    <a:pt x="1254695" y="277493"/>
                  </a:cubicBezTo>
                  <a:lnTo>
                    <a:pt x="78028" y="277493"/>
                  </a:lnTo>
                  <a:cubicBezTo>
                    <a:pt x="57334" y="277493"/>
                    <a:pt x="37487" y="269272"/>
                    <a:pt x="22854" y="254639"/>
                  </a:cubicBezTo>
                  <a:cubicBezTo>
                    <a:pt x="8221" y="240005"/>
                    <a:pt x="0" y="220159"/>
                    <a:pt x="0" y="199464"/>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4" name="TextBox 4"/>
            <p:cNvSpPr txBox="1"/>
            <p:nvPr/>
          </p:nvSpPr>
          <p:spPr>
            <a:xfrm>
              <a:off x="0" y="-47625"/>
              <a:ext cx="1332724" cy="325118"/>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613908" y="3394570"/>
            <a:ext cx="5060185" cy="1066761"/>
            <a:chOff x="0" y="0"/>
            <a:chExt cx="1332724" cy="280958"/>
          </a:xfrm>
        </p:grpSpPr>
        <p:sp>
          <p:nvSpPr>
            <p:cNvPr id="6" name="Freeform 6"/>
            <p:cNvSpPr/>
            <p:nvPr/>
          </p:nvSpPr>
          <p:spPr>
            <a:xfrm>
              <a:off x="0" y="0"/>
              <a:ext cx="1332724" cy="280958"/>
            </a:xfrm>
            <a:custGeom>
              <a:avLst/>
              <a:gdLst/>
              <a:ahLst/>
              <a:cxnLst/>
              <a:rect l="l" t="t" r="r" b="b"/>
              <a:pathLst>
                <a:path w="1332724" h="280958">
                  <a:moveTo>
                    <a:pt x="78028" y="0"/>
                  </a:moveTo>
                  <a:lnTo>
                    <a:pt x="1254695" y="0"/>
                  </a:lnTo>
                  <a:cubicBezTo>
                    <a:pt x="1297789" y="0"/>
                    <a:pt x="1332724" y="34934"/>
                    <a:pt x="1332724" y="78028"/>
                  </a:cubicBezTo>
                  <a:lnTo>
                    <a:pt x="1332724" y="202929"/>
                  </a:lnTo>
                  <a:cubicBezTo>
                    <a:pt x="1332724" y="223624"/>
                    <a:pt x="1324503" y="243470"/>
                    <a:pt x="1309870" y="258104"/>
                  </a:cubicBezTo>
                  <a:cubicBezTo>
                    <a:pt x="1295236" y="272737"/>
                    <a:pt x="1275390" y="280958"/>
                    <a:pt x="1254695" y="280958"/>
                  </a:cubicBezTo>
                  <a:lnTo>
                    <a:pt x="78028" y="280958"/>
                  </a:lnTo>
                  <a:cubicBezTo>
                    <a:pt x="34934" y="280958"/>
                    <a:pt x="0" y="246023"/>
                    <a:pt x="0" y="202929"/>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7" name="TextBox 7"/>
            <p:cNvSpPr txBox="1"/>
            <p:nvPr/>
          </p:nvSpPr>
          <p:spPr>
            <a:xfrm>
              <a:off x="0" y="-47625"/>
              <a:ext cx="1332724" cy="32858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199115" y="5172075"/>
            <a:ext cx="5060185" cy="1053605"/>
            <a:chOff x="0" y="0"/>
            <a:chExt cx="1332724" cy="277493"/>
          </a:xfrm>
        </p:grpSpPr>
        <p:sp>
          <p:nvSpPr>
            <p:cNvPr id="9" name="Freeform 9"/>
            <p:cNvSpPr/>
            <p:nvPr/>
          </p:nvSpPr>
          <p:spPr>
            <a:xfrm>
              <a:off x="0" y="0"/>
              <a:ext cx="1332724" cy="277493"/>
            </a:xfrm>
            <a:custGeom>
              <a:avLst/>
              <a:gdLst/>
              <a:ahLst/>
              <a:cxnLst/>
              <a:rect l="l" t="t" r="r" b="b"/>
              <a:pathLst>
                <a:path w="1332724" h="277493">
                  <a:moveTo>
                    <a:pt x="78028" y="0"/>
                  </a:moveTo>
                  <a:lnTo>
                    <a:pt x="1254695" y="0"/>
                  </a:lnTo>
                  <a:cubicBezTo>
                    <a:pt x="1297789" y="0"/>
                    <a:pt x="1332724" y="34934"/>
                    <a:pt x="1332724" y="78028"/>
                  </a:cubicBezTo>
                  <a:lnTo>
                    <a:pt x="1332724" y="199464"/>
                  </a:lnTo>
                  <a:cubicBezTo>
                    <a:pt x="1332724" y="220159"/>
                    <a:pt x="1324503" y="240005"/>
                    <a:pt x="1309870" y="254639"/>
                  </a:cubicBezTo>
                  <a:cubicBezTo>
                    <a:pt x="1295236" y="269272"/>
                    <a:pt x="1275390" y="277493"/>
                    <a:pt x="1254695" y="277493"/>
                  </a:cubicBezTo>
                  <a:lnTo>
                    <a:pt x="78028" y="277493"/>
                  </a:lnTo>
                  <a:cubicBezTo>
                    <a:pt x="57334" y="277493"/>
                    <a:pt x="37487" y="269272"/>
                    <a:pt x="22854" y="254639"/>
                  </a:cubicBezTo>
                  <a:cubicBezTo>
                    <a:pt x="8221" y="240005"/>
                    <a:pt x="0" y="220159"/>
                    <a:pt x="0" y="199464"/>
                  </a:cubicBezTo>
                  <a:lnTo>
                    <a:pt x="0" y="78028"/>
                  </a:lnTo>
                  <a:cubicBezTo>
                    <a:pt x="0" y="57334"/>
                    <a:pt x="8221" y="37487"/>
                    <a:pt x="22854" y="22854"/>
                  </a:cubicBezTo>
                  <a:cubicBezTo>
                    <a:pt x="37487" y="8221"/>
                    <a:pt x="57334" y="0"/>
                    <a:pt x="78028" y="0"/>
                  </a:cubicBezTo>
                  <a:close/>
                </a:path>
              </a:pathLst>
            </a:custGeom>
            <a:solidFill>
              <a:srgbClr val="00BF63"/>
            </a:solidFill>
          </p:spPr>
        </p:sp>
        <p:sp>
          <p:nvSpPr>
            <p:cNvPr id="10" name="TextBox 10"/>
            <p:cNvSpPr txBox="1"/>
            <p:nvPr/>
          </p:nvSpPr>
          <p:spPr>
            <a:xfrm>
              <a:off x="0" y="-47625"/>
              <a:ext cx="1332724" cy="325118"/>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28700" y="6296268"/>
            <a:ext cx="5060185" cy="2411766"/>
            <a:chOff x="0" y="0"/>
            <a:chExt cx="1332724" cy="635198"/>
          </a:xfrm>
        </p:grpSpPr>
        <p:sp>
          <p:nvSpPr>
            <p:cNvPr id="12" name="Freeform 12"/>
            <p:cNvSpPr/>
            <p:nvPr/>
          </p:nvSpPr>
          <p:spPr>
            <a:xfrm>
              <a:off x="0" y="0"/>
              <a:ext cx="1332724" cy="635198"/>
            </a:xfrm>
            <a:custGeom>
              <a:avLst/>
              <a:gdLst/>
              <a:ahLst/>
              <a:cxnLst/>
              <a:rect l="l" t="t" r="r" b="b"/>
              <a:pathLst>
                <a:path w="1332724" h="635198">
                  <a:moveTo>
                    <a:pt x="29069" y="0"/>
                  </a:moveTo>
                  <a:lnTo>
                    <a:pt x="1303654" y="0"/>
                  </a:lnTo>
                  <a:cubicBezTo>
                    <a:pt x="1319709" y="0"/>
                    <a:pt x="1332724" y="13015"/>
                    <a:pt x="1332724" y="29069"/>
                  </a:cubicBezTo>
                  <a:lnTo>
                    <a:pt x="1332724" y="606128"/>
                  </a:lnTo>
                  <a:cubicBezTo>
                    <a:pt x="1332724" y="613838"/>
                    <a:pt x="1329661" y="621232"/>
                    <a:pt x="1324209" y="626683"/>
                  </a:cubicBezTo>
                  <a:cubicBezTo>
                    <a:pt x="1318758" y="632135"/>
                    <a:pt x="1311364" y="635198"/>
                    <a:pt x="1303654" y="635198"/>
                  </a:cubicBezTo>
                  <a:lnTo>
                    <a:pt x="29069" y="635198"/>
                  </a:lnTo>
                  <a:cubicBezTo>
                    <a:pt x="13015" y="635198"/>
                    <a:pt x="0" y="622183"/>
                    <a:pt x="0" y="606128"/>
                  </a:cubicBezTo>
                  <a:lnTo>
                    <a:pt x="0" y="29069"/>
                  </a:lnTo>
                  <a:cubicBezTo>
                    <a:pt x="0" y="13015"/>
                    <a:pt x="13015" y="0"/>
                    <a:pt x="29069" y="0"/>
                  </a:cubicBezTo>
                  <a:close/>
                </a:path>
              </a:pathLst>
            </a:custGeom>
            <a:solidFill>
              <a:srgbClr val="3A577B"/>
            </a:solidFill>
          </p:spPr>
        </p:sp>
        <p:sp>
          <p:nvSpPr>
            <p:cNvPr id="13" name="TextBox 13"/>
            <p:cNvSpPr txBox="1"/>
            <p:nvPr/>
          </p:nvSpPr>
          <p:spPr>
            <a:xfrm>
              <a:off x="0" y="-47625"/>
              <a:ext cx="1332724" cy="682823"/>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6635223" y="4632781"/>
            <a:ext cx="5060185" cy="3661645"/>
            <a:chOff x="0" y="0"/>
            <a:chExt cx="1332724" cy="964384"/>
          </a:xfrm>
        </p:grpSpPr>
        <p:sp>
          <p:nvSpPr>
            <p:cNvPr id="15" name="Freeform 15"/>
            <p:cNvSpPr/>
            <p:nvPr/>
          </p:nvSpPr>
          <p:spPr>
            <a:xfrm>
              <a:off x="0" y="0"/>
              <a:ext cx="1332724" cy="964384"/>
            </a:xfrm>
            <a:custGeom>
              <a:avLst/>
              <a:gdLst/>
              <a:ahLst/>
              <a:cxnLst/>
              <a:rect l="l" t="t" r="r" b="b"/>
              <a:pathLst>
                <a:path w="1332724" h="964384">
                  <a:moveTo>
                    <a:pt x="29069" y="0"/>
                  </a:moveTo>
                  <a:lnTo>
                    <a:pt x="1303654" y="0"/>
                  </a:lnTo>
                  <a:cubicBezTo>
                    <a:pt x="1319709" y="0"/>
                    <a:pt x="1332724" y="13015"/>
                    <a:pt x="1332724" y="29069"/>
                  </a:cubicBezTo>
                  <a:lnTo>
                    <a:pt x="1332724" y="935315"/>
                  </a:lnTo>
                  <a:cubicBezTo>
                    <a:pt x="1332724" y="943024"/>
                    <a:pt x="1329661" y="950418"/>
                    <a:pt x="1324209" y="955870"/>
                  </a:cubicBezTo>
                  <a:cubicBezTo>
                    <a:pt x="1318758" y="961321"/>
                    <a:pt x="1311364" y="964384"/>
                    <a:pt x="1303654" y="964384"/>
                  </a:cubicBezTo>
                  <a:lnTo>
                    <a:pt x="29069" y="964384"/>
                  </a:lnTo>
                  <a:cubicBezTo>
                    <a:pt x="13015" y="964384"/>
                    <a:pt x="0" y="951369"/>
                    <a:pt x="0" y="935315"/>
                  </a:cubicBezTo>
                  <a:lnTo>
                    <a:pt x="0" y="29069"/>
                  </a:lnTo>
                  <a:cubicBezTo>
                    <a:pt x="0" y="13015"/>
                    <a:pt x="13015" y="0"/>
                    <a:pt x="29069" y="0"/>
                  </a:cubicBezTo>
                  <a:close/>
                </a:path>
              </a:pathLst>
            </a:custGeom>
            <a:solidFill>
              <a:srgbClr val="3A577B"/>
            </a:solidFill>
          </p:spPr>
        </p:sp>
        <p:sp>
          <p:nvSpPr>
            <p:cNvPr id="16" name="TextBox 16"/>
            <p:cNvSpPr txBox="1"/>
            <p:nvPr/>
          </p:nvSpPr>
          <p:spPr>
            <a:xfrm>
              <a:off x="0" y="-47625"/>
              <a:ext cx="1332724" cy="1012009"/>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2289020" y="6296268"/>
            <a:ext cx="5060185" cy="1998158"/>
            <a:chOff x="0" y="0"/>
            <a:chExt cx="1332724" cy="526264"/>
          </a:xfrm>
        </p:grpSpPr>
        <p:sp>
          <p:nvSpPr>
            <p:cNvPr id="18" name="Freeform 18"/>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id="19" name="TextBox 19"/>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4505581" y="368599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alphaModFix amt="37000"/>
              <a:extLst>
                <a:ext uri="{96DAC541-7B7A-43D3-8B79-37D633B846F1}">
                  <asvg:svgBlip xmlns:asvg="http://schemas.microsoft.com/office/drawing/2016/SVG/main" xmlns="" r:embed="rId3"/>
                </a:ext>
              </a:extLst>
            </a:blip>
            <a:stretch>
              <a:fillRect/>
            </a:stretch>
          </a:blipFill>
        </p:spPr>
      </p:sp>
      <p:sp>
        <p:nvSpPr>
          <p:cNvPr id="21" name="Freeform 21"/>
          <p:cNvSpPr/>
          <p:nvPr/>
        </p:nvSpPr>
        <p:spPr>
          <a:xfrm>
            <a:off x="12198541" y="3660336"/>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2">
              <a:alphaModFix amt="38000"/>
              <a:extLst>
                <a:ext uri="{96DAC541-7B7A-43D3-8B79-37D633B846F1}">
                  <asvg:svgBlip xmlns:asvg="http://schemas.microsoft.com/office/drawing/2016/SVG/main" xmlns="" r:embed="rId3"/>
                </a:ext>
              </a:extLst>
            </a:blip>
            <a:stretch>
              <a:fillRect/>
            </a:stretch>
          </a:blipFill>
        </p:spPr>
      </p:sp>
      <p:sp>
        <p:nvSpPr>
          <p:cNvPr id="22" name="TextBox 22"/>
          <p:cNvSpPr txBox="1"/>
          <p:nvPr/>
        </p:nvSpPr>
        <p:spPr>
          <a:xfrm>
            <a:off x="3035428" y="1269827"/>
            <a:ext cx="12259773" cy="943483"/>
          </a:xfrm>
          <a:prstGeom prst="rect">
            <a:avLst/>
          </a:prstGeom>
        </p:spPr>
        <p:txBody>
          <a:bodyPr lIns="0" tIns="0" rIns="0" bIns="0" rtlCol="0" anchor="t">
            <a:spAutoFit/>
          </a:bodyPr>
          <a:lstStyle/>
          <a:p>
            <a:pPr marL="0" lvl="0" indent="0" algn="ctr">
              <a:lnSpc>
                <a:spcPts val="6730"/>
              </a:lnSpc>
              <a:spcBef>
                <a:spcPct val="0"/>
              </a:spcBef>
            </a:pPr>
            <a:r>
              <a:rPr lang="en-US" sz="5299" b="1" dirty="0" err="1">
                <a:solidFill>
                  <a:srgbClr val="0E2F5F"/>
                </a:solidFill>
                <a:latin typeface="Akzidenz-Grotesk Heavy"/>
                <a:ea typeface="Akzidenz-Grotesk Heavy"/>
                <a:cs typeface="Akzidenz-Grotesk Heavy"/>
                <a:sym typeface="Akzidenz-Grotesk Heavy"/>
              </a:rPr>
              <a:t>S</a:t>
            </a:r>
            <a:r>
              <a:rPr lang="en-US" sz="5299" b="1" u="none" strike="noStrike" dirty="0" err="1">
                <a:solidFill>
                  <a:srgbClr val="0E2F5F"/>
                </a:solidFill>
                <a:latin typeface="Akzidenz-Grotesk Heavy"/>
                <a:ea typeface="Akzidenz-Grotesk Heavy"/>
                <a:cs typeface="Akzidenz-Grotesk Heavy"/>
                <a:sym typeface="Akzidenz-Grotesk Heavy"/>
              </a:rPr>
              <a:t>tratégies</a:t>
            </a:r>
            <a:r>
              <a:rPr lang="en-US" sz="5299" b="1" u="none" strike="noStrike" dirty="0">
                <a:solidFill>
                  <a:srgbClr val="0E2F5F"/>
                </a:solidFill>
                <a:latin typeface="Akzidenz-Grotesk Heavy"/>
                <a:ea typeface="Akzidenz-Grotesk Heavy"/>
                <a:cs typeface="Akzidenz-Grotesk Heavy"/>
                <a:sym typeface="Akzidenz-Grotesk Heavy"/>
              </a:rPr>
              <a:t> </a:t>
            </a:r>
            <a:r>
              <a:rPr lang="en-US" sz="5299" b="1" u="none" strike="noStrike" dirty="0" err="1">
                <a:solidFill>
                  <a:srgbClr val="0E2F5F"/>
                </a:solidFill>
                <a:latin typeface="Akzidenz-Grotesk Heavy"/>
                <a:ea typeface="Akzidenz-Grotesk Heavy"/>
                <a:cs typeface="Akzidenz-Grotesk Heavy"/>
                <a:sym typeface="Akzidenz-Grotesk Heavy"/>
              </a:rPr>
              <a:t>d'amélioration</a:t>
            </a:r>
            <a:endParaRPr lang="en-US" sz="5299" b="1" u="none" strike="noStrike" dirty="0">
              <a:solidFill>
                <a:srgbClr val="0E2F5F"/>
              </a:solidFill>
              <a:latin typeface="Akzidenz-Grotesk Heavy"/>
              <a:ea typeface="Akzidenz-Grotesk Heavy"/>
              <a:cs typeface="Akzidenz-Grotesk Heavy"/>
              <a:sym typeface="Akzidenz-Grotesk Heavy"/>
            </a:endParaRPr>
          </a:p>
        </p:txBody>
      </p:sp>
      <p:sp>
        <p:nvSpPr>
          <p:cNvPr id="23" name="TextBox 23"/>
          <p:cNvSpPr txBox="1"/>
          <p:nvPr/>
        </p:nvSpPr>
        <p:spPr>
          <a:xfrm>
            <a:off x="7042527" y="3709512"/>
            <a:ext cx="4245577" cy="38925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Hashing appliqué</a:t>
            </a:r>
          </a:p>
        </p:txBody>
      </p:sp>
      <p:sp>
        <p:nvSpPr>
          <p:cNvPr id="24" name="TextBox 24"/>
          <p:cNvSpPr txBox="1"/>
          <p:nvPr/>
        </p:nvSpPr>
        <p:spPr>
          <a:xfrm>
            <a:off x="12289020" y="5480438"/>
            <a:ext cx="4880376" cy="38925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Stratégie de préfixage</a:t>
            </a:r>
          </a:p>
        </p:txBody>
      </p:sp>
      <p:sp>
        <p:nvSpPr>
          <p:cNvPr id="25" name="TextBox 25"/>
          <p:cNvSpPr txBox="1"/>
          <p:nvPr/>
        </p:nvSpPr>
        <p:spPr>
          <a:xfrm>
            <a:off x="1215332" y="6606186"/>
            <a:ext cx="4508994" cy="1964952"/>
          </a:xfrm>
          <a:prstGeom prst="rect">
            <a:avLst/>
          </a:prstGeom>
        </p:spPr>
        <p:txBody>
          <a:bodyPr lIns="0" tIns="0" rIns="0" bIns="0" rtlCol="0" anchor="t">
            <a:spAutoFit/>
          </a:bodyPr>
          <a:lstStyle/>
          <a:p>
            <a:pPr marL="403173" lvl="1" indent="-201586" algn="just">
              <a:lnSpc>
                <a:spcPts val="2614"/>
              </a:lnSpc>
              <a:buFont typeface="Arial"/>
              <a:buChar char="•"/>
            </a:pPr>
            <a:r>
              <a:rPr lang="en-US" sz="1867" b="1">
                <a:solidFill>
                  <a:srgbClr val="E1EDFC"/>
                </a:solidFill>
                <a:latin typeface="Aileron Bold"/>
                <a:ea typeface="Aileron Bold"/>
                <a:cs typeface="Aileron Bold"/>
                <a:sym typeface="Aileron Bold"/>
              </a:rPr>
              <a:t>Combiner un champ à haute cardinalité avec un champ de bonne distribution</a:t>
            </a:r>
          </a:p>
          <a:p>
            <a:pPr marL="403173" lvl="1" indent="-201586" algn="just">
              <a:lnSpc>
                <a:spcPts val="2614"/>
              </a:lnSpc>
              <a:buFont typeface="Arial"/>
              <a:buChar char="•"/>
            </a:pPr>
            <a:r>
              <a:rPr lang="en-US" sz="1867" b="1">
                <a:solidFill>
                  <a:srgbClr val="E1EDFC"/>
                </a:solidFill>
                <a:latin typeface="Aileron Bold"/>
                <a:ea typeface="Aileron Bold"/>
                <a:cs typeface="Aileron Bold"/>
                <a:sym typeface="Aileron Bold"/>
              </a:rPr>
              <a:t>Exemple: { region: 1, userId: 1 } au lieu de { region: 1 }</a:t>
            </a:r>
          </a:p>
          <a:p>
            <a:pPr algn="just">
              <a:lnSpc>
                <a:spcPts val="2614"/>
              </a:lnSpc>
            </a:pPr>
            <a:endParaRPr lang="en-US" sz="1867" b="1">
              <a:solidFill>
                <a:srgbClr val="E1EDFC"/>
              </a:solidFill>
              <a:latin typeface="Aileron Bold"/>
              <a:ea typeface="Aileron Bold"/>
              <a:cs typeface="Aileron Bold"/>
              <a:sym typeface="Aileron Bold"/>
            </a:endParaRPr>
          </a:p>
        </p:txBody>
      </p:sp>
      <p:sp>
        <p:nvSpPr>
          <p:cNvPr id="26" name="TextBox 26"/>
          <p:cNvSpPr txBox="1"/>
          <p:nvPr/>
        </p:nvSpPr>
        <p:spPr>
          <a:xfrm>
            <a:off x="1393259" y="5480438"/>
            <a:ext cx="4331066" cy="389253"/>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Shard key composée</a:t>
            </a:r>
          </a:p>
        </p:txBody>
      </p:sp>
      <p:sp>
        <p:nvSpPr>
          <p:cNvPr id="27" name="TextBox 27"/>
          <p:cNvSpPr txBox="1"/>
          <p:nvPr/>
        </p:nvSpPr>
        <p:spPr>
          <a:xfrm>
            <a:off x="6844802" y="4928625"/>
            <a:ext cx="4652661" cy="3269927"/>
          </a:xfrm>
          <a:prstGeom prst="rect">
            <a:avLst/>
          </a:prstGeom>
        </p:spPr>
        <p:txBody>
          <a:bodyPr lIns="0" tIns="0" rIns="0" bIns="0" rtlCol="0" anchor="t">
            <a:spAutoFit/>
          </a:bodyPr>
          <a:lstStyle/>
          <a:p>
            <a:pPr marL="401779" lvl="1" indent="-200889" algn="just">
              <a:lnSpc>
                <a:spcPts val="2605"/>
              </a:lnSpc>
              <a:buFont typeface="Arial"/>
              <a:buChar char="•"/>
            </a:pPr>
            <a:r>
              <a:rPr lang="en-US" sz="1860" b="1">
                <a:solidFill>
                  <a:srgbClr val="E1EDFC"/>
                </a:solidFill>
                <a:latin typeface="Aileron Bold"/>
                <a:ea typeface="Aileron Bold"/>
                <a:cs typeface="Aileron Bold"/>
                <a:sym typeface="Aileron Bold"/>
              </a:rPr>
              <a:t>Transformation d'une clé monotone en distribution aléatoire</a:t>
            </a:r>
          </a:p>
          <a:p>
            <a:pPr marL="401779" lvl="1" indent="-200889" algn="just">
              <a:lnSpc>
                <a:spcPts val="2605"/>
              </a:lnSpc>
              <a:buFont typeface="Arial"/>
              <a:buChar char="•"/>
            </a:pPr>
            <a:r>
              <a:rPr lang="en-US" sz="1860" b="1">
                <a:solidFill>
                  <a:srgbClr val="E1EDFC"/>
                </a:solidFill>
                <a:latin typeface="Aileron Bold"/>
                <a:ea typeface="Aileron Bold"/>
                <a:cs typeface="Aileron Bold"/>
                <a:sym typeface="Aileron Bold"/>
              </a:rPr>
              <a:t>Syntaxe: sh.shardCollection("db.collection", { _id: "hashed" })</a:t>
            </a:r>
          </a:p>
          <a:p>
            <a:pPr marL="401779" lvl="1" indent="-200889" algn="just">
              <a:lnSpc>
                <a:spcPts val="2605"/>
              </a:lnSpc>
              <a:buFont typeface="Arial"/>
              <a:buChar char="•"/>
            </a:pPr>
            <a:r>
              <a:rPr lang="en-US" sz="1860" b="1">
                <a:solidFill>
                  <a:srgbClr val="E1EDFC"/>
                </a:solidFill>
                <a:latin typeface="Aileron Bold"/>
                <a:ea typeface="Aileron Bold"/>
                <a:cs typeface="Aileron Bold"/>
                <a:sym typeface="Aileron Bold"/>
              </a:rPr>
              <a:t>Avantage: excellente distribution des données</a:t>
            </a:r>
          </a:p>
          <a:p>
            <a:pPr marL="401779" lvl="1" indent="-200889" algn="just">
              <a:lnSpc>
                <a:spcPts val="2605"/>
              </a:lnSpc>
              <a:buFont typeface="Arial"/>
              <a:buChar char="•"/>
            </a:pPr>
            <a:r>
              <a:rPr lang="en-US" sz="1860" b="1">
                <a:solidFill>
                  <a:srgbClr val="E1EDFC"/>
                </a:solidFill>
                <a:latin typeface="Aileron Bold"/>
                <a:ea typeface="Aileron Bold"/>
                <a:cs typeface="Aileron Bold"/>
                <a:sym typeface="Aileron Bold"/>
              </a:rPr>
              <a:t>Inconvénient: perte des avantages des requêtes par plage</a:t>
            </a:r>
          </a:p>
          <a:p>
            <a:pPr algn="just">
              <a:lnSpc>
                <a:spcPts val="2605"/>
              </a:lnSpc>
            </a:pPr>
            <a:endParaRPr lang="en-US" sz="1860" b="1">
              <a:solidFill>
                <a:srgbClr val="E1EDFC"/>
              </a:solidFill>
              <a:latin typeface="Aileron Bold"/>
              <a:ea typeface="Aileron Bold"/>
              <a:cs typeface="Aileron Bold"/>
              <a:sym typeface="Aileron Bold"/>
            </a:endParaRPr>
          </a:p>
        </p:txBody>
      </p:sp>
      <p:sp>
        <p:nvSpPr>
          <p:cNvPr id="28" name="TextBox 28"/>
          <p:cNvSpPr txBox="1"/>
          <p:nvPr/>
        </p:nvSpPr>
        <p:spPr>
          <a:xfrm>
            <a:off x="12447883" y="6677151"/>
            <a:ext cx="4721513" cy="1617276"/>
          </a:xfrm>
          <a:prstGeom prst="rect">
            <a:avLst/>
          </a:prstGeom>
        </p:spPr>
        <p:txBody>
          <a:bodyPr lIns="0" tIns="0" rIns="0" bIns="0" rtlCol="0" anchor="t">
            <a:spAutoFit/>
          </a:bodyPr>
          <a:lstStyle/>
          <a:p>
            <a:pPr marL="400876" lvl="1" indent="-200438" algn="just">
              <a:lnSpc>
                <a:spcPts val="2599"/>
              </a:lnSpc>
              <a:buFont typeface="Arial"/>
              <a:buChar char="•"/>
            </a:pPr>
            <a:r>
              <a:rPr lang="en-US" sz="1856" b="1">
                <a:solidFill>
                  <a:srgbClr val="E1EDFC"/>
                </a:solidFill>
                <a:latin typeface="Aileron Bold"/>
                <a:ea typeface="Aileron Bold"/>
                <a:cs typeface="Aileron Bold"/>
                <a:sym typeface="Aileron Bold"/>
              </a:rPr>
              <a:t>Ajout d'un préfixe de partitionnement devant une clé problématique</a:t>
            </a:r>
          </a:p>
          <a:p>
            <a:pPr marL="400876" lvl="1" indent="-200438" algn="just">
              <a:lnSpc>
                <a:spcPts val="2599"/>
              </a:lnSpc>
              <a:buFont typeface="Arial"/>
              <a:buChar char="•"/>
            </a:pPr>
            <a:r>
              <a:rPr lang="en-US" sz="1856" b="1">
                <a:solidFill>
                  <a:srgbClr val="E1EDFC"/>
                </a:solidFill>
                <a:latin typeface="Aileron Bold"/>
                <a:ea typeface="Aileron Bold"/>
                <a:cs typeface="Aileron Bold"/>
                <a:sym typeface="Aileron Bold"/>
              </a:rPr>
              <a:t>Exemple: { prefix: timestamp % 10, timestamp: 1 }</a:t>
            </a:r>
          </a:p>
          <a:p>
            <a:pPr algn="just">
              <a:lnSpc>
                <a:spcPts val="2599"/>
              </a:lnSpc>
            </a:pPr>
            <a:endParaRPr lang="en-US" sz="1856" b="1">
              <a:solidFill>
                <a:srgbClr val="E1EDFC"/>
              </a:solidFill>
              <a:latin typeface="Aileron Bold"/>
              <a:ea typeface="Aileron Bold"/>
              <a:cs typeface="Aileron Bold"/>
              <a:sym typeface="Aileron Bold"/>
            </a:endParaRPr>
          </a:p>
        </p:txBody>
      </p:sp>
      <p:sp>
        <p:nvSpPr>
          <p:cNvPr id="31" name="Espace réservé du numéro de diapositive 30">
            <a:extLst>
              <a:ext uri="{FF2B5EF4-FFF2-40B4-BE49-F238E27FC236}">
                <a16:creationId xmlns:a16="http://schemas.microsoft.com/office/drawing/2014/main" xmlns="" id="{5E85F8DB-48AB-4EA8-AEAC-B3916E9874FE}"/>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0689" y="3176727"/>
            <a:ext cx="9346622" cy="3896988"/>
          </a:xfrm>
          <a:prstGeom prst="rect">
            <a:avLst/>
          </a:prstGeom>
        </p:spPr>
        <p:txBody>
          <a:bodyPr lIns="0" tIns="0" rIns="0" bIns="0" rtlCol="0" anchor="t">
            <a:spAutoFit/>
          </a:bodyPr>
          <a:lstStyle/>
          <a:p>
            <a:pPr algn="ctr">
              <a:lnSpc>
                <a:spcPts val="14658"/>
              </a:lnSpc>
            </a:pPr>
            <a:r>
              <a:rPr lang="en-US" sz="16848" b="1" dirty="0">
                <a:solidFill>
                  <a:srgbClr val="0E2F5F"/>
                </a:solidFill>
                <a:latin typeface="Barlow Condensed Heavy"/>
                <a:ea typeface="Barlow Condensed Heavy"/>
                <a:cs typeface="Barlow Condensed Heavy"/>
                <a:sym typeface="Barlow Condensed Heavy"/>
              </a:rPr>
              <a:t>THANK YOU!</a:t>
            </a:r>
          </a:p>
        </p:txBody>
      </p:sp>
      <p:sp>
        <p:nvSpPr>
          <p:cNvPr id="6" name="Freeform 6"/>
          <p:cNvSpPr/>
          <p:nvPr/>
        </p:nvSpPr>
        <p:spPr>
          <a:xfrm>
            <a:off x="7511163" y="7791225"/>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7991226" y="7772175"/>
            <a:ext cx="3009626" cy="306925"/>
          </a:xfrm>
          <a:prstGeom prst="rect">
            <a:avLst/>
          </a:prstGeom>
        </p:spPr>
        <p:txBody>
          <a:bodyPr lIns="0" tIns="0" rIns="0" bIns="0" rtlCol="0" anchor="t">
            <a:spAutoFit/>
          </a:bodyPr>
          <a:lstStyle/>
          <a:p>
            <a:pPr algn="l">
              <a:lnSpc>
                <a:spcPts val="2413"/>
              </a:lnSpc>
            </a:pPr>
            <a:r>
              <a:rPr lang="en-US" sz="1900" dirty="0">
                <a:solidFill>
                  <a:srgbClr val="FFFFFF"/>
                </a:solidFill>
                <a:latin typeface="Aileron"/>
                <a:ea typeface="Aileron"/>
                <a:cs typeface="Aileron"/>
                <a:sym typeface="Aileron"/>
              </a:rPr>
              <a:t>www.reallygreatsite.com</a:t>
            </a:r>
          </a:p>
        </p:txBody>
      </p:sp>
      <p:grpSp>
        <p:nvGrpSpPr>
          <p:cNvPr id="8" name="Group 8"/>
          <p:cNvGrpSpPr/>
          <p:nvPr/>
        </p:nvGrpSpPr>
        <p:grpSpPr>
          <a:xfrm>
            <a:off x="3424608" y="-1072654"/>
            <a:ext cx="11438784" cy="2839490"/>
            <a:chOff x="0" y="0"/>
            <a:chExt cx="3012684" cy="747849"/>
          </a:xfrm>
        </p:grpSpPr>
        <p:sp>
          <p:nvSpPr>
            <p:cNvPr id="9" name="Freeform 9"/>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id="10" name="TextBox 10"/>
            <p:cNvSpPr txBox="1"/>
            <p:nvPr/>
          </p:nvSpPr>
          <p:spPr>
            <a:xfrm>
              <a:off x="0" y="-47625"/>
              <a:ext cx="3012684" cy="795474"/>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4" name="Freeform 14"/>
          <p:cNvSpPr/>
          <p:nvPr/>
        </p:nvSpPr>
        <p:spPr>
          <a:xfrm>
            <a:off x="8673581" y="1447879"/>
            <a:ext cx="940838" cy="658587"/>
          </a:xfrm>
          <a:custGeom>
            <a:avLst/>
            <a:gdLst/>
            <a:ahLst/>
            <a:cxnLst/>
            <a:rect l="l" t="t" r="r" b="b"/>
            <a:pathLst>
              <a:path w="940838" h="658587">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3424608" y="4750679"/>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flipH="1">
            <a:off x="13344065" y="4750679"/>
            <a:ext cx="1519327" cy="469610"/>
          </a:xfrm>
          <a:custGeom>
            <a:avLst/>
            <a:gdLst/>
            <a:ahLst/>
            <a:cxnLst/>
            <a:rect l="l" t="t" r="r" b="b"/>
            <a:pathLst>
              <a:path w="1519327" h="469610">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7" name="Group 17"/>
          <p:cNvGrpSpPr/>
          <p:nvPr/>
        </p:nvGrpSpPr>
        <p:grpSpPr>
          <a:xfrm>
            <a:off x="0" y="8996715"/>
            <a:ext cx="18288000" cy="1290285"/>
            <a:chOff x="0" y="0"/>
            <a:chExt cx="4816593" cy="339828"/>
          </a:xfrm>
        </p:grpSpPr>
        <p:sp>
          <p:nvSpPr>
            <p:cNvPr id="18" name="Freeform 18"/>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0E2F5F"/>
            </a:solidFill>
            <a:ln cap="sq">
              <a:noFill/>
              <a:prstDash val="solid"/>
              <a:miter/>
            </a:ln>
          </p:spPr>
        </p:sp>
        <p:sp>
          <p:nvSpPr>
            <p:cNvPr id="19" name="TextBox 19"/>
            <p:cNvSpPr txBox="1"/>
            <p:nvPr/>
          </p:nvSpPr>
          <p:spPr>
            <a:xfrm>
              <a:off x="0" y="-47625"/>
              <a:ext cx="4816593" cy="387453"/>
            </a:xfrm>
            <a:prstGeom prst="rect">
              <a:avLst/>
            </a:prstGeom>
          </p:spPr>
          <p:txBody>
            <a:bodyPr lIns="50800" tIns="50800" rIns="50800" bIns="50800" rtlCol="0" anchor="ctr"/>
            <a:lstStyle/>
            <a:p>
              <a:pPr marL="0" lvl="0" indent="0" algn="ctr">
                <a:lnSpc>
                  <a:spcPts val="2800"/>
                </a:lnSpc>
                <a:spcBef>
                  <a:spcPct val="0"/>
                </a:spcBef>
              </a:pPr>
              <a:endParaRPr/>
            </a:p>
          </p:txBody>
        </p:sp>
      </p:grpSp>
      <p:pic>
        <p:nvPicPr>
          <p:cNvPr id="20" name="Image 19">
            <a:extLst>
              <a:ext uri="{FF2B5EF4-FFF2-40B4-BE49-F238E27FC236}">
                <a16:creationId xmlns:a16="http://schemas.microsoft.com/office/drawing/2014/main" xmlns="" id="{ADA3428E-4CDE-4B3E-BACB-402CFCD46275}"/>
              </a:ext>
            </a:extLst>
          </p:cNvPr>
          <p:cNvPicPr>
            <a:picLocks noChangeAspect="1"/>
          </p:cNvPicPr>
          <p:nvPr/>
        </p:nvPicPr>
        <p:blipFill>
          <a:blip r:embed="rId8"/>
          <a:stretch>
            <a:fillRect/>
          </a:stretch>
        </p:blipFill>
        <p:spPr>
          <a:xfrm rot="2598182">
            <a:off x="10956108" y="2210014"/>
            <a:ext cx="1752600" cy="1752600"/>
          </a:xfrm>
          <a:prstGeom prst="rect">
            <a:avLst/>
          </a:prstGeom>
        </p:spPr>
      </p:pic>
      <p:sp>
        <p:nvSpPr>
          <p:cNvPr id="24" name="Espace réservé du numéro de diapositive 23">
            <a:extLst>
              <a:ext uri="{FF2B5EF4-FFF2-40B4-BE49-F238E27FC236}">
                <a16:creationId xmlns:a16="http://schemas.microsoft.com/office/drawing/2014/main" xmlns="" id="{CBE754DF-094C-4D87-ACA5-F932C1C4A7EB}"/>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3557184" y="-142875"/>
            <a:ext cx="10967641" cy="3486658"/>
          </a:xfrm>
          <a:prstGeom prst="rect">
            <a:avLst/>
          </a:prstGeom>
        </p:spPr>
        <p:txBody>
          <a:bodyPr lIns="0" tIns="0" rIns="0" bIns="0" rtlCol="0" anchor="t">
            <a:spAutoFit/>
          </a:bodyPr>
          <a:lstStyle/>
          <a:p>
            <a:pPr algn="ctr">
              <a:lnSpc>
                <a:spcPts val="6730"/>
              </a:lnSpc>
            </a:pPr>
            <a:r>
              <a:rPr lang="en-US" sz="5299" b="1">
                <a:solidFill>
                  <a:srgbClr val="0E2F5F"/>
                </a:solidFill>
                <a:latin typeface="Akzidenz-Grotesk Heavy"/>
                <a:ea typeface="Akzidenz-Grotesk Heavy"/>
                <a:cs typeface="Akzidenz-Grotesk Heavy"/>
                <a:sym typeface="Akzidenz-Grotesk Heavy"/>
              </a:rPr>
              <a:t>les concepts indisponsables au sharding/partitionnemt</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grpSp>
        <p:nvGrpSpPr>
          <p:cNvPr id="8" name="Group 8"/>
          <p:cNvGrpSpPr/>
          <p:nvPr/>
        </p:nvGrpSpPr>
        <p:grpSpPr>
          <a:xfrm>
            <a:off x="2181335" y="2541501"/>
            <a:ext cx="5933937" cy="1996511"/>
            <a:chOff x="0" y="0"/>
            <a:chExt cx="1562848" cy="525830"/>
          </a:xfrm>
        </p:grpSpPr>
        <p:sp>
          <p:nvSpPr>
            <p:cNvPr id="9" name="Freeform 9"/>
            <p:cNvSpPr/>
            <p:nvPr/>
          </p:nvSpPr>
          <p:spPr>
            <a:xfrm>
              <a:off x="0" y="0"/>
              <a:ext cx="1562848" cy="525830"/>
            </a:xfrm>
            <a:custGeom>
              <a:avLst/>
              <a:gdLst/>
              <a:ahLst/>
              <a:cxnLst/>
              <a:rect l="l" t="t" r="r" b="b"/>
              <a:pathLst>
                <a:path w="1562848" h="525830">
                  <a:moveTo>
                    <a:pt x="22180" y="0"/>
                  </a:moveTo>
                  <a:lnTo>
                    <a:pt x="1540668" y="0"/>
                  </a:lnTo>
                  <a:cubicBezTo>
                    <a:pt x="1552917" y="0"/>
                    <a:pt x="1562848" y="9930"/>
                    <a:pt x="1562848" y="22180"/>
                  </a:cubicBezTo>
                  <a:lnTo>
                    <a:pt x="1562848" y="503650"/>
                  </a:lnTo>
                  <a:cubicBezTo>
                    <a:pt x="1562848" y="515900"/>
                    <a:pt x="1552917" y="525830"/>
                    <a:pt x="1540668" y="525830"/>
                  </a:cubicBezTo>
                  <a:lnTo>
                    <a:pt x="22180" y="525830"/>
                  </a:lnTo>
                  <a:cubicBezTo>
                    <a:pt x="9930" y="525830"/>
                    <a:pt x="0" y="515900"/>
                    <a:pt x="0" y="503650"/>
                  </a:cubicBezTo>
                  <a:lnTo>
                    <a:pt x="0" y="22180"/>
                  </a:lnTo>
                  <a:cubicBezTo>
                    <a:pt x="0" y="9930"/>
                    <a:pt x="9930" y="0"/>
                    <a:pt x="22180" y="0"/>
                  </a:cubicBezTo>
                  <a:close/>
                </a:path>
              </a:pathLst>
            </a:custGeom>
            <a:solidFill>
              <a:srgbClr val="00BF63"/>
            </a:solidFill>
          </p:spPr>
        </p:sp>
        <p:sp>
          <p:nvSpPr>
            <p:cNvPr id="10" name="TextBox 10"/>
            <p:cNvSpPr txBox="1"/>
            <p:nvPr/>
          </p:nvSpPr>
          <p:spPr>
            <a:xfrm>
              <a:off x="0" y="-47625"/>
              <a:ext cx="1562848" cy="57345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719380" y="2541501"/>
            <a:ext cx="6216352" cy="1996511"/>
            <a:chOff x="0" y="0"/>
            <a:chExt cx="1637229" cy="525830"/>
          </a:xfrm>
        </p:grpSpPr>
        <p:sp>
          <p:nvSpPr>
            <p:cNvPr id="12" name="Freeform 12"/>
            <p:cNvSpPr/>
            <p:nvPr/>
          </p:nvSpPr>
          <p:spPr>
            <a:xfrm>
              <a:off x="0" y="0"/>
              <a:ext cx="1637229" cy="525830"/>
            </a:xfrm>
            <a:custGeom>
              <a:avLst/>
              <a:gdLst/>
              <a:ahLst/>
              <a:cxnLst/>
              <a:rect l="l" t="t" r="r" b="b"/>
              <a:pathLst>
                <a:path w="1637229" h="525830">
                  <a:moveTo>
                    <a:pt x="21172" y="0"/>
                  </a:moveTo>
                  <a:lnTo>
                    <a:pt x="1616057" y="0"/>
                  </a:lnTo>
                  <a:cubicBezTo>
                    <a:pt x="1621672" y="0"/>
                    <a:pt x="1627057" y="2231"/>
                    <a:pt x="1631027" y="6201"/>
                  </a:cubicBezTo>
                  <a:cubicBezTo>
                    <a:pt x="1634998" y="10172"/>
                    <a:pt x="1637229" y="15557"/>
                    <a:pt x="1637229" y="21172"/>
                  </a:cubicBezTo>
                  <a:lnTo>
                    <a:pt x="1637229" y="504658"/>
                  </a:lnTo>
                  <a:cubicBezTo>
                    <a:pt x="1637229" y="510273"/>
                    <a:pt x="1634998" y="515658"/>
                    <a:pt x="1631027" y="519629"/>
                  </a:cubicBezTo>
                  <a:cubicBezTo>
                    <a:pt x="1627057" y="523599"/>
                    <a:pt x="1621672" y="525830"/>
                    <a:pt x="1616057" y="525830"/>
                  </a:cubicBezTo>
                  <a:lnTo>
                    <a:pt x="21172" y="525830"/>
                  </a:lnTo>
                  <a:cubicBezTo>
                    <a:pt x="15557" y="525830"/>
                    <a:pt x="10172" y="523599"/>
                    <a:pt x="6201" y="519629"/>
                  </a:cubicBezTo>
                  <a:cubicBezTo>
                    <a:pt x="2231" y="515658"/>
                    <a:pt x="0" y="510273"/>
                    <a:pt x="0" y="504658"/>
                  </a:cubicBezTo>
                  <a:lnTo>
                    <a:pt x="0" y="21172"/>
                  </a:lnTo>
                  <a:cubicBezTo>
                    <a:pt x="0" y="15557"/>
                    <a:pt x="2231" y="10172"/>
                    <a:pt x="6201" y="6201"/>
                  </a:cubicBezTo>
                  <a:cubicBezTo>
                    <a:pt x="10172" y="2231"/>
                    <a:pt x="15557" y="0"/>
                    <a:pt x="21172" y="0"/>
                  </a:cubicBezTo>
                  <a:close/>
                </a:path>
              </a:pathLst>
            </a:custGeom>
            <a:solidFill>
              <a:srgbClr val="00BF63"/>
            </a:solidFill>
          </p:spPr>
        </p:sp>
        <p:sp>
          <p:nvSpPr>
            <p:cNvPr id="13" name="TextBox 13"/>
            <p:cNvSpPr txBox="1"/>
            <p:nvPr/>
          </p:nvSpPr>
          <p:spPr>
            <a:xfrm>
              <a:off x="0" y="-47625"/>
              <a:ext cx="1637229" cy="573455"/>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2236436" y="3192730"/>
            <a:ext cx="3182240" cy="497839"/>
          </a:xfrm>
          <a:prstGeom prst="rect">
            <a:avLst/>
          </a:prstGeom>
        </p:spPr>
        <p:txBody>
          <a:bodyPr lIns="0" tIns="0" rIns="0" bIns="0" rtlCol="0" anchor="t">
            <a:spAutoFit/>
          </a:bodyPr>
          <a:lstStyle/>
          <a:p>
            <a:pPr algn="ctr">
              <a:lnSpc>
                <a:spcPts val="4060"/>
              </a:lnSpc>
              <a:spcBef>
                <a:spcPct val="0"/>
              </a:spcBef>
            </a:pPr>
            <a:r>
              <a:rPr lang="en-US" sz="2900" b="1">
                <a:solidFill>
                  <a:srgbClr val="FFFFFF"/>
                </a:solidFill>
                <a:latin typeface="Aileron Bold"/>
                <a:ea typeface="Aileron Bold"/>
                <a:cs typeface="Aileron Bold"/>
                <a:sym typeface="Aileron Bold"/>
                <a:hlinkClick r:id="rId4" tooltip="https://www.mongodb.com/docs/manual/core/sharded-cluster-config-servers/#config-servers"/>
              </a:rPr>
              <a:t>Config Servers</a:t>
            </a:r>
          </a:p>
        </p:txBody>
      </p:sp>
      <p:sp>
        <p:nvSpPr>
          <p:cNvPr id="15" name="TextBox 15"/>
          <p:cNvSpPr txBox="1"/>
          <p:nvPr/>
        </p:nvSpPr>
        <p:spPr>
          <a:xfrm>
            <a:off x="3557184" y="3192730"/>
            <a:ext cx="3182240" cy="497839"/>
          </a:xfrm>
          <a:prstGeom prst="rect">
            <a:avLst/>
          </a:prstGeom>
        </p:spPr>
        <p:txBody>
          <a:bodyPr lIns="0" tIns="0" rIns="0" bIns="0" rtlCol="0" anchor="t">
            <a:spAutoFit/>
          </a:bodyPr>
          <a:lstStyle/>
          <a:p>
            <a:pPr algn="ctr">
              <a:lnSpc>
                <a:spcPts val="4060"/>
              </a:lnSpc>
              <a:spcBef>
                <a:spcPct val="0"/>
              </a:spcBef>
            </a:pPr>
            <a:r>
              <a:rPr lang="en-US" sz="2900" b="1">
                <a:solidFill>
                  <a:srgbClr val="FFFFFF"/>
                </a:solidFill>
                <a:latin typeface="Aileron Bold"/>
                <a:ea typeface="Aileron Bold"/>
                <a:cs typeface="Aileron Bold"/>
                <a:sym typeface="Aileron Bold"/>
              </a:rPr>
              <a:t>mongos</a:t>
            </a:r>
          </a:p>
        </p:txBody>
      </p:sp>
      <p:grpSp>
        <p:nvGrpSpPr>
          <p:cNvPr id="16" name="Group 16"/>
          <p:cNvGrpSpPr/>
          <p:nvPr/>
        </p:nvGrpSpPr>
        <p:grpSpPr>
          <a:xfrm>
            <a:off x="1297889" y="4985813"/>
            <a:ext cx="7700829" cy="3086100"/>
            <a:chOff x="0" y="0"/>
            <a:chExt cx="2028202" cy="812800"/>
          </a:xfrm>
        </p:grpSpPr>
        <p:sp>
          <p:nvSpPr>
            <p:cNvPr id="17" name="Freeform 17"/>
            <p:cNvSpPr/>
            <p:nvPr/>
          </p:nvSpPr>
          <p:spPr>
            <a:xfrm>
              <a:off x="0" y="0"/>
              <a:ext cx="2028202" cy="812800"/>
            </a:xfrm>
            <a:custGeom>
              <a:avLst/>
              <a:gdLst/>
              <a:ahLst/>
              <a:cxnLst/>
              <a:rect l="l" t="t" r="r" b="b"/>
              <a:pathLst>
                <a:path w="2028202" h="812800">
                  <a:moveTo>
                    <a:pt x="0" y="0"/>
                  </a:moveTo>
                  <a:lnTo>
                    <a:pt x="2028202" y="0"/>
                  </a:lnTo>
                  <a:lnTo>
                    <a:pt x="2028202" y="812800"/>
                  </a:lnTo>
                  <a:lnTo>
                    <a:pt x="0" y="812800"/>
                  </a:lnTo>
                  <a:close/>
                </a:path>
              </a:pathLst>
            </a:custGeom>
            <a:solidFill>
              <a:srgbClr val="E1EDFC"/>
            </a:solidFill>
            <a:ln w="38100" cap="sq">
              <a:solidFill>
                <a:srgbClr val="000000"/>
              </a:solidFill>
              <a:prstDash val="solid"/>
              <a:miter/>
            </a:ln>
          </p:spPr>
        </p:sp>
        <p:sp>
          <p:nvSpPr>
            <p:cNvPr id="18" name="TextBox 18"/>
            <p:cNvSpPr txBox="1"/>
            <p:nvPr/>
          </p:nvSpPr>
          <p:spPr>
            <a:xfrm>
              <a:off x="0" y="-47625"/>
              <a:ext cx="2028202" cy="860425"/>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a:off x="9900482" y="4985813"/>
            <a:ext cx="7854148" cy="3086100"/>
            <a:chOff x="0" y="0"/>
            <a:chExt cx="2068582" cy="812800"/>
          </a:xfrm>
        </p:grpSpPr>
        <p:sp>
          <p:nvSpPr>
            <p:cNvPr id="20" name="Freeform 20"/>
            <p:cNvSpPr/>
            <p:nvPr/>
          </p:nvSpPr>
          <p:spPr>
            <a:xfrm>
              <a:off x="0" y="0"/>
              <a:ext cx="2068582" cy="812800"/>
            </a:xfrm>
            <a:custGeom>
              <a:avLst/>
              <a:gdLst/>
              <a:ahLst/>
              <a:cxnLst/>
              <a:rect l="l" t="t" r="r" b="b"/>
              <a:pathLst>
                <a:path w="2068582" h="812800">
                  <a:moveTo>
                    <a:pt x="0" y="0"/>
                  </a:moveTo>
                  <a:lnTo>
                    <a:pt x="2068582" y="0"/>
                  </a:lnTo>
                  <a:lnTo>
                    <a:pt x="2068582" y="812800"/>
                  </a:lnTo>
                  <a:lnTo>
                    <a:pt x="0" y="812800"/>
                  </a:lnTo>
                  <a:close/>
                </a:path>
              </a:pathLst>
            </a:custGeom>
            <a:solidFill>
              <a:srgbClr val="E1EDFC"/>
            </a:solidFill>
            <a:ln w="38100" cap="sq">
              <a:solidFill>
                <a:srgbClr val="000000"/>
              </a:solidFill>
              <a:prstDash val="solid"/>
              <a:miter/>
            </a:ln>
          </p:spPr>
        </p:sp>
        <p:sp>
          <p:nvSpPr>
            <p:cNvPr id="21" name="TextBox 21"/>
            <p:cNvSpPr txBox="1"/>
            <p:nvPr/>
          </p:nvSpPr>
          <p:spPr>
            <a:xfrm>
              <a:off x="0" y="-47625"/>
              <a:ext cx="2068582" cy="860425"/>
            </a:xfrm>
            <a:prstGeom prst="rect">
              <a:avLst/>
            </a:prstGeom>
          </p:spPr>
          <p:txBody>
            <a:bodyPr lIns="50800" tIns="50800" rIns="50800" bIns="50800" rtlCol="0" anchor="ctr"/>
            <a:lstStyle/>
            <a:p>
              <a:pPr algn="ctr">
                <a:lnSpc>
                  <a:spcPts val="2800"/>
                </a:lnSpc>
              </a:pPr>
              <a:endParaRPr/>
            </a:p>
          </p:txBody>
        </p:sp>
      </p:grpSp>
      <p:sp>
        <p:nvSpPr>
          <p:cNvPr id="22" name="TextBox 22"/>
          <p:cNvSpPr txBox="1"/>
          <p:nvPr/>
        </p:nvSpPr>
        <p:spPr>
          <a:xfrm>
            <a:off x="1297889" y="5788689"/>
            <a:ext cx="7700829" cy="1544318"/>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ileron Bold"/>
                <a:ea typeface="Aileron Bold"/>
                <a:cs typeface="Aileron Bold"/>
                <a:sym typeface="Aileron Bold"/>
              </a:rPr>
              <a:t>acheminent les requêtes et les opérations d'écriture vers </a:t>
            </a:r>
            <a:r>
              <a:rPr lang="en-US" sz="2200" b="1">
                <a:solidFill>
                  <a:srgbClr val="000000"/>
                </a:solidFill>
                <a:latin typeface="Aileron Bold"/>
                <a:ea typeface="Aileron Bold"/>
                <a:cs typeface="Aileron Bold"/>
                <a:sym typeface="Aileron Bold"/>
                <a:hlinkClick r:id="rId5" tooltip="https://www.mongodb.com/docs/manual/reference/glossary/#std-term-shard"/>
              </a:rPr>
              <a:t>les fragments</a:t>
            </a:r>
            <a:r>
              <a:rPr lang="en-US" sz="2200" b="1">
                <a:solidFill>
                  <a:srgbClr val="000000"/>
                </a:solidFill>
                <a:latin typeface="Aileron Bold"/>
                <a:ea typeface="Aileron Bold"/>
                <a:cs typeface="Aileron Bold"/>
                <a:sym typeface="Aileron Bold"/>
              </a:rPr>
              <a:t> d'un cluster fragmenté. Du point de vue des applications, elles constituent la seule interface avec un cluster fragmenté.</a:t>
            </a:r>
          </a:p>
        </p:txBody>
      </p:sp>
      <p:sp>
        <p:nvSpPr>
          <p:cNvPr id="23" name="TextBox 23"/>
          <p:cNvSpPr txBox="1"/>
          <p:nvPr/>
        </p:nvSpPr>
        <p:spPr>
          <a:xfrm>
            <a:off x="10719380" y="5676610"/>
            <a:ext cx="6545558" cy="1758949"/>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Aileron Bold"/>
                <a:ea typeface="Aileron Bold"/>
                <a:cs typeface="Aileron Bold"/>
                <a:sym typeface="Aileron Bold"/>
              </a:rPr>
              <a:t>stockent les métadonnées d'un </a:t>
            </a:r>
            <a:r>
              <a:rPr lang="en-US" sz="2000" b="1" u="sng">
                <a:solidFill>
                  <a:srgbClr val="000000"/>
                </a:solidFill>
                <a:latin typeface="Aileron Bold"/>
                <a:ea typeface="Aileron Bold"/>
                <a:cs typeface="Aileron Bold"/>
                <a:sym typeface="Aileron Bold"/>
                <a:hlinkClick r:id="rId6" tooltip="https://www.mongodb.com/docs/manual/reference/glossary/#std-term-sharded-cluster"/>
              </a:rPr>
              <a:t>cluster fragmenté</a:t>
            </a:r>
            <a:r>
              <a:rPr lang="en-US" sz="2000" b="1">
                <a:solidFill>
                  <a:srgbClr val="000000"/>
                </a:solidFill>
                <a:latin typeface="Aileron Bold"/>
                <a:ea typeface="Aileron Bold"/>
                <a:cs typeface="Aileron Bold"/>
                <a:sym typeface="Aileron Bold"/>
              </a:rPr>
              <a:t> . Ces métadonnées reflètent l'état et l'organisation de toutes les données et composants du cluster fragmenté. Elles incluent la liste des fragments de chaque fragment et les plages qui les définissent.</a:t>
            </a:r>
          </a:p>
        </p:txBody>
      </p:sp>
      <p:sp>
        <p:nvSpPr>
          <p:cNvPr id="26" name="Espace réservé du numéro de diapositive 25">
            <a:extLst>
              <a:ext uri="{FF2B5EF4-FFF2-40B4-BE49-F238E27FC236}">
                <a16:creationId xmlns:a16="http://schemas.microsoft.com/office/drawing/2014/main" xmlns="" id="{A472F89E-E1CB-4987-A4F7-8FB86E6BE775}"/>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080758"/>
            <a:ext cx="18288000" cy="7177542"/>
            <a:chOff x="0" y="0"/>
            <a:chExt cx="4816593" cy="1890382"/>
          </a:xfrm>
        </p:grpSpPr>
        <p:sp>
          <p:nvSpPr>
            <p:cNvPr id="3" name="Freeform 3"/>
            <p:cNvSpPr/>
            <p:nvPr/>
          </p:nvSpPr>
          <p:spPr>
            <a:xfrm>
              <a:off x="0" y="0"/>
              <a:ext cx="4816592" cy="1890382"/>
            </a:xfrm>
            <a:custGeom>
              <a:avLst/>
              <a:gdLst/>
              <a:ahLst/>
              <a:cxnLst/>
              <a:rect l="l" t="t" r="r" b="b"/>
              <a:pathLst>
                <a:path w="4816592" h="1890382">
                  <a:moveTo>
                    <a:pt x="0" y="0"/>
                  </a:moveTo>
                  <a:lnTo>
                    <a:pt x="4816592" y="0"/>
                  </a:lnTo>
                  <a:lnTo>
                    <a:pt x="4816592" y="1890382"/>
                  </a:lnTo>
                  <a:lnTo>
                    <a:pt x="0" y="1890382"/>
                  </a:lnTo>
                  <a:close/>
                </a:path>
              </a:pathLst>
            </a:custGeom>
            <a:solidFill>
              <a:srgbClr val="E1EDFC"/>
            </a:solidFill>
          </p:spPr>
        </p:sp>
        <p:sp>
          <p:nvSpPr>
            <p:cNvPr id="4" name="TextBox 4"/>
            <p:cNvSpPr txBox="1"/>
            <p:nvPr/>
          </p:nvSpPr>
          <p:spPr>
            <a:xfrm>
              <a:off x="0" y="-47625"/>
              <a:ext cx="4816593" cy="1938007"/>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6170753" y="2581854"/>
            <a:ext cx="1583878" cy="1108714"/>
          </a:xfrm>
          <a:custGeom>
            <a:avLst/>
            <a:gdLst/>
            <a:ahLst/>
            <a:cxnLst/>
            <a:rect l="l" t="t" r="r" b="b"/>
            <a:pathLst>
              <a:path w="1583878" h="1108714">
                <a:moveTo>
                  <a:pt x="0" y="0"/>
                </a:moveTo>
                <a:lnTo>
                  <a:pt x="1583877" y="0"/>
                </a:lnTo>
                <a:lnTo>
                  <a:pt x="1583877"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97176" y="8071913"/>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3557184" y="-142875"/>
            <a:ext cx="10967641" cy="3486658"/>
          </a:xfrm>
          <a:prstGeom prst="rect">
            <a:avLst/>
          </a:prstGeom>
        </p:spPr>
        <p:txBody>
          <a:bodyPr lIns="0" tIns="0" rIns="0" bIns="0" rtlCol="0" anchor="t">
            <a:spAutoFit/>
          </a:bodyPr>
          <a:lstStyle/>
          <a:p>
            <a:pPr algn="ctr">
              <a:lnSpc>
                <a:spcPts val="6730"/>
              </a:lnSpc>
            </a:pPr>
            <a:r>
              <a:rPr lang="en-US" sz="5299" b="1">
                <a:solidFill>
                  <a:srgbClr val="0E2F5F"/>
                </a:solidFill>
                <a:latin typeface="Akzidenz-Grotesk Heavy"/>
                <a:ea typeface="Akzidenz-Grotesk Heavy"/>
                <a:cs typeface="Akzidenz-Grotesk Heavy"/>
                <a:sym typeface="Akzidenz-Grotesk Heavy"/>
              </a:rPr>
              <a:t>Avantage du sharding/partitionnement</a:t>
            </a: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a:p>
            <a:pPr marL="0" lvl="0" indent="0" algn="ctr">
              <a:lnSpc>
                <a:spcPts val="6730"/>
              </a:lnSpc>
              <a:spcBef>
                <a:spcPct val="0"/>
              </a:spcBef>
            </a:pPr>
            <a:endParaRPr lang="en-US" sz="5299" b="1">
              <a:solidFill>
                <a:srgbClr val="0E2F5F"/>
              </a:solidFill>
              <a:latin typeface="Akzidenz-Grotesk Heavy"/>
              <a:ea typeface="Akzidenz-Grotesk Heavy"/>
              <a:cs typeface="Akzidenz-Grotesk Heavy"/>
              <a:sym typeface="Akzidenz-Grotesk Heavy"/>
            </a:endParaRPr>
          </a:p>
        </p:txBody>
      </p:sp>
      <p:grpSp>
        <p:nvGrpSpPr>
          <p:cNvPr id="8" name="Group 8"/>
          <p:cNvGrpSpPr/>
          <p:nvPr/>
        </p:nvGrpSpPr>
        <p:grpSpPr>
          <a:xfrm>
            <a:off x="197176" y="2147518"/>
            <a:ext cx="3682427" cy="1053390"/>
            <a:chOff x="0" y="0"/>
            <a:chExt cx="969857" cy="277436"/>
          </a:xfrm>
        </p:grpSpPr>
        <p:sp>
          <p:nvSpPr>
            <p:cNvPr id="9" name="Freeform 9"/>
            <p:cNvSpPr/>
            <p:nvPr/>
          </p:nvSpPr>
          <p:spPr>
            <a:xfrm>
              <a:off x="0" y="0"/>
              <a:ext cx="969857" cy="277436"/>
            </a:xfrm>
            <a:custGeom>
              <a:avLst/>
              <a:gdLst/>
              <a:ahLst/>
              <a:cxnLst/>
              <a:rect l="l" t="t" r="r" b="b"/>
              <a:pathLst>
                <a:path w="969857" h="277436">
                  <a:moveTo>
                    <a:pt x="35741" y="0"/>
                  </a:moveTo>
                  <a:lnTo>
                    <a:pt x="934117" y="0"/>
                  </a:lnTo>
                  <a:cubicBezTo>
                    <a:pt x="943596" y="0"/>
                    <a:pt x="952686" y="3766"/>
                    <a:pt x="959389" y="10468"/>
                  </a:cubicBezTo>
                  <a:cubicBezTo>
                    <a:pt x="966092" y="17171"/>
                    <a:pt x="969857" y="26262"/>
                    <a:pt x="969857" y="35741"/>
                  </a:cubicBezTo>
                  <a:lnTo>
                    <a:pt x="969857" y="241695"/>
                  </a:lnTo>
                  <a:cubicBezTo>
                    <a:pt x="969857" y="251174"/>
                    <a:pt x="966092" y="260265"/>
                    <a:pt x="959389" y="266968"/>
                  </a:cubicBezTo>
                  <a:cubicBezTo>
                    <a:pt x="952686" y="273670"/>
                    <a:pt x="943596" y="277436"/>
                    <a:pt x="934117" y="277436"/>
                  </a:cubicBezTo>
                  <a:lnTo>
                    <a:pt x="35741" y="277436"/>
                  </a:lnTo>
                  <a:cubicBezTo>
                    <a:pt x="16002" y="277436"/>
                    <a:pt x="0" y="261434"/>
                    <a:pt x="0" y="241695"/>
                  </a:cubicBezTo>
                  <a:lnTo>
                    <a:pt x="0" y="35741"/>
                  </a:lnTo>
                  <a:cubicBezTo>
                    <a:pt x="0" y="16002"/>
                    <a:pt x="16002" y="0"/>
                    <a:pt x="35741" y="0"/>
                  </a:cubicBezTo>
                  <a:close/>
                </a:path>
              </a:pathLst>
            </a:custGeom>
            <a:solidFill>
              <a:srgbClr val="00BF63"/>
            </a:solidFill>
          </p:spPr>
        </p:sp>
        <p:sp>
          <p:nvSpPr>
            <p:cNvPr id="10" name="TextBox 10"/>
            <p:cNvSpPr txBox="1"/>
            <p:nvPr/>
          </p:nvSpPr>
          <p:spPr>
            <a:xfrm>
              <a:off x="0" y="-47625"/>
              <a:ext cx="969857" cy="325061"/>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97176" y="3343783"/>
            <a:ext cx="3682427" cy="988693"/>
            <a:chOff x="0" y="0"/>
            <a:chExt cx="969857" cy="260396"/>
          </a:xfrm>
        </p:grpSpPr>
        <p:sp>
          <p:nvSpPr>
            <p:cNvPr id="12" name="Freeform 12"/>
            <p:cNvSpPr/>
            <p:nvPr/>
          </p:nvSpPr>
          <p:spPr>
            <a:xfrm>
              <a:off x="0" y="0"/>
              <a:ext cx="969857" cy="260396"/>
            </a:xfrm>
            <a:custGeom>
              <a:avLst/>
              <a:gdLst/>
              <a:ahLst/>
              <a:cxnLst/>
              <a:rect l="l" t="t" r="r" b="b"/>
              <a:pathLst>
                <a:path w="969857" h="260396">
                  <a:moveTo>
                    <a:pt x="35741" y="0"/>
                  </a:moveTo>
                  <a:lnTo>
                    <a:pt x="934117" y="0"/>
                  </a:lnTo>
                  <a:cubicBezTo>
                    <a:pt x="943596" y="0"/>
                    <a:pt x="952686" y="3766"/>
                    <a:pt x="959389" y="10468"/>
                  </a:cubicBezTo>
                  <a:cubicBezTo>
                    <a:pt x="966092" y="17171"/>
                    <a:pt x="969857" y="26262"/>
                    <a:pt x="969857" y="35741"/>
                  </a:cubicBezTo>
                  <a:lnTo>
                    <a:pt x="969857" y="224656"/>
                  </a:lnTo>
                  <a:cubicBezTo>
                    <a:pt x="969857" y="244395"/>
                    <a:pt x="953856" y="260396"/>
                    <a:pt x="934117" y="260396"/>
                  </a:cubicBezTo>
                  <a:lnTo>
                    <a:pt x="35741" y="260396"/>
                  </a:lnTo>
                  <a:cubicBezTo>
                    <a:pt x="16002" y="260396"/>
                    <a:pt x="0" y="244395"/>
                    <a:pt x="0" y="224656"/>
                  </a:cubicBezTo>
                  <a:lnTo>
                    <a:pt x="0" y="35741"/>
                  </a:lnTo>
                  <a:cubicBezTo>
                    <a:pt x="0" y="16002"/>
                    <a:pt x="16002" y="0"/>
                    <a:pt x="35741" y="0"/>
                  </a:cubicBezTo>
                  <a:close/>
                </a:path>
              </a:pathLst>
            </a:custGeom>
            <a:solidFill>
              <a:srgbClr val="3A577B"/>
            </a:solidFill>
          </p:spPr>
        </p:sp>
        <p:sp>
          <p:nvSpPr>
            <p:cNvPr id="13" name="TextBox 13"/>
            <p:cNvSpPr txBox="1"/>
            <p:nvPr/>
          </p:nvSpPr>
          <p:spPr>
            <a:xfrm>
              <a:off x="0" y="-47625"/>
              <a:ext cx="969857" cy="308021"/>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97176" y="4542026"/>
            <a:ext cx="3682427" cy="988693"/>
            <a:chOff x="0" y="0"/>
            <a:chExt cx="969857" cy="260396"/>
          </a:xfrm>
        </p:grpSpPr>
        <p:sp>
          <p:nvSpPr>
            <p:cNvPr id="15" name="Freeform 15"/>
            <p:cNvSpPr/>
            <p:nvPr/>
          </p:nvSpPr>
          <p:spPr>
            <a:xfrm>
              <a:off x="0" y="0"/>
              <a:ext cx="969857" cy="260396"/>
            </a:xfrm>
            <a:custGeom>
              <a:avLst/>
              <a:gdLst/>
              <a:ahLst/>
              <a:cxnLst/>
              <a:rect l="l" t="t" r="r" b="b"/>
              <a:pathLst>
                <a:path w="969857" h="260396">
                  <a:moveTo>
                    <a:pt x="35741" y="0"/>
                  </a:moveTo>
                  <a:lnTo>
                    <a:pt x="934117" y="0"/>
                  </a:lnTo>
                  <a:cubicBezTo>
                    <a:pt x="943596" y="0"/>
                    <a:pt x="952686" y="3766"/>
                    <a:pt x="959389" y="10468"/>
                  </a:cubicBezTo>
                  <a:cubicBezTo>
                    <a:pt x="966092" y="17171"/>
                    <a:pt x="969857" y="26262"/>
                    <a:pt x="969857" y="35741"/>
                  </a:cubicBezTo>
                  <a:lnTo>
                    <a:pt x="969857" y="224656"/>
                  </a:lnTo>
                  <a:cubicBezTo>
                    <a:pt x="969857" y="244395"/>
                    <a:pt x="953856" y="260396"/>
                    <a:pt x="934117" y="260396"/>
                  </a:cubicBezTo>
                  <a:lnTo>
                    <a:pt x="35741" y="260396"/>
                  </a:lnTo>
                  <a:cubicBezTo>
                    <a:pt x="16002" y="260396"/>
                    <a:pt x="0" y="244395"/>
                    <a:pt x="0" y="224656"/>
                  </a:cubicBezTo>
                  <a:lnTo>
                    <a:pt x="0" y="35741"/>
                  </a:lnTo>
                  <a:cubicBezTo>
                    <a:pt x="0" y="16002"/>
                    <a:pt x="16002" y="0"/>
                    <a:pt x="35741" y="0"/>
                  </a:cubicBezTo>
                  <a:close/>
                </a:path>
              </a:pathLst>
            </a:custGeom>
            <a:solidFill>
              <a:srgbClr val="00BF63"/>
            </a:solidFill>
          </p:spPr>
        </p:sp>
        <p:sp>
          <p:nvSpPr>
            <p:cNvPr id="16" name="TextBox 16"/>
            <p:cNvSpPr txBox="1"/>
            <p:nvPr/>
          </p:nvSpPr>
          <p:spPr>
            <a:xfrm>
              <a:off x="0" y="-47625"/>
              <a:ext cx="969857" cy="308021"/>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97176" y="5740269"/>
            <a:ext cx="3682427" cy="945559"/>
            <a:chOff x="0" y="0"/>
            <a:chExt cx="969857" cy="249036"/>
          </a:xfrm>
        </p:grpSpPr>
        <p:sp>
          <p:nvSpPr>
            <p:cNvPr id="18" name="Freeform 18"/>
            <p:cNvSpPr/>
            <p:nvPr/>
          </p:nvSpPr>
          <p:spPr>
            <a:xfrm>
              <a:off x="0" y="0"/>
              <a:ext cx="969857" cy="249036"/>
            </a:xfrm>
            <a:custGeom>
              <a:avLst/>
              <a:gdLst/>
              <a:ahLst/>
              <a:cxnLst/>
              <a:rect l="l" t="t" r="r" b="b"/>
              <a:pathLst>
                <a:path w="969857" h="249036">
                  <a:moveTo>
                    <a:pt x="35741" y="0"/>
                  </a:moveTo>
                  <a:lnTo>
                    <a:pt x="934117" y="0"/>
                  </a:lnTo>
                  <a:cubicBezTo>
                    <a:pt x="943596" y="0"/>
                    <a:pt x="952686" y="3766"/>
                    <a:pt x="959389" y="10468"/>
                  </a:cubicBezTo>
                  <a:cubicBezTo>
                    <a:pt x="966092" y="17171"/>
                    <a:pt x="969857" y="26262"/>
                    <a:pt x="969857" y="35741"/>
                  </a:cubicBezTo>
                  <a:lnTo>
                    <a:pt x="969857" y="213295"/>
                  </a:lnTo>
                  <a:cubicBezTo>
                    <a:pt x="969857" y="222774"/>
                    <a:pt x="966092" y="231865"/>
                    <a:pt x="959389" y="238568"/>
                  </a:cubicBezTo>
                  <a:cubicBezTo>
                    <a:pt x="952686" y="245271"/>
                    <a:pt x="943596" y="249036"/>
                    <a:pt x="934117" y="249036"/>
                  </a:cubicBezTo>
                  <a:lnTo>
                    <a:pt x="35741" y="249036"/>
                  </a:lnTo>
                  <a:cubicBezTo>
                    <a:pt x="16002" y="249036"/>
                    <a:pt x="0" y="233035"/>
                    <a:pt x="0" y="213295"/>
                  </a:cubicBezTo>
                  <a:lnTo>
                    <a:pt x="0" y="35741"/>
                  </a:lnTo>
                  <a:cubicBezTo>
                    <a:pt x="0" y="16002"/>
                    <a:pt x="16002" y="0"/>
                    <a:pt x="35741" y="0"/>
                  </a:cubicBezTo>
                  <a:close/>
                </a:path>
              </a:pathLst>
            </a:custGeom>
            <a:solidFill>
              <a:srgbClr val="3A577B"/>
            </a:solidFill>
          </p:spPr>
        </p:sp>
        <p:sp>
          <p:nvSpPr>
            <p:cNvPr id="19" name="TextBox 19"/>
            <p:cNvSpPr txBox="1"/>
            <p:nvPr/>
          </p:nvSpPr>
          <p:spPr>
            <a:xfrm>
              <a:off x="0" y="-47625"/>
              <a:ext cx="969857" cy="296661"/>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97176" y="6938511"/>
            <a:ext cx="3682427" cy="1077269"/>
            <a:chOff x="0" y="0"/>
            <a:chExt cx="969857" cy="283725"/>
          </a:xfrm>
        </p:grpSpPr>
        <p:sp>
          <p:nvSpPr>
            <p:cNvPr id="21" name="Freeform 21"/>
            <p:cNvSpPr/>
            <p:nvPr/>
          </p:nvSpPr>
          <p:spPr>
            <a:xfrm>
              <a:off x="0" y="0"/>
              <a:ext cx="969857" cy="283725"/>
            </a:xfrm>
            <a:custGeom>
              <a:avLst/>
              <a:gdLst/>
              <a:ahLst/>
              <a:cxnLst/>
              <a:rect l="l" t="t" r="r" b="b"/>
              <a:pathLst>
                <a:path w="969857" h="283725">
                  <a:moveTo>
                    <a:pt x="35741" y="0"/>
                  </a:moveTo>
                  <a:lnTo>
                    <a:pt x="934117" y="0"/>
                  </a:lnTo>
                  <a:cubicBezTo>
                    <a:pt x="943596" y="0"/>
                    <a:pt x="952686" y="3766"/>
                    <a:pt x="959389" y="10468"/>
                  </a:cubicBezTo>
                  <a:cubicBezTo>
                    <a:pt x="966092" y="17171"/>
                    <a:pt x="969857" y="26262"/>
                    <a:pt x="969857" y="35741"/>
                  </a:cubicBezTo>
                  <a:lnTo>
                    <a:pt x="969857" y="247984"/>
                  </a:lnTo>
                  <a:cubicBezTo>
                    <a:pt x="969857" y="257463"/>
                    <a:pt x="966092" y="266554"/>
                    <a:pt x="959389" y="273257"/>
                  </a:cubicBezTo>
                  <a:cubicBezTo>
                    <a:pt x="952686" y="279960"/>
                    <a:pt x="943596" y="283725"/>
                    <a:pt x="934117" y="283725"/>
                  </a:cubicBezTo>
                  <a:lnTo>
                    <a:pt x="35741" y="283725"/>
                  </a:lnTo>
                  <a:cubicBezTo>
                    <a:pt x="16002" y="283725"/>
                    <a:pt x="0" y="267724"/>
                    <a:pt x="0" y="247984"/>
                  </a:cubicBezTo>
                  <a:lnTo>
                    <a:pt x="0" y="35741"/>
                  </a:lnTo>
                  <a:cubicBezTo>
                    <a:pt x="0" y="16002"/>
                    <a:pt x="16002" y="0"/>
                    <a:pt x="35741" y="0"/>
                  </a:cubicBezTo>
                  <a:close/>
                </a:path>
              </a:pathLst>
            </a:custGeom>
            <a:solidFill>
              <a:srgbClr val="00BF63"/>
            </a:solidFill>
          </p:spPr>
        </p:sp>
        <p:sp>
          <p:nvSpPr>
            <p:cNvPr id="22" name="TextBox 22"/>
            <p:cNvSpPr txBox="1"/>
            <p:nvPr/>
          </p:nvSpPr>
          <p:spPr>
            <a:xfrm>
              <a:off x="0" y="-47625"/>
              <a:ext cx="969857" cy="331350"/>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4684698" y="2147518"/>
            <a:ext cx="13069933" cy="988693"/>
            <a:chOff x="0" y="0"/>
            <a:chExt cx="3442287" cy="260396"/>
          </a:xfrm>
        </p:grpSpPr>
        <p:sp>
          <p:nvSpPr>
            <p:cNvPr id="24" name="Freeform 24"/>
            <p:cNvSpPr/>
            <p:nvPr/>
          </p:nvSpPr>
          <p:spPr>
            <a:xfrm>
              <a:off x="0" y="0"/>
              <a:ext cx="3442287" cy="260396"/>
            </a:xfrm>
            <a:custGeom>
              <a:avLst/>
              <a:gdLst/>
              <a:ahLst/>
              <a:cxnLst/>
              <a:rect l="l" t="t" r="r" b="b"/>
              <a:pathLst>
                <a:path w="3442287" h="260396">
                  <a:moveTo>
                    <a:pt x="10070" y="0"/>
                  </a:moveTo>
                  <a:lnTo>
                    <a:pt x="3432217" y="0"/>
                  </a:lnTo>
                  <a:cubicBezTo>
                    <a:pt x="3437779" y="0"/>
                    <a:pt x="3442287" y="4508"/>
                    <a:pt x="3442287" y="10070"/>
                  </a:cubicBezTo>
                  <a:lnTo>
                    <a:pt x="3442287" y="250327"/>
                  </a:lnTo>
                  <a:cubicBezTo>
                    <a:pt x="3442287" y="255888"/>
                    <a:pt x="3437779" y="260396"/>
                    <a:pt x="3432217" y="260396"/>
                  </a:cubicBezTo>
                  <a:lnTo>
                    <a:pt x="10070" y="260396"/>
                  </a:lnTo>
                  <a:cubicBezTo>
                    <a:pt x="4508" y="260396"/>
                    <a:pt x="0" y="255888"/>
                    <a:pt x="0" y="250327"/>
                  </a:cubicBezTo>
                  <a:lnTo>
                    <a:pt x="0" y="10070"/>
                  </a:lnTo>
                  <a:cubicBezTo>
                    <a:pt x="0" y="4508"/>
                    <a:pt x="4508" y="0"/>
                    <a:pt x="10070" y="0"/>
                  </a:cubicBezTo>
                  <a:close/>
                </a:path>
              </a:pathLst>
            </a:custGeom>
            <a:solidFill>
              <a:srgbClr val="3A577B"/>
            </a:solidFill>
          </p:spPr>
        </p:sp>
        <p:sp>
          <p:nvSpPr>
            <p:cNvPr id="25" name="TextBox 25"/>
            <p:cNvSpPr txBox="1"/>
            <p:nvPr/>
          </p:nvSpPr>
          <p:spPr>
            <a:xfrm>
              <a:off x="0" y="-47625"/>
              <a:ext cx="3442287" cy="308021"/>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4684698" y="3343783"/>
            <a:ext cx="13069933" cy="988693"/>
            <a:chOff x="0" y="0"/>
            <a:chExt cx="3442287" cy="260396"/>
          </a:xfrm>
        </p:grpSpPr>
        <p:sp>
          <p:nvSpPr>
            <p:cNvPr id="27" name="Freeform 27"/>
            <p:cNvSpPr/>
            <p:nvPr/>
          </p:nvSpPr>
          <p:spPr>
            <a:xfrm>
              <a:off x="0" y="0"/>
              <a:ext cx="3442287" cy="260396"/>
            </a:xfrm>
            <a:custGeom>
              <a:avLst/>
              <a:gdLst/>
              <a:ahLst/>
              <a:cxnLst/>
              <a:rect l="l" t="t" r="r" b="b"/>
              <a:pathLst>
                <a:path w="3442287" h="260396">
                  <a:moveTo>
                    <a:pt x="10070" y="0"/>
                  </a:moveTo>
                  <a:lnTo>
                    <a:pt x="3432217" y="0"/>
                  </a:lnTo>
                  <a:cubicBezTo>
                    <a:pt x="3437779" y="0"/>
                    <a:pt x="3442287" y="4508"/>
                    <a:pt x="3442287" y="10070"/>
                  </a:cubicBezTo>
                  <a:lnTo>
                    <a:pt x="3442287" y="250327"/>
                  </a:lnTo>
                  <a:cubicBezTo>
                    <a:pt x="3442287" y="255888"/>
                    <a:pt x="3437779" y="260396"/>
                    <a:pt x="3432217" y="260396"/>
                  </a:cubicBezTo>
                  <a:lnTo>
                    <a:pt x="10070" y="260396"/>
                  </a:lnTo>
                  <a:cubicBezTo>
                    <a:pt x="4508" y="260396"/>
                    <a:pt x="0" y="255888"/>
                    <a:pt x="0" y="250327"/>
                  </a:cubicBezTo>
                  <a:lnTo>
                    <a:pt x="0" y="10070"/>
                  </a:lnTo>
                  <a:cubicBezTo>
                    <a:pt x="0" y="4508"/>
                    <a:pt x="4508" y="0"/>
                    <a:pt x="10070" y="0"/>
                  </a:cubicBezTo>
                  <a:close/>
                </a:path>
              </a:pathLst>
            </a:custGeom>
            <a:solidFill>
              <a:srgbClr val="00BF63"/>
            </a:solidFill>
          </p:spPr>
        </p:sp>
        <p:sp>
          <p:nvSpPr>
            <p:cNvPr id="28" name="TextBox 28"/>
            <p:cNvSpPr txBox="1"/>
            <p:nvPr/>
          </p:nvSpPr>
          <p:spPr>
            <a:xfrm>
              <a:off x="0" y="-47625"/>
              <a:ext cx="3442287" cy="308021"/>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a:off x="4684698" y="4542026"/>
            <a:ext cx="13069933" cy="988693"/>
            <a:chOff x="0" y="0"/>
            <a:chExt cx="3442287" cy="260396"/>
          </a:xfrm>
        </p:grpSpPr>
        <p:sp>
          <p:nvSpPr>
            <p:cNvPr id="30" name="Freeform 30"/>
            <p:cNvSpPr/>
            <p:nvPr/>
          </p:nvSpPr>
          <p:spPr>
            <a:xfrm>
              <a:off x="0" y="0"/>
              <a:ext cx="3442287" cy="260396"/>
            </a:xfrm>
            <a:custGeom>
              <a:avLst/>
              <a:gdLst/>
              <a:ahLst/>
              <a:cxnLst/>
              <a:rect l="l" t="t" r="r" b="b"/>
              <a:pathLst>
                <a:path w="3442287" h="260396">
                  <a:moveTo>
                    <a:pt x="10070" y="0"/>
                  </a:moveTo>
                  <a:lnTo>
                    <a:pt x="3432217" y="0"/>
                  </a:lnTo>
                  <a:cubicBezTo>
                    <a:pt x="3437779" y="0"/>
                    <a:pt x="3442287" y="4508"/>
                    <a:pt x="3442287" y="10070"/>
                  </a:cubicBezTo>
                  <a:lnTo>
                    <a:pt x="3442287" y="250327"/>
                  </a:lnTo>
                  <a:cubicBezTo>
                    <a:pt x="3442287" y="255888"/>
                    <a:pt x="3437779" y="260396"/>
                    <a:pt x="3432217" y="260396"/>
                  </a:cubicBezTo>
                  <a:lnTo>
                    <a:pt x="10070" y="260396"/>
                  </a:lnTo>
                  <a:cubicBezTo>
                    <a:pt x="4508" y="260396"/>
                    <a:pt x="0" y="255888"/>
                    <a:pt x="0" y="250327"/>
                  </a:cubicBezTo>
                  <a:lnTo>
                    <a:pt x="0" y="10070"/>
                  </a:lnTo>
                  <a:cubicBezTo>
                    <a:pt x="0" y="4508"/>
                    <a:pt x="4508" y="0"/>
                    <a:pt x="10070" y="0"/>
                  </a:cubicBezTo>
                  <a:close/>
                </a:path>
              </a:pathLst>
            </a:custGeom>
            <a:solidFill>
              <a:srgbClr val="3A577B"/>
            </a:solidFill>
          </p:spPr>
        </p:sp>
        <p:sp>
          <p:nvSpPr>
            <p:cNvPr id="31" name="TextBox 31"/>
            <p:cNvSpPr txBox="1"/>
            <p:nvPr/>
          </p:nvSpPr>
          <p:spPr>
            <a:xfrm>
              <a:off x="0" y="-47625"/>
              <a:ext cx="3442287" cy="308021"/>
            </a:xfrm>
            <a:prstGeom prst="rect">
              <a:avLst/>
            </a:prstGeom>
          </p:spPr>
          <p:txBody>
            <a:bodyPr lIns="50800" tIns="50800" rIns="50800" bIns="50800" rtlCol="0" anchor="ctr"/>
            <a:lstStyle/>
            <a:p>
              <a:pPr algn="ctr">
                <a:lnSpc>
                  <a:spcPts val="2800"/>
                </a:lnSpc>
              </a:pPr>
              <a:endParaRPr/>
            </a:p>
          </p:txBody>
        </p:sp>
      </p:grpSp>
      <p:grpSp>
        <p:nvGrpSpPr>
          <p:cNvPr id="32" name="Group 32"/>
          <p:cNvGrpSpPr/>
          <p:nvPr/>
        </p:nvGrpSpPr>
        <p:grpSpPr>
          <a:xfrm>
            <a:off x="4684698" y="5740269"/>
            <a:ext cx="13069933" cy="988693"/>
            <a:chOff x="0" y="0"/>
            <a:chExt cx="3442287" cy="260396"/>
          </a:xfrm>
        </p:grpSpPr>
        <p:sp>
          <p:nvSpPr>
            <p:cNvPr id="33" name="Freeform 33"/>
            <p:cNvSpPr/>
            <p:nvPr/>
          </p:nvSpPr>
          <p:spPr>
            <a:xfrm>
              <a:off x="0" y="0"/>
              <a:ext cx="3442287" cy="260396"/>
            </a:xfrm>
            <a:custGeom>
              <a:avLst/>
              <a:gdLst/>
              <a:ahLst/>
              <a:cxnLst/>
              <a:rect l="l" t="t" r="r" b="b"/>
              <a:pathLst>
                <a:path w="3442287" h="260396">
                  <a:moveTo>
                    <a:pt x="10070" y="0"/>
                  </a:moveTo>
                  <a:lnTo>
                    <a:pt x="3432217" y="0"/>
                  </a:lnTo>
                  <a:cubicBezTo>
                    <a:pt x="3437779" y="0"/>
                    <a:pt x="3442287" y="4508"/>
                    <a:pt x="3442287" y="10070"/>
                  </a:cubicBezTo>
                  <a:lnTo>
                    <a:pt x="3442287" y="250327"/>
                  </a:lnTo>
                  <a:cubicBezTo>
                    <a:pt x="3442287" y="255888"/>
                    <a:pt x="3437779" y="260396"/>
                    <a:pt x="3432217" y="260396"/>
                  </a:cubicBezTo>
                  <a:lnTo>
                    <a:pt x="10070" y="260396"/>
                  </a:lnTo>
                  <a:cubicBezTo>
                    <a:pt x="4508" y="260396"/>
                    <a:pt x="0" y="255888"/>
                    <a:pt x="0" y="250327"/>
                  </a:cubicBezTo>
                  <a:lnTo>
                    <a:pt x="0" y="10070"/>
                  </a:lnTo>
                  <a:cubicBezTo>
                    <a:pt x="0" y="4508"/>
                    <a:pt x="4508" y="0"/>
                    <a:pt x="10070" y="0"/>
                  </a:cubicBezTo>
                  <a:close/>
                </a:path>
              </a:pathLst>
            </a:custGeom>
            <a:solidFill>
              <a:srgbClr val="00BF63"/>
            </a:solidFill>
          </p:spPr>
        </p:sp>
        <p:sp>
          <p:nvSpPr>
            <p:cNvPr id="34" name="TextBox 34"/>
            <p:cNvSpPr txBox="1"/>
            <p:nvPr/>
          </p:nvSpPr>
          <p:spPr>
            <a:xfrm>
              <a:off x="0" y="-47625"/>
              <a:ext cx="3442287" cy="308021"/>
            </a:xfrm>
            <a:prstGeom prst="rect">
              <a:avLst/>
            </a:prstGeom>
          </p:spPr>
          <p:txBody>
            <a:bodyPr lIns="50800" tIns="50800" rIns="50800" bIns="50800" rtlCol="0" anchor="ctr"/>
            <a:lstStyle/>
            <a:p>
              <a:pPr algn="ctr">
                <a:lnSpc>
                  <a:spcPts val="2800"/>
                </a:lnSpc>
              </a:pPr>
              <a:endParaRPr/>
            </a:p>
          </p:txBody>
        </p:sp>
      </p:grpSp>
      <p:grpSp>
        <p:nvGrpSpPr>
          <p:cNvPr id="35" name="Group 35"/>
          <p:cNvGrpSpPr/>
          <p:nvPr/>
        </p:nvGrpSpPr>
        <p:grpSpPr>
          <a:xfrm>
            <a:off x="4684698" y="6938511"/>
            <a:ext cx="13069933" cy="988693"/>
            <a:chOff x="0" y="0"/>
            <a:chExt cx="3442287" cy="260396"/>
          </a:xfrm>
        </p:grpSpPr>
        <p:sp>
          <p:nvSpPr>
            <p:cNvPr id="36" name="Freeform 36"/>
            <p:cNvSpPr/>
            <p:nvPr/>
          </p:nvSpPr>
          <p:spPr>
            <a:xfrm>
              <a:off x="0" y="0"/>
              <a:ext cx="3442287" cy="260396"/>
            </a:xfrm>
            <a:custGeom>
              <a:avLst/>
              <a:gdLst/>
              <a:ahLst/>
              <a:cxnLst/>
              <a:rect l="l" t="t" r="r" b="b"/>
              <a:pathLst>
                <a:path w="3442287" h="260396">
                  <a:moveTo>
                    <a:pt x="10070" y="0"/>
                  </a:moveTo>
                  <a:lnTo>
                    <a:pt x="3432217" y="0"/>
                  </a:lnTo>
                  <a:cubicBezTo>
                    <a:pt x="3437779" y="0"/>
                    <a:pt x="3442287" y="4508"/>
                    <a:pt x="3442287" y="10070"/>
                  </a:cubicBezTo>
                  <a:lnTo>
                    <a:pt x="3442287" y="250327"/>
                  </a:lnTo>
                  <a:cubicBezTo>
                    <a:pt x="3442287" y="255888"/>
                    <a:pt x="3437779" y="260396"/>
                    <a:pt x="3432217" y="260396"/>
                  </a:cubicBezTo>
                  <a:lnTo>
                    <a:pt x="10070" y="260396"/>
                  </a:lnTo>
                  <a:cubicBezTo>
                    <a:pt x="4508" y="260396"/>
                    <a:pt x="0" y="255888"/>
                    <a:pt x="0" y="250327"/>
                  </a:cubicBezTo>
                  <a:lnTo>
                    <a:pt x="0" y="10070"/>
                  </a:lnTo>
                  <a:cubicBezTo>
                    <a:pt x="0" y="4508"/>
                    <a:pt x="4508" y="0"/>
                    <a:pt x="10070" y="0"/>
                  </a:cubicBezTo>
                  <a:close/>
                </a:path>
              </a:pathLst>
            </a:custGeom>
            <a:solidFill>
              <a:srgbClr val="3A577B"/>
            </a:solidFill>
          </p:spPr>
        </p:sp>
        <p:sp>
          <p:nvSpPr>
            <p:cNvPr id="37" name="TextBox 37"/>
            <p:cNvSpPr txBox="1"/>
            <p:nvPr/>
          </p:nvSpPr>
          <p:spPr>
            <a:xfrm>
              <a:off x="0" y="-47625"/>
              <a:ext cx="3442287" cy="308021"/>
            </a:xfrm>
            <a:prstGeom prst="rect">
              <a:avLst/>
            </a:prstGeom>
          </p:spPr>
          <p:txBody>
            <a:bodyPr lIns="50800" tIns="50800" rIns="50800" bIns="50800" rtlCol="0" anchor="ctr"/>
            <a:lstStyle/>
            <a:p>
              <a:pPr algn="ctr">
                <a:lnSpc>
                  <a:spcPts val="2800"/>
                </a:lnSpc>
              </a:pPr>
              <a:endParaRPr/>
            </a:p>
          </p:txBody>
        </p:sp>
      </p:grpSp>
      <p:sp>
        <p:nvSpPr>
          <p:cNvPr id="38" name="TextBox 38"/>
          <p:cNvSpPr txBox="1"/>
          <p:nvPr/>
        </p:nvSpPr>
        <p:spPr>
          <a:xfrm>
            <a:off x="7015259" y="6036178"/>
            <a:ext cx="7826772"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Les requêtes parcourent moins de données;résultats plus rapides</a:t>
            </a:r>
          </a:p>
        </p:txBody>
      </p:sp>
      <p:sp>
        <p:nvSpPr>
          <p:cNvPr id="39" name="TextBox 39"/>
          <p:cNvSpPr txBox="1"/>
          <p:nvPr/>
        </p:nvSpPr>
        <p:spPr>
          <a:xfrm>
            <a:off x="7578375" y="7234421"/>
            <a:ext cx="6700540"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Une panne n’affecte qu’un shard, pas toute l’application</a:t>
            </a:r>
          </a:p>
        </p:txBody>
      </p:sp>
      <p:sp>
        <p:nvSpPr>
          <p:cNvPr id="40" name="TextBox 40"/>
          <p:cNvSpPr txBox="1"/>
          <p:nvPr/>
        </p:nvSpPr>
        <p:spPr>
          <a:xfrm>
            <a:off x="5202634" y="4837936"/>
            <a:ext cx="12056666"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Le sharding permet de dépasser les limites d’une base unique en termes de stockage et performance</a:t>
            </a:r>
          </a:p>
        </p:txBody>
      </p:sp>
      <p:sp>
        <p:nvSpPr>
          <p:cNvPr id="41" name="TextBox 41"/>
          <p:cNvSpPr txBox="1"/>
          <p:nvPr/>
        </p:nvSpPr>
        <p:spPr>
          <a:xfrm>
            <a:off x="412297" y="2443428"/>
            <a:ext cx="3248422"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Mise à l’échelle horizontale</a:t>
            </a:r>
          </a:p>
        </p:txBody>
      </p:sp>
      <p:sp>
        <p:nvSpPr>
          <p:cNvPr id="42" name="TextBox 42"/>
          <p:cNvSpPr txBox="1"/>
          <p:nvPr/>
        </p:nvSpPr>
        <p:spPr>
          <a:xfrm>
            <a:off x="7918993" y="3642943"/>
            <a:ext cx="6019304"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Amélioration d’un seul serveur (plus de RAM, CPU)</a:t>
            </a:r>
          </a:p>
        </p:txBody>
      </p:sp>
      <p:sp>
        <p:nvSpPr>
          <p:cNvPr id="43" name="TextBox 43"/>
          <p:cNvSpPr txBox="1"/>
          <p:nvPr/>
        </p:nvSpPr>
        <p:spPr>
          <a:xfrm>
            <a:off x="6686448" y="2443428"/>
            <a:ext cx="8484394"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Ajout de machines pour mieux répartir la charge et gérer plus de trafice</a:t>
            </a:r>
          </a:p>
        </p:txBody>
      </p:sp>
      <p:sp>
        <p:nvSpPr>
          <p:cNvPr id="44" name="TextBox 44"/>
          <p:cNvSpPr txBox="1"/>
          <p:nvPr/>
        </p:nvSpPr>
        <p:spPr>
          <a:xfrm>
            <a:off x="571394" y="3639693"/>
            <a:ext cx="2930228"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Mise à l’échelle verticale</a:t>
            </a:r>
          </a:p>
        </p:txBody>
      </p:sp>
      <p:sp>
        <p:nvSpPr>
          <p:cNvPr id="45" name="TextBox 45"/>
          <p:cNvSpPr txBox="1"/>
          <p:nvPr/>
        </p:nvSpPr>
        <p:spPr>
          <a:xfrm>
            <a:off x="975016" y="4837936"/>
            <a:ext cx="2122984"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Souplesse accrue</a:t>
            </a:r>
          </a:p>
        </p:txBody>
      </p:sp>
      <p:sp>
        <p:nvSpPr>
          <p:cNvPr id="46" name="TextBox 46"/>
          <p:cNvSpPr txBox="1"/>
          <p:nvPr/>
        </p:nvSpPr>
        <p:spPr>
          <a:xfrm>
            <a:off x="0" y="5859966"/>
            <a:ext cx="3983519" cy="701673"/>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Amélioration des temps de réponsee</a:t>
            </a:r>
          </a:p>
        </p:txBody>
      </p:sp>
      <p:sp>
        <p:nvSpPr>
          <p:cNvPr id="47" name="TextBox 47"/>
          <p:cNvSpPr txBox="1"/>
          <p:nvPr/>
        </p:nvSpPr>
        <p:spPr>
          <a:xfrm>
            <a:off x="1114567" y="7234421"/>
            <a:ext cx="1843881" cy="349248"/>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ileron Bold"/>
                <a:ea typeface="Aileron Bold"/>
                <a:cs typeface="Aileron Bold"/>
                <a:sym typeface="Aileron Bold"/>
              </a:rPr>
              <a:t>Fiabilité accrue</a:t>
            </a:r>
          </a:p>
        </p:txBody>
      </p:sp>
      <p:sp>
        <p:nvSpPr>
          <p:cNvPr id="50" name="Espace réservé du numéro de diapositive 49">
            <a:extLst>
              <a:ext uri="{FF2B5EF4-FFF2-40B4-BE49-F238E27FC236}">
                <a16:creationId xmlns:a16="http://schemas.microsoft.com/office/drawing/2014/main" xmlns="" id="{F6BB87CC-FC57-4BC1-96F7-FE81F0FD986E}"/>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4755</Words>
  <Application>Microsoft Office PowerPoint</Application>
  <PresentationFormat>Personnalisé</PresentationFormat>
  <Paragraphs>622</Paragraphs>
  <Slides>71</Slides>
  <Notes>14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71</vt:i4>
      </vt:variant>
    </vt:vector>
  </HeadingPairs>
  <TitlesOfParts>
    <vt:vector size="84" baseType="lpstr">
      <vt:lpstr>Arial</vt:lpstr>
      <vt:lpstr>Barlow Condensed Heavy</vt:lpstr>
      <vt:lpstr>Open Sans Bold</vt:lpstr>
      <vt:lpstr>Aileron Bold</vt:lpstr>
      <vt:lpstr>Aileron</vt:lpstr>
      <vt:lpstr>Aileron Bold Italics</vt:lpstr>
      <vt:lpstr>Aileron Ultra-Bold</vt:lpstr>
      <vt:lpstr>Akzidenz-Grotesk Bold</vt:lpstr>
      <vt:lpstr>Calibri</vt:lpstr>
      <vt:lpstr>Open Sans</vt:lpstr>
      <vt:lpstr>Akzidenz-Grotesk Heavy</vt:lpstr>
      <vt:lpstr>Aileron Heavy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Sharding Exposé</dc:title>
  <dc:creator>imane idbali</dc:creator>
  <cp:lastModifiedBy>pc</cp:lastModifiedBy>
  <cp:revision>20</cp:revision>
  <dcterms:created xsi:type="dcterms:W3CDTF">2006-08-16T00:00:00Z</dcterms:created>
  <dcterms:modified xsi:type="dcterms:W3CDTF">2025-04-20T11:05:30Z</dcterms:modified>
  <dc:identifier>DAGifunz03E</dc:identifier>
</cp:coreProperties>
</file>